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41A86-FBF4-4831-9FF4-7B487F3492D7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3F8BB-B1B5-4D35-A08C-A275931309FC}" type="datetime1">
              <a:rPr lang="fr-FR" smtClean="0"/>
              <a:t>05/12/2023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A18A1-B72F-49DD-8A51-DC4A9B10C77C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A74DDF-14B3-4359-B246-DC1DC867FD8F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B94D9-FA33-4622-B5B0-3A212B55AFC9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64E0A-ACF3-44BD-A54D-C44EDE2996DF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 titre du masque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0B38C-D4F5-42C2-967A-0B7FC97B2621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C9646D-2F82-4FD6-98A1-C2A4C26D0529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Cliquez pour modifier le style du titre du masque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5C77-250B-4737-9E4A-69E5939CBC16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E81F3-FFCD-4236-B158-26C78CAC6E11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A97361A-7C50-452A-9761-2F2CCDC29838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E208F8F-9785-4D7E-B2D7-6FB9149CAF24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3CD2423-DC0C-47A2-8916-10643EB35EC9}" type="datetime1">
              <a:rPr lang="fr-FR" smtClean="0"/>
              <a:t>05/12/2023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r" sz="8000" dirty="0"/>
              <a:t>Pôle EBEP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Réseau Salon de pce</a:t>
            </a:r>
          </a:p>
          <a:p>
            <a:pPr rtl="0"/>
            <a:r>
              <a:rPr lang="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5/12/2023</a:t>
            </a:r>
            <a:endParaRPr lang="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626F3D4-9D6E-43A3-AD0D-6436655F0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D00-1013-4E57-8268-3B60AA0C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A7071-A266-4A8F-9974-9A246760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EBEP sont </a:t>
            </a:r>
            <a:r>
              <a:rPr lang="fr-FR" b="1" dirty="0"/>
              <a:t>nombreux</a:t>
            </a:r>
            <a:r>
              <a:rPr lang="fr-FR" dirty="0"/>
              <a:t> dans tous les établissements, </a:t>
            </a:r>
            <a:r>
              <a:rPr lang="fr-FR" b="1" dirty="0"/>
              <a:t>bilantés ou pas</a:t>
            </a:r>
            <a:r>
              <a:rPr lang="fr-FR" dirty="0"/>
              <a:t>. </a:t>
            </a:r>
          </a:p>
          <a:p>
            <a:r>
              <a:rPr lang="fr-FR" dirty="0"/>
              <a:t>Beaucoup sont en </a:t>
            </a:r>
            <a:r>
              <a:rPr lang="fr-FR" b="1" dirty="0"/>
              <a:t>grande difficulté</a:t>
            </a:r>
            <a:r>
              <a:rPr lang="fr-FR" dirty="0"/>
              <a:t>. </a:t>
            </a:r>
          </a:p>
          <a:p>
            <a:r>
              <a:rPr lang="fr-FR" dirty="0"/>
              <a:t>Assurer le </a:t>
            </a:r>
            <a:r>
              <a:rPr lang="fr-FR" b="1" dirty="0"/>
              <a:t>suivi de leur scolarité du primaire au lycée </a:t>
            </a:r>
            <a:r>
              <a:rPr lang="fr-FR" dirty="0"/>
              <a:t>est un défi mais un gage de réussite pour les élèves.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2D8A9-1450-4507-8D1A-C8C4301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40F0A8-B5D9-4DE0-A131-DDEBFD03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D00-1013-4E57-8268-3B60AA0C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A7071-A266-4A8F-9974-9A246760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Prévenir le</a:t>
            </a:r>
            <a:r>
              <a:rPr lang="fr-FR" b="1" dirty="0"/>
              <a:t> décrochage </a:t>
            </a:r>
            <a:r>
              <a:rPr lang="fr-FR" dirty="0"/>
              <a:t>des EBEP </a:t>
            </a:r>
          </a:p>
          <a:p>
            <a:r>
              <a:rPr lang="fr-FR" dirty="0"/>
              <a:t>Les situations de </a:t>
            </a:r>
            <a:r>
              <a:rPr lang="fr-FR" b="1" dirty="0"/>
              <a:t>harcèlement </a:t>
            </a:r>
            <a:r>
              <a:rPr lang="fr-FR" dirty="0"/>
              <a:t>dont ils sont souvent victimes</a:t>
            </a:r>
          </a:p>
          <a:p>
            <a:r>
              <a:rPr lang="fr-FR" dirty="0"/>
              <a:t>Les pousser à l’</a:t>
            </a:r>
            <a:r>
              <a:rPr lang="fr-FR" b="1" dirty="0"/>
              <a:t>excellence </a:t>
            </a:r>
            <a:r>
              <a:rPr lang="fr-FR" dirty="0"/>
              <a:t>dont ils sont capables</a:t>
            </a:r>
          </a:p>
          <a:p>
            <a:r>
              <a:rPr lang="fr-FR" dirty="0"/>
              <a:t>Assurer leur </a:t>
            </a:r>
            <a:r>
              <a:rPr lang="fr-FR" b="1" dirty="0"/>
              <a:t>estime</a:t>
            </a:r>
            <a:r>
              <a:rPr lang="fr-FR" dirty="0"/>
              <a:t> d’eux-mêmes</a:t>
            </a:r>
          </a:p>
          <a:p>
            <a:r>
              <a:rPr lang="fr-FR" b="1" dirty="0"/>
              <a:t>Fédérer</a:t>
            </a:r>
            <a:r>
              <a:rPr lang="fr-FR" dirty="0"/>
              <a:t> les équipes du réseau pour faciliter le travail de suivi des élèves du primaire au lycée.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2D8A9-1450-4507-8D1A-C8C4301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C0B9BF-F4AD-4700-8FB0-49C47B08B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D00-1013-4E57-8268-3B60AA0C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Propositions d’actions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A7071-A266-4A8F-9974-9A246760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Réunion de </a:t>
            </a:r>
            <a:r>
              <a:rPr lang="fr-FR" b="1" dirty="0"/>
              <a:t>présentation</a:t>
            </a:r>
            <a:r>
              <a:rPr lang="fr-FR" dirty="0"/>
              <a:t> du pôle et de ses objectifs, émergence d’un </a:t>
            </a:r>
            <a:r>
              <a:rPr lang="fr-FR" b="1" dirty="0"/>
              <a:t>projet</a:t>
            </a:r>
            <a:r>
              <a:rPr lang="fr-FR" dirty="0"/>
              <a:t> pour mettre en valeur ces EBEP qui permettra aussi d’</a:t>
            </a:r>
            <a:r>
              <a:rPr lang="fr-FR" b="1" dirty="0"/>
              <a:t>impulser une action interne </a:t>
            </a:r>
            <a:r>
              <a:rPr lang="fr-FR" dirty="0"/>
              <a:t>dans chaque établissement</a:t>
            </a:r>
          </a:p>
          <a:p>
            <a:r>
              <a:rPr lang="fr-FR" i="1" dirty="0"/>
              <a:t>Exemples :</a:t>
            </a:r>
            <a:endParaRPr lang="fr-FR" dirty="0"/>
          </a:p>
          <a:p>
            <a:pPr lvl="0"/>
            <a:r>
              <a:rPr lang="fr-FR" i="1" dirty="0"/>
              <a:t>Mettre sur pieds </a:t>
            </a:r>
            <a:r>
              <a:rPr lang="fr-FR" b="1" i="1" dirty="0"/>
              <a:t>un dispositif </a:t>
            </a:r>
            <a:r>
              <a:rPr lang="fr-FR" i="1" dirty="0"/>
              <a:t>permettant d’assurer dans chaque établissement mais aussi entre établissements (du primaire au lycée) le suivi des EBEP et la mise en pratique des PAP</a:t>
            </a:r>
            <a:endParaRPr lang="fr-FR" dirty="0"/>
          </a:p>
          <a:p>
            <a:pPr lvl="0"/>
            <a:r>
              <a:rPr lang="fr-FR" i="1" dirty="0"/>
              <a:t>Monter un </a:t>
            </a:r>
            <a:r>
              <a:rPr lang="fr-FR" b="1" i="1" dirty="0"/>
              <a:t>fichier en ligne avec des outils </a:t>
            </a:r>
            <a:r>
              <a:rPr lang="fr-FR" i="1" dirty="0"/>
              <a:t>(simples et efficaces) par problèmes rencontrés en classe et non par troubles pour accompagner les professeurs en classe</a:t>
            </a:r>
            <a:endParaRPr lang="fr-FR" dirty="0"/>
          </a:p>
          <a:p>
            <a:pPr lvl="0"/>
            <a:r>
              <a:rPr lang="fr-FR" b="1" i="1" dirty="0"/>
              <a:t>Formation / sensibilisation </a:t>
            </a:r>
            <a:r>
              <a:rPr lang="fr-FR" i="1" dirty="0"/>
              <a:t>des personnels sur le réseau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2D8A9-1450-4507-8D1A-C8C4301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C0299D-BDFD-4C6E-AFFD-01ADC8BF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D00-1013-4E57-8268-3B60AA0C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Propositions d’actions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A7071-A266-4A8F-9974-9A246760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b="1" i="1" dirty="0"/>
              <a:t>Conférence</a:t>
            </a:r>
            <a:r>
              <a:rPr lang="fr-FR" i="1" dirty="0"/>
              <a:t> pour les parents sur le réseau (en lien avec la mairie pour la salle)</a:t>
            </a:r>
            <a:endParaRPr lang="fr-FR" dirty="0"/>
          </a:p>
          <a:p>
            <a:pPr lvl="0"/>
            <a:r>
              <a:rPr lang="fr-FR" i="1" dirty="0"/>
              <a:t>Achat de </a:t>
            </a:r>
            <a:r>
              <a:rPr lang="fr-FR" b="1" i="1" dirty="0"/>
              <a:t>logiciels et matériel </a:t>
            </a:r>
            <a:r>
              <a:rPr lang="fr-FR" i="1" dirty="0"/>
              <a:t>numériques pour compensation des troubles : lien avec le CD pour compatibilité avec les tablettes (déterminant)</a:t>
            </a:r>
            <a:endParaRPr lang="fr-FR" dirty="0"/>
          </a:p>
          <a:p>
            <a:pPr lvl="0"/>
            <a:r>
              <a:rPr lang="fr-FR" i="1" dirty="0"/>
              <a:t>Former </a:t>
            </a:r>
            <a:r>
              <a:rPr lang="fr-FR" b="1" i="1" dirty="0"/>
              <a:t>une équipe par établissement </a:t>
            </a:r>
            <a:r>
              <a:rPr lang="fr-FR" i="1" dirty="0"/>
              <a:t>capable de former les EBEP aux outils numériques déterminés</a:t>
            </a:r>
            <a:endParaRPr lang="fr-FR" dirty="0"/>
          </a:p>
          <a:p>
            <a:pPr lvl="0"/>
            <a:r>
              <a:rPr lang="fr-FR" b="1" dirty="0"/>
              <a:t>Réunion</a:t>
            </a:r>
            <a:r>
              <a:rPr lang="fr-FR" dirty="0"/>
              <a:t> pour assurer le suivi et réguler les échanges et besoins</a:t>
            </a:r>
          </a:p>
          <a:p>
            <a:pPr lvl="0"/>
            <a:r>
              <a:rPr lang="fr-FR" dirty="0"/>
              <a:t>Des </a:t>
            </a:r>
            <a:r>
              <a:rPr lang="fr-FR" b="1" dirty="0"/>
              <a:t>ressources communes</a:t>
            </a:r>
          </a:p>
          <a:p>
            <a:pPr lvl="0"/>
            <a:r>
              <a:rPr lang="fr-FR" b="1" dirty="0"/>
              <a:t>Une réalisation finale avec les élèves </a:t>
            </a:r>
            <a:r>
              <a:rPr lang="fr-FR" dirty="0"/>
              <a:t>à définir</a:t>
            </a:r>
          </a:p>
          <a:p>
            <a:r>
              <a:rPr lang="fr-FR" i="1" dirty="0"/>
              <a:t>Exemple : Réalisation d’un clip sur la différence, le harcèlement ou autre et participer à un concours national + regroupement de ces différents élèves sur le réseau pour présentation de leur réalisation.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2D8A9-1450-4507-8D1A-C8C4301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48949C-9344-40D5-ABAE-A2C720F87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7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D00-1013-4E57-8268-3B60AA0C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équipe pilote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A7071-A266-4A8F-9974-9A246760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i="1" dirty="0"/>
              <a:t>30 élèves de 6° </a:t>
            </a:r>
            <a:r>
              <a:rPr lang="fr-FR" i="1" dirty="0"/>
              <a:t>: problème de graphie, trace écrite (multiples origines)</a:t>
            </a:r>
          </a:p>
          <a:p>
            <a:pPr lvl="0"/>
            <a:r>
              <a:rPr lang="fr-FR" b="1" i="1" dirty="0"/>
              <a:t>Bilans : </a:t>
            </a:r>
            <a:r>
              <a:rPr lang="fr-FR" i="1" dirty="0"/>
              <a:t>Psy EN + </a:t>
            </a:r>
            <a:r>
              <a:rPr lang="fr-FR" i="1" dirty="0" err="1"/>
              <a:t>neurpsychologue</a:t>
            </a:r>
            <a:endParaRPr lang="fr-FR" i="1" dirty="0"/>
          </a:p>
          <a:p>
            <a:pPr lvl="0"/>
            <a:r>
              <a:rPr lang="fr-FR" i="1" dirty="0"/>
              <a:t>Prise en charge </a:t>
            </a:r>
            <a:r>
              <a:rPr lang="fr-FR" b="1" i="1" dirty="0"/>
              <a:t>ergothérapeutique </a:t>
            </a:r>
            <a:r>
              <a:rPr lang="fr-FR" i="1" dirty="0"/>
              <a:t>sur le temps scolaire dans l’établissement</a:t>
            </a:r>
          </a:p>
          <a:p>
            <a:pPr lvl="0"/>
            <a:r>
              <a:rPr lang="fr-FR" i="1" dirty="0"/>
              <a:t>Formalisation de </a:t>
            </a:r>
            <a:r>
              <a:rPr lang="fr-FR" b="1" i="1" dirty="0"/>
              <a:t>PAP </a:t>
            </a:r>
            <a:r>
              <a:rPr lang="fr-FR" i="1" u="sng" dirty="0"/>
              <a:t>sur retour </a:t>
            </a:r>
            <a:r>
              <a:rPr lang="fr-FR" i="1" u="sng" dirty="0" err="1"/>
              <a:t>d’expérienceS</a:t>
            </a:r>
            <a:endParaRPr lang="fr-FR" i="1" u="sng" dirty="0"/>
          </a:p>
          <a:p>
            <a:pPr lvl="0"/>
            <a:r>
              <a:rPr lang="fr-FR" b="1" i="1" dirty="0"/>
              <a:t>Sensibilisation et accompagnement </a:t>
            </a:r>
            <a:r>
              <a:rPr lang="fr-FR" i="1" dirty="0"/>
              <a:t>des équipes</a:t>
            </a:r>
          </a:p>
          <a:p>
            <a:pPr lvl="0"/>
            <a:r>
              <a:rPr lang="fr-FR" i="1" dirty="0"/>
              <a:t>Réunion informative pour </a:t>
            </a:r>
            <a:r>
              <a:rPr lang="fr-FR" b="1" i="1" dirty="0"/>
              <a:t>les parents</a:t>
            </a:r>
          </a:p>
          <a:p>
            <a:pPr lvl="0"/>
            <a:r>
              <a:rPr lang="fr-FR" i="1" dirty="0"/>
              <a:t>Travail avec </a:t>
            </a:r>
            <a:r>
              <a:rPr lang="fr-FR" b="1" i="1" dirty="0"/>
              <a:t>l’ATI et le gestionnaire </a:t>
            </a:r>
            <a:r>
              <a:rPr lang="fr-FR" i="1" dirty="0"/>
              <a:t>en amont (achat et installation de licences)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2D8A9-1450-4507-8D1A-C8C4301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0B68C9-E4D2-4E52-84C9-2FC73838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D00-1013-4E57-8268-3B60AA0C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NEFE validé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A7071-A266-4A8F-9974-9A246760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i="1" dirty="0"/>
              <a:t>Les fonds sont débloqués </a:t>
            </a:r>
            <a:r>
              <a:rPr lang="fr-FR" i="1" dirty="0"/>
              <a:t>pour dupliquer TOUT en l’adaptant ce dispositif : </a:t>
            </a:r>
          </a:p>
          <a:p>
            <a:pPr lvl="0"/>
            <a:endParaRPr lang="fr-FR" i="1" dirty="0"/>
          </a:p>
          <a:p>
            <a:pPr lvl="0"/>
            <a:r>
              <a:rPr lang="fr-FR" i="1" dirty="0"/>
              <a:t>Achat de </a:t>
            </a:r>
            <a:r>
              <a:rPr lang="fr-FR" b="1" i="1" dirty="0"/>
              <a:t>licences </a:t>
            </a:r>
            <a:r>
              <a:rPr lang="fr-FR" b="1" i="1" dirty="0" err="1"/>
              <a:t>Taptouch</a:t>
            </a:r>
            <a:r>
              <a:rPr lang="fr-FR" b="1" i="1" dirty="0"/>
              <a:t> </a:t>
            </a:r>
            <a:r>
              <a:rPr lang="fr-FR" i="1" dirty="0"/>
              <a:t>possible – Devis déjà établis</a:t>
            </a:r>
          </a:p>
          <a:p>
            <a:pPr lvl="0"/>
            <a:r>
              <a:rPr lang="fr-FR" i="1" dirty="0"/>
              <a:t>Intervention de </a:t>
            </a:r>
            <a:r>
              <a:rPr lang="fr-FR" b="1" i="1" dirty="0"/>
              <a:t>l’ergothérapeute et de la neuropsychologue </a:t>
            </a:r>
            <a:r>
              <a:rPr lang="fr-FR" i="1" dirty="0"/>
              <a:t>possibles – Devis déjà établis</a:t>
            </a:r>
          </a:p>
          <a:p>
            <a:pPr lvl="0"/>
            <a:r>
              <a:rPr lang="fr-FR" b="1" i="1" dirty="0"/>
              <a:t>Parts de pactes </a:t>
            </a:r>
            <a:r>
              <a:rPr lang="fr-FR" i="1" dirty="0"/>
              <a:t>pour les référents établissements EBEP </a:t>
            </a:r>
          </a:p>
          <a:p>
            <a:pPr lvl="0"/>
            <a:endParaRPr lang="fr-FR" i="1" dirty="0"/>
          </a:p>
          <a:p>
            <a:pPr lvl="0"/>
            <a:r>
              <a:rPr lang="fr-FR" b="1" i="1" dirty="0"/>
              <a:t>Budget évolutif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2D8A9-1450-4507-8D1A-C8C4301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F76FC5-2DD1-4AED-976F-D8776554B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D00-1013-4E57-8268-3B60AA0C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projet inter établissements avec les élèves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A7071-A266-4A8F-9974-9A246760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i="1" dirty="0"/>
              <a:t>Ateliers ?</a:t>
            </a:r>
          </a:p>
          <a:p>
            <a:pPr lvl="0"/>
            <a:r>
              <a:rPr lang="fr-FR" i="1" dirty="0"/>
              <a:t>Réalisation commune ?</a:t>
            </a:r>
          </a:p>
          <a:p>
            <a:pPr lvl="0"/>
            <a:r>
              <a:rPr lang="fr-FR" i="1" dirty="0"/>
              <a:t>Mise en lien ? </a:t>
            </a:r>
          </a:p>
          <a:p>
            <a:pPr lvl="0"/>
            <a:r>
              <a:rPr lang="fr-FR" i="1" dirty="0"/>
              <a:t>Sortie ? </a:t>
            </a:r>
          </a:p>
          <a:p>
            <a:pPr lvl="0"/>
            <a:endParaRPr lang="fr-FR" i="1" dirty="0"/>
          </a:p>
          <a:p>
            <a:pPr lvl="0"/>
            <a:r>
              <a:rPr lang="fr-FR" i="1" dirty="0"/>
              <a:t>Budget : projet NEFE à faire évoluer.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2D8A9-1450-4507-8D1A-C8C4301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05/12/2023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01E8A2-18FC-4D1E-9B93-86ACB859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37" y="121465"/>
            <a:ext cx="844272" cy="1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653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0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{BAF4F362-884C-4881-A00B-4B8C0B4C2209}tf56160789_win32</Template>
  <TotalTime>15</TotalTime>
  <Words>451</Words>
  <Application>Microsoft Office PowerPoint</Application>
  <PresentationFormat>Grand écran</PresentationFormat>
  <Paragraphs>57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Personnalisé</vt:lpstr>
      <vt:lpstr>Pôle EBEP </vt:lpstr>
      <vt:lpstr>Constat</vt:lpstr>
      <vt:lpstr>Objectifs</vt:lpstr>
      <vt:lpstr>Propositions d’actions</vt:lpstr>
      <vt:lpstr>Propositions d’actions</vt:lpstr>
      <vt:lpstr>Une équipe pilote</vt:lpstr>
      <vt:lpstr>Projet NEFE validé </vt:lpstr>
      <vt:lpstr>Un projet inter établissements avec les élèves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Pôle EBEP</dc:title>
  <dc:creator>Audrey Chapelain-Mondière</dc:creator>
  <cp:lastModifiedBy>Audrey Chapelain-Mondière</cp:lastModifiedBy>
  <cp:revision>4</cp:revision>
  <dcterms:created xsi:type="dcterms:W3CDTF">2023-12-05T10:13:39Z</dcterms:created>
  <dcterms:modified xsi:type="dcterms:W3CDTF">2023-12-05T10:48:08Z</dcterms:modified>
</cp:coreProperties>
</file>