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77" r:id="rId4"/>
    <p:sldId id="276" r:id="rId5"/>
    <p:sldId id="269" r:id="rId6"/>
    <p:sldId id="278" r:id="rId7"/>
    <p:sldId id="268" r:id="rId8"/>
    <p:sldId id="271" r:id="rId9"/>
    <p:sldId id="272" r:id="rId10"/>
    <p:sldId id="273" r:id="rId11"/>
    <p:sldId id="274" r:id="rId12"/>
    <p:sldId id="275" r:id="rId13"/>
    <p:sldId id="27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378" autoAdjust="0"/>
  </p:normalViewPr>
  <p:slideViewPr>
    <p:cSldViewPr snapToGrid="0">
      <p:cViewPr varScale="1">
        <p:scale>
          <a:sx n="51" d="100"/>
          <a:sy n="51" d="100"/>
        </p:scale>
        <p:origin x="10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6FFFE-AB50-45AE-9ECB-6EA368B3115E}" type="datetimeFigureOut">
              <a:rPr lang="fr-FR" smtClean="0"/>
              <a:t>05/05/2023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7875D-30F5-4B81-9DCA-CFCCAF6BA5FB}" type="slidenum">
              <a:rPr lang="fr-FR" smtClean="0"/>
              <a:t>‹N°›</a:t>
            </a:fld>
            <a:endParaRPr lang="fr-FR"/>
          </a:p>
        </p:txBody>
      </p:sp>
    </p:spTree>
    <p:extLst>
      <p:ext uri="{BB962C8B-B14F-4D97-AF65-F5344CB8AC3E}">
        <p14:creationId xmlns:p14="http://schemas.microsoft.com/office/powerpoint/2010/main" val="10540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pour les chefs d’établissements et coordonnateurs en directoire</a:t>
            </a:r>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1</a:t>
            </a:fld>
            <a:endParaRPr lang="fr-FR"/>
          </a:p>
        </p:txBody>
      </p:sp>
    </p:spTree>
    <p:extLst>
      <p:ext uri="{BB962C8B-B14F-4D97-AF65-F5344CB8AC3E}">
        <p14:creationId xmlns:p14="http://schemas.microsoft.com/office/powerpoint/2010/main" val="320492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Téléversement des documents (feuille émargement et grille observation via SOFIA)</a:t>
            </a:r>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12</a:t>
            </a:fld>
            <a:endParaRPr lang="fr-FR"/>
          </a:p>
        </p:txBody>
      </p:sp>
    </p:spTree>
    <p:extLst>
      <p:ext uri="{BB962C8B-B14F-4D97-AF65-F5344CB8AC3E}">
        <p14:creationId xmlns:p14="http://schemas.microsoft.com/office/powerpoint/2010/main" val="17557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Questionnaire de satisfaction à chaud SOFIA</a:t>
            </a:r>
          </a:p>
          <a:p>
            <a:pPr fontAlgn="base"/>
            <a:r>
              <a:rPr lang="fr-FR" sz="1200" dirty="0" err="1"/>
              <a:t>Reporting</a:t>
            </a:r>
            <a:r>
              <a:rPr lang="fr-FR" sz="1200" dirty="0"/>
              <a:t> CIF réseau au 1er conseil pédagogique réseau année+1.</a:t>
            </a:r>
          </a:p>
          <a:p>
            <a:pPr fontAlgn="base"/>
            <a:r>
              <a:rPr lang="fr-FR" sz="1200" dirty="0"/>
              <a:t>Formulaire à disposition aux inspecteurs disciplinaires et participants</a:t>
            </a:r>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13</a:t>
            </a:fld>
            <a:endParaRPr lang="fr-FR"/>
          </a:p>
        </p:txBody>
      </p:sp>
    </p:spTree>
    <p:extLst>
      <p:ext uri="{BB962C8B-B14F-4D97-AF65-F5344CB8AC3E}">
        <p14:creationId xmlns:p14="http://schemas.microsoft.com/office/powerpoint/2010/main" val="71642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 à la demande du réseau de l’étendre au 1</a:t>
            </a:r>
            <a:r>
              <a:rPr lang="fr-FR" baseline="30000" dirty="0"/>
              <a:t>er</a:t>
            </a:r>
            <a:r>
              <a:rPr lang="fr-FR" dirty="0"/>
              <a:t> degré</a:t>
            </a:r>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2</a:t>
            </a:fld>
            <a:endParaRPr lang="fr-FR"/>
          </a:p>
        </p:txBody>
      </p:sp>
    </p:spTree>
    <p:extLst>
      <p:ext uri="{BB962C8B-B14F-4D97-AF65-F5344CB8AC3E}">
        <p14:creationId xmlns:p14="http://schemas.microsoft.com/office/powerpoint/2010/main" val="15914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Visite de classe </a:t>
            </a:r>
            <a:r>
              <a:rPr lang="fr-FR" dirty="0"/>
              <a:t>d’un enseignant offreur par un autre enseignant(demandeur) au sein d’un même réseau</a:t>
            </a:r>
            <a:endParaRPr lang="fr-FR"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Pas de restrictions </a:t>
            </a:r>
            <a:r>
              <a:rPr lang="fr-FR" dirty="0"/>
              <a:t>sur les observations, plusieurs dimensions: ’expression orale (langage verbal et non verbal) l’organisation du contenu de l’exposé ou du cours les activités proposées au groupe la gestion du temps l’attitude de la personne qui enseigne pendant le cours sa gestion des interactions avec les </a:t>
            </a:r>
            <a:r>
              <a:rPr lang="fr-FR" dirty="0" err="1"/>
              <a:t>étudiant-es</a:t>
            </a:r>
            <a:r>
              <a:rPr lang="fr-FR" dirty="0"/>
              <a:t> les supports de cours l’usage d’une technologie en particulier etc.</a:t>
            </a:r>
          </a:p>
          <a:p>
            <a:endParaRPr lang="fr-FR" dirty="0"/>
          </a:p>
          <a:p>
            <a:r>
              <a:rPr lang="fr-FR" dirty="0"/>
              <a:t>Tps1 : Observation sans vacation</a:t>
            </a:r>
          </a:p>
          <a:p>
            <a:r>
              <a:rPr lang="fr-FR" dirty="0"/>
              <a:t>Tps2 : (Vacation 1h pour Offreur) Discussion – échange formalisé sur grille + téléversement (émargement + grille) sur SOFIA</a:t>
            </a:r>
          </a:p>
          <a:p>
            <a:r>
              <a:rPr lang="fr-FR" dirty="0"/>
              <a:t>Tps3 : (sans vacation animation par CIF réseau) - Regroupement de tous les enseignants ayant participés aux observations – échanges selon effectif, possible inter-réseau</a:t>
            </a:r>
          </a:p>
          <a:p>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4</a:t>
            </a:fld>
            <a:endParaRPr lang="fr-FR"/>
          </a:p>
        </p:txBody>
      </p:sp>
    </p:spTree>
    <p:extLst>
      <p:ext uri="{BB962C8B-B14F-4D97-AF65-F5344CB8AC3E}">
        <p14:creationId xmlns:p14="http://schemas.microsoft.com/office/powerpoint/2010/main" val="115680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Suivi et Retour :</a:t>
            </a:r>
          </a:p>
          <a:p>
            <a:r>
              <a:rPr lang="fr-FR" dirty="0"/>
              <a:t>Questionnaire de satisfaction à chaud SOFIA</a:t>
            </a:r>
          </a:p>
          <a:p>
            <a:pPr fontAlgn="base"/>
            <a:r>
              <a:rPr lang="fr-FR" sz="1200" dirty="0" err="1"/>
              <a:t>Reporting</a:t>
            </a:r>
            <a:r>
              <a:rPr lang="fr-FR" sz="1200" dirty="0"/>
              <a:t> CIF réseau au 1er conseil pédagogique réseau année+1.</a:t>
            </a:r>
          </a:p>
          <a:p>
            <a:pPr fontAlgn="base"/>
            <a:r>
              <a:rPr lang="fr-FR" sz="1200" dirty="0"/>
              <a:t>Restitution à disposition des inspecteurs disciplinaires et participants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5</a:t>
            </a:fld>
            <a:endParaRPr lang="fr-FR"/>
          </a:p>
        </p:txBody>
      </p:sp>
    </p:spTree>
    <p:extLst>
      <p:ext uri="{BB962C8B-B14F-4D97-AF65-F5344CB8AC3E}">
        <p14:creationId xmlns:p14="http://schemas.microsoft.com/office/powerpoint/2010/main" val="6105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Information –communication de la communauté éducative(directoire, établissements, corps d’inspection)</a:t>
            </a:r>
          </a:p>
          <a:p>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7</a:t>
            </a:fld>
            <a:endParaRPr lang="fr-FR"/>
          </a:p>
        </p:txBody>
      </p:sp>
    </p:spTree>
    <p:extLst>
      <p:ext uri="{BB962C8B-B14F-4D97-AF65-F5344CB8AC3E}">
        <p14:creationId xmlns:p14="http://schemas.microsoft.com/office/powerpoint/2010/main" val="282515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Recueil des Offres par réseau (répertoire) via un questionnaire à partir du site de l’EAFC </a:t>
            </a:r>
            <a:r>
              <a:rPr lang="fr-FR" sz="1050" i="1" dirty="0"/>
              <a:t>(Accès via un lien site EAFC carte réseau) / SOFIA (un module par réseau</a:t>
            </a:r>
            <a:r>
              <a:rPr lang="fr-FR" dirty="0"/>
              <a:t>)</a:t>
            </a:r>
          </a:p>
          <a:p>
            <a:r>
              <a:rPr lang="fr-FR" sz="1200" dirty="0"/>
              <a:t>Les </a:t>
            </a:r>
            <a:r>
              <a:rPr lang="fr-FR" sz="1200" b="1" dirty="0"/>
              <a:t>coordonnateurs de Réseau: </a:t>
            </a:r>
            <a:r>
              <a:rPr lang="fr-FR" sz="1200" dirty="0"/>
              <a:t>communication/publication et valorisation de l’offre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a:t>
            </a:r>
            <a:r>
              <a:rPr lang="fr-FR" sz="1200" b="1" dirty="0"/>
              <a:t>chefs d’établissements</a:t>
            </a:r>
            <a:r>
              <a:rPr lang="fr-FR" sz="1200" dirty="0"/>
              <a:t>:  Promotion/ validation des candidatures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8</a:t>
            </a:fld>
            <a:endParaRPr lang="fr-FR"/>
          </a:p>
        </p:txBody>
      </p:sp>
    </p:spTree>
    <p:extLst>
      <p:ext uri="{BB962C8B-B14F-4D97-AF65-F5344CB8AC3E}">
        <p14:creationId xmlns:p14="http://schemas.microsoft.com/office/powerpoint/2010/main" val="225995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Information de la liste des offreurs aux inspecteurs disciplinaires(remontées, remarques) avant sa publication sur le site de l’EAFC</a:t>
            </a:r>
          </a:p>
          <a:p>
            <a:endParaRPr lang="fr-FR" dirty="0"/>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9</a:t>
            </a:fld>
            <a:endParaRPr lang="fr-FR"/>
          </a:p>
        </p:txBody>
      </p:sp>
    </p:spTree>
    <p:extLst>
      <p:ext uri="{BB962C8B-B14F-4D97-AF65-F5344CB8AC3E}">
        <p14:creationId xmlns:p14="http://schemas.microsoft.com/office/powerpoint/2010/main" val="80868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Communication de l'offre vers les enseignants  (sites EAFC, coordonnateurs réseau et/ou  emails via les établissements</a:t>
            </a:r>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10</a:t>
            </a:fld>
            <a:endParaRPr lang="fr-FR"/>
          </a:p>
        </p:txBody>
      </p:sp>
    </p:spTree>
    <p:extLst>
      <p:ext uri="{BB962C8B-B14F-4D97-AF65-F5344CB8AC3E}">
        <p14:creationId xmlns:p14="http://schemas.microsoft.com/office/powerpoint/2010/main" val="89615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Remonte via SOFIA pendant 1 mois (15j vacs +15j rentrée Toussaint) = période de préinscription + avis des 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Appariement automatique via SOFIA des offreurs et des demandeurs- </a:t>
            </a:r>
            <a:r>
              <a:rPr lang="fr-FR" dirty="0">
                <a:solidFill>
                  <a:srgbClr val="FF0000"/>
                </a:solidFill>
              </a:rPr>
              <a:t>avant Noël</a:t>
            </a:r>
          </a:p>
          <a:p>
            <a:r>
              <a:rPr lang="fr-FR" dirty="0"/>
              <a:t>Gestion des appariements :  // Remonte à l'EAFC création 1 module = Réseau; 1 session = un échange =&gt; convoc</a:t>
            </a:r>
          </a:p>
        </p:txBody>
      </p:sp>
      <p:sp>
        <p:nvSpPr>
          <p:cNvPr id="4" name="Espace réservé du numéro de diapositive 3"/>
          <p:cNvSpPr>
            <a:spLocks noGrp="1"/>
          </p:cNvSpPr>
          <p:nvPr>
            <p:ph type="sldNum" sz="quarter" idx="5"/>
          </p:nvPr>
        </p:nvSpPr>
        <p:spPr/>
        <p:txBody>
          <a:bodyPr/>
          <a:lstStyle/>
          <a:p>
            <a:fld id="{B467875D-30F5-4B81-9DCA-CFCCAF6BA5FB}" type="slidenum">
              <a:rPr lang="fr-FR" smtClean="0"/>
              <a:t>11</a:t>
            </a:fld>
            <a:endParaRPr lang="fr-FR"/>
          </a:p>
        </p:txBody>
      </p:sp>
    </p:spTree>
    <p:extLst>
      <p:ext uri="{BB962C8B-B14F-4D97-AF65-F5344CB8AC3E}">
        <p14:creationId xmlns:p14="http://schemas.microsoft.com/office/powerpoint/2010/main" val="140883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73701A4-F8AD-41DF-8E2E-F5E7D589E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724" y="-76200"/>
            <a:ext cx="12798248" cy="2812008"/>
          </a:xfrm>
          <a:prstGeom prst="rect">
            <a:avLst/>
          </a:prstGeom>
        </p:spPr>
      </p:pic>
      <p:sp>
        <p:nvSpPr>
          <p:cNvPr id="2" name="Titre 1">
            <a:extLst>
              <a:ext uri="{FF2B5EF4-FFF2-40B4-BE49-F238E27FC236}">
                <a16:creationId xmlns:a16="http://schemas.microsoft.com/office/drawing/2014/main" id="{4F3C574D-F148-4D3E-BC00-2ECA9FF8AD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24A33A-2FF5-46EC-A215-934DD25C7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2F8E20-90CD-4E5F-8383-3B2D9BC169ED}"/>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54C070AF-0114-4327-8160-5F3EE9BC3A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D0F0D3-D308-4845-93B4-3A062E5671D4}"/>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396757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E142386-26C0-4B7D-86DC-9B3EAE5D10D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8" name="Rectangle 7">
            <a:extLst>
              <a:ext uri="{FF2B5EF4-FFF2-40B4-BE49-F238E27FC236}">
                <a16:creationId xmlns:a16="http://schemas.microsoft.com/office/drawing/2014/main" id="{63DB3531-A85E-4BB4-BE85-C3A703ADD73A}"/>
              </a:ext>
            </a:extLst>
          </p:cNvPr>
          <p:cNvSpPr/>
          <p:nvPr userDrawn="1"/>
        </p:nvSpPr>
        <p:spPr>
          <a:xfrm>
            <a:off x="-191369" y="-61913"/>
            <a:ext cx="12879538" cy="26980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7E58FAD-106D-44E8-AB05-D54DD1111503}"/>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191369" y="-46157"/>
            <a:ext cx="3501306" cy="1488839"/>
          </a:xfrm>
          <a:prstGeom prst="rect">
            <a:avLst/>
          </a:prstGeom>
        </p:spPr>
      </p:pic>
      <p:pic>
        <p:nvPicPr>
          <p:cNvPr id="10" name="Image 9">
            <a:extLst>
              <a:ext uri="{FF2B5EF4-FFF2-40B4-BE49-F238E27FC236}">
                <a16:creationId xmlns:a16="http://schemas.microsoft.com/office/drawing/2014/main" id="{50457681-3BD1-4BEE-AA5A-3A70E85811C1}"/>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753601" y="-61913"/>
            <a:ext cx="2934568" cy="1488839"/>
          </a:xfrm>
          <a:prstGeom prst="rect">
            <a:avLst/>
          </a:prstGeom>
        </p:spPr>
      </p:pic>
      <p:sp>
        <p:nvSpPr>
          <p:cNvPr id="2" name="Titre 1">
            <a:extLst>
              <a:ext uri="{FF2B5EF4-FFF2-40B4-BE49-F238E27FC236}">
                <a16:creationId xmlns:a16="http://schemas.microsoft.com/office/drawing/2014/main" id="{7640E06F-0595-452B-9DBE-294D961114B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8706EE-96E7-4823-97E2-6C57E7319D9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83A4C2-F675-4AE7-A810-1DD355B2FB4C}"/>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9E12647B-3532-4AB1-B87E-1C7CFA95A7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A75212-E1A9-458A-AA68-A0D2D78D0E42}"/>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259786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3E0A981-1C58-4460-B34E-A909D9C141B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8" name="Rectangle 7">
            <a:extLst>
              <a:ext uri="{FF2B5EF4-FFF2-40B4-BE49-F238E27FC236}">
                <a16:creationId xmlns:a16="http://schemas.microsoft.com/office/drawing/2014/main" id="{DFCCB038-51BB-48E0-892C-7D21445B9D46}"/>
              </a:ext>
            </a:extLst>
          </p:cNvPr>
          <p:cNvSpPr/>
          <p:nvPr userDrawn="1"/>
        </p:nvSpPr>
        <p:spPr>
          <a:xfrm>
            <a:off x="-343769" y="-214313"/>
            <a:ext cx="12879538" cy="26980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F5E5F463-BEC8-4124-AECC-BC9DBB116E9A}"/>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10" name="Image 9">
            <a:extLst>
              <a:ext uri="{FF2B5EF4-FFF2-40B4-BE49-F238E27FC236}">
                <a16:creationId xmlns:a16="http://schemas.microsoft.com/office/drawing/2014/main" id="{D9315F21-B2A4-4879-B290-3C6AA9A6963D}"/>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2" name="Titre vertical 1">
            <a:extLst>
              <a:ext uri="{FF2B5EF4-FFF2-40B4-BE49-F238E27FC236}">
                <a16:creationId xmlns:a16="http://schemas.microsoft.com/office/drawing/2014/main" id="{2843A1A0-C333-4938-B0DA-B8D4CEB0ED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7D5CD89-4BF8-4ED1-A508-30F21E1FCA1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7F520F-936B-498F-B70F-32D665383D85}"/>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C6392ED3-3522-443B-BA27-32558F2CB8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07B8F3-DCE7-4902-A76B-D11F9C37132A}"/>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292975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76C763-D9DD-486D-9214-9E17870CD95F}"/>
              </a:ext>
            </a:extLst>
          </p:cNvPr>
          <p:cNvSpPr/>
          <p:nvPr userDrawn="1"/>
        </p:nvSpPr>
        <p:spPr>
          <a:xfrm>
            <a:off x="-343769" y="-214313"/>
            <a:ext cx="12879538" cy="269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521618BA-4DEC-457F-82C3-D48BF2237424}"/>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B1866123-2E1C-4094-BB8F-EE9C58BF2363}"/>
              </a:ext>
            </a:extLst>
          </p:cNvPr>
          <p:cNvSpPr>
            <a:spLocks noGrp="1"/>
          </p:cNvSpPr>
          <p:nvPr>
            <p:ph type="ftr" sz="quarter" idx="11"/>
          </p:nvPr>
        </p:nvSpPr>
        <p:spPr/>
        <p:txBody>
          <a:bodyPr/>
          <a:lstStyle/>
          <a:p>
            <a:endParaRPr lang="fr-FR"/>
          </a:p>
        </p:txBody>
      </p:sp>
      <p:pic>
        <p:nvPicPr>
          <p:cNvPr id="8" name="Image 7">
            <a:extLst>
              <a:ext uri="{FF2B5EF4-FFF2-40B4-BE49-F238E27FC236}">
                <a16:creationId xmlns:a16="http://schemas.microsoft.com/office/drawing/2014/main" id="{821A57E2-C1A6-4C53-AEC2-B93C09EF325F}"/>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sp>
        <p:nvSpPr>
          <p:cNvPr id="6" name="Espace réservé du numéro de diapositive 5">
            <a:extLst>
              <a:ext uri="{FF2B5EF4-FFF2-40B4-BE49-F238E27FC236}">
                <a16:creationId xmlns:a16="http://schemas.microsoft.com/office/drawing/2014/main" id="{2F5E320C-6CE4-4D78-B8B6-A4102104BDB0}"/>
              </a:ext>
            </a:extLst>
          </p:cNvPr>
          <p:cNvSpPr>
            <a:spLocks noGrp="1"/>
          </p:cNvSpPr>
          <p:nvPr>
            <p:ph type="sldNum" sz="quarter" idx="12"/>
          </p:nvPr>
        </p:nvSpPr>
        <p:spPr/>
        <p:txBody>
          <a:bodyPr/>
          <a:lstStyle/>
          <a:p>
            <a:fld id="{99A1A7AA-21E3-4611-A4A8-167A807A9093}" type="slidenum">
              <a:rPr lang="fr-FR" smtClean="0"/>
              <a:t>‹N°›</a:t>
            </a:fld>
            <a:endParaRPr lang="fr-FR"/>
          </a:p>
        </p:txBody>
      </p:sp>
      <p:pic>
        <p:nvPicPr>
          <p:cNvPr id="9" name="Image 8">
            <a:extLst>
              <a:ext uri="{FF2B5EF4-FFF2-40B4-BE49-F238E27FC236}">
                <a16:creationId xmlns:a16="http://schemas.microsoft.com/office/drawing/2014/main" id="{08C003EF-67FC-42B5-877A-BFD88CB77DB4}"/>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2" name="Titre 1">
            <a:extLst>
              <a:ext uri="{FF2B5EF4-FFF2-40B4-BE49-F238E27FC236}">
                <a16:creationId xmlns:a16="http://schemas.microsoft.com/office/drawing/2014/main" id="{EFFACC77-35F6-4200-8E1C-35BCCE20AAF4}"/>
              </a:ext>
            </a:extLst>
          </p:cNvPr>
          <p:cNvSpPr>
            <a:spLocks noGrp="1"/>
          </p:cNvSpPr>
          <p:nvPr>
            <p:ph type="title"/>
          </p:nvPr>
        </p:nvSpPr>
        <p:spPr>
          <a:xfrm>
            <a:off x="838200" y="839112"/>
            <a:ext cx="10515600" cy="132556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E0E3849C-3633-431F-9EE7-4592BC2237FA}"/>
              </a:ext>
            </a:extLst>
          </p:cNvPr>
          <p:cNvSpPr>
            <a:spLocks noGrp="1"/>
          </p:cNvSpPr>
          <p:nvPr>
            <p:ph idx="1"/>
          </p:nvPr>
        </p:nvSpPr>
        <p:spPr>
          <a:xfrm>
            <a:off x="838200" y="2254369"/>
            <a:ext cx="10515600" cy="392259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910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157786C-A80D-4181-B962-CAEE11675F9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3" name="Espace réservé du texte 2">
            <a:extLst>
              <a:ext uri="{FF2B5EF4-FFF2-40B4-BE49-F238E27FC236}">
                <a16:creationId xmlns:a16="http://schemas.microsoft.com/office/drawing/2014/main" id="{660CB6A9-ED78-44A8-B8C8-CC88024942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999F2AD-E094-42DC-B56A-9D01D35FE184}"/>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B16C2481-802D-44EA-AD8A-627883387F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D28F79-063A-4552-B4BD-4FAC134F6936}"/>
              </a:ext>
            </a:extLst>
          </p:cNvPr>
          <p:cNvSpPr>
            <a:spLocks noGrp="1"/>
          </p:cNvSpPr>
          <p:nvPr>
            <p:ph type="sldNum" sz="quarter" idx="12"/>
          </p:nvPr>
        </p:nvSpPr>
        <p:spPr/>
        <p:txBody>
          <a:bodyPr/>
          <a:lstStyle/>
          <a:p>
            <a:fld id="{99A1A7AA-21E3-4611-A4A8-167A807A9093}" type="slidenum">
              <a:rPr lang="fr-FR" smtClean="0"/>
              <a:t>‹N°›</a:t>
            </a:fld>
            <a:endParaRPr lang="fr-FR"/>
          </a:p>
        </p:txBody>
      </p:sp>
      <p:sp>
        <p:nvSpPr>
          <p:cNvPr id="8" name="Rectangle 7">
            <a:extLst>
              <a:ext uri="{FF2B5EF4-FFF2-40B4-BE49-F238E27FC236}">
                <a16:creationId xmlns:a16="http://schemas.microsoft.com/office/drawing/2014/main" id="{13AFF88A-CA24-4BB3-9D41-671810868D30}"/>
              </a:ext>
            </a:extLst>
          </p:cNvPr>
          <p:cNvSpPr/>
          <p:nvPr userDrawn="1"/>
        </p:nvSpPr>
        <p:spPr>
          <a:xfrm>
            <a:off x="-343769" y="-214313"/>
            <a:ext cx="12879538" cy="269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8024755-46EC-4896-97DC-F3A59131D9F6}"/>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10" name="Image 9">
            <a:extLst>
              <a:ext uri="{FF2B5EF4-FFF2-40B4-BE49-F238E27FC236}">
                <a16:creationId xmlns:a16="http://schemas.microsoft.com/office/drawing/2014/main" id="{7BDC70C7-952B-4BC0-8464-7D8FCA643030}"/>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11" name="Titre 1">
            <a:extLst>
              <a:ext uri="{FF2B5EF4-FFF2-40B4-BE49-F238E27FC236}">
                <a16:creationId xmlns:a16="http://schemas.microsoft.com/office/drawing/2014/main" id="{7AC31F4C-E997-4481-99BC-868AE83ABE8B}"/>
              </a:ext>
            </a:extLst>
          </p:cNvPr>
          <p:cNvSpPr txBox="1">
            <a:spLocks/>
          </p:cNvSpPr>
          <p:nvPr userDrawn="1"/>
        </p:nvSpPr>
        <p:spPr>
          <a:xfrm>
            <a:off x="831850" y="9136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Modifiez le style du titre</a:t>
            </a:r>
          </a:p>
        </p:txBody>
      </p:sp>
      <p:sp>
        <p:nvSpPr>
          <p:cNvPr id="2" name="Titre 1">
            <a:extLst>
              <a:ext uri="{FF2B5EF4-FFF2-40B4-BE49-F238E27FC236}">
                <a16:creationId xmlns:a16="http://schemas.microsoft.com/office/drawing/2014/main" id="{B7EFCB31-BA32-4F61-B7DE-59E7ACA8D0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Tree>
    <p:extLst>
      <p:ext uri="{BB962C8B-B14F-4D97-AF65-F5344CB8AC3E}">
        <p14:creationId xmlns:p14="http://schemas.microsoft.com/office/powerpoint/2010/main" val="349803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EC2D9C8-539F-460D-AC69-4B28E4165EE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Titre 1">
            <a:extLst>
              <a:ext uri="{FF2B5EF4-FFF2-40B4-BE49-F238E27FC236}">
                <a16:creationId xmlns:a16="http://schemas.microsoft.com/office/drawing/2014/main" id="{E0D0613F-0CC8-4192-8284-4A7DDBEC07D3}"/>
              </a:ext>
            </a:extLst>
          </p:cNvPr>
          <p:cNvSpPr>
            <a:spLocks noGrp="1"/>
          </p:cNvSpPr>
          <p:nvPr>
            <p:ph type="title"/>
          </p:nvPr>
        </p:nvSpPr>
        <p:spPr/>
        <p:txBody>
          <a:bodyPr/>
          <a:lstStyle/>
          <a:p>
            <a:r>
              <a:rPr lang="fr-FR" dirty="0"/>
              <a:t>Modifiez le style du titre</a:t>
            </a:r>
          </a:p>
        </p:txBody>
      </p:sp>
      <p:sp>
        <p:nvSpPr>
          <p:cNvPr id="13" name="Rectangle 12">
            <a:extLst>
              <a:ext uri="{FF2B5EF4-FFF2-40B4-BE49-F238E27FC236}">
                <a16:creationId xmlns:a16="http://schemas.microsoft.com/office/drawing/2014/main" id="{6A142CF4-7D30-44CF-9E30-B10BE3AAABE5}"/>
              </a:ext>
            </a:extLst>
          </p:cNvPr>
          <p:cNvSpPr/>
          <p:nvPr userDrawn="1"/>
        </p:nvSpPr>
        <p:spPr>
          <a:xfrm>
            <a:off x="-191369" y="-61913"/>
            <a:ext cx="12879538" cy="269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E349B077-FA73-4AAB-ACE9-C76D1C8003FC}"/>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191369" y="-46157"/>
            <a:ext cx="3501306" cy="1488839"/>
          </a:xfrm>
          <a:prstGeom prst="rect">
            <a:avLst/>
          </a:prstGeom>
        </p:spPr>
      </p:pic>
      <p:pic>
        <p:nvPicPr>
          <p:cNvPr id="15" name="Image 14">
            <a:extLst>
              <a:ext uri="{FF2B5EF4-FFF2-40B4-BE49-F238E27FC236}">
                <a16:creationId xmlns:a16="http://schemas.microsoft.com/office/drawing/2014/main" id="{647A1060-4C8B-4F8B-B7A0-2B08C68B0876}"/>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753601" y="-61913"/>
            <a:ext cx="2934568" cy="1488839"/>
          </a:xfrm>
          <a:prstGeom prst="rect">
            <a:avLst/>
          </a:prstGeom>
        </p:spPr>
      </p:pic>
      <p:sp>
        <p:nvSpPr>
          <p:cNvPr id="16" name="Titre 1">
            <a:extLst>
              <a:ext uri="{FF2B5EF4-FFF2-40B4-BE49-F238E27FC236}">
                <a16:creationId xmlns:a16="http://schemas.microsoft.com/office/drawing/2014/main" id="{2F092D62-FF60-4252-846E-9F2F2D48B47D}"/>
              </a:ext>
            </a:extLst>
          </p:cNvPr>
          <p:cNvSpPr txBox="1">
            <a:spLocks/>
          </p:cNvSpPr>
          <p:nvPr userDrawn="1"/>
        </p:nvSpPr>
        <p:spPr>
          <a:xfrm>
            <a:off x="1273969" y="7261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Modifiez le style du titre</a:t>
            </a:r>
          </a:p>
        </p:txBody>
      </p:sp>
      <p:sp>
        <p:nvSpPr>
          <p:cNvPr id="3" name="Espace réservé du contenu 2">
            <a:extLst>
              <a:ext uri="{FF2B5EF4-FFF2-40B4-BE49-F238E27FC236}">
                <a16:creationId xmlns:a16="http://schemas.microsoft.com/office/drawing/2014/main" id="{90235CC3-C78D-41CF-ACEF-8C158F13AC0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78A091D-B3BD-462D-AE26-A4E1D053724B}"/>
              </a:ext>
            </a:extLst>
          </p:cNvPr>
          <p:cNvSpPr>
            <a:spLocks noGrp="1"/>
          </p:cNvSpPr>
          <p:nvPr>
            <p:ph sz="half" idx="2"/>
          </p:nvPr>
        </p:nvSpPr>
        <p:spPr>
          <a:xfrm>
            <a:off x="6172200" y="1825625"/>
            <a:ext cx="5181600" cy="43513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78EB7F29-83D7-4D02-9742-3035A3009DFB}"/>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6" name="Espace réservé du pied de page 5">
            <a:extLst>
              <a:ext uri="{FF2B5EF4-FFF2-40B4-BE49-F238E27FC236}">
                <a16:creationId xmlns:a16="http://schemas.microsoft.com/office/drawing/2014/main" id="{DEEDBB60-31E0-4C5A-B3B5-7EAA857D17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0E71BB-7425-4417-B8CD-E9EF6535E511}"/>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184960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4D2CDA4-60BC-45DC-A3D3-E4AC5ABDDFD0}"/>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Titre 1">
            <a:extLst>
              <a:ext uri="{FF2B5EF4-FFF2-40B4-BE49-F238E27FC236}">
                <a16:creationId xmlns:a16="http://schemas.microsoft.com/office/drawing/2014/main" id="{2B7454A0-228B-46BB-AEEB-0FE376CBA8D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DBC71BE-B98D-468D-B992-9E579AC17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5" name="Espace réservé du texte 4">
            <a:extLst>
              <a:ext uri="{FF2B5EF4-FFF2-40B4-BE49-F238E27FC236}">
                <a16:creationId xmlns:a16="http://schemas.microsoft.com/office/drawing/2014/main" id="{98325985-0EF7-43C6-B54B-5D6782170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Rectangle 10">
            <a:extLst>
              <a:ext uri="{FF2B5EF4-FFF2-40B4-BE49-F238E27FC236}">
                <a16:creationId xmlns:a16="http://schemas.microsoft.com/office/drawing/2014/main" id="{3C4153CF-49A4-4520-B141-AD7118485AAC}"/>
              </a:ext>
            </a:extLst>
          </p:cNvPr>
          <p:cNvSpPr/>
          <p:nvPr userDrawn="1"/>
        </p:nvSpPr>
        <p:spPr>
          <a:xfrm>
            <a:off x="-491319" y="-214314"/>
            <a:ext cx="13027088" cy="2812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53D6E415-3E70-4ABB-86DE-89A4C4C8B9B7}"/>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13" name="Image 12">
            <a:extLst>
              <a:ext uri="{FF2B5EF4-FFF2-40B4-BE49-F238E27FC236}">
                <a16:creationId xmlns:a16="http://schemas.microsoft.com/office/drawing/2014/main" id="{1D9612B8-0D6F-46D3-97FF-E964FF3B834E}"/>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14" name="Titre 1">
            <a:extLst>
              <a:ext uri="{FF2B5EF4-FFF2-40B4-BE49-F238E27FC236}">
                <a16:creationId xmlns:a16="http://schemas.microsoft.com/office/drawing/2014/main" id="{3931D3E4-CBB9-4E56-9325-E00144E5A4E6}"/>
              </a:ext>
            </a:extLst>
          </p:cNvPr>
          <p:cNvSpPr txBox="1">
            <a:spLocks/>
          </p:cNvSpPr>
          <p:nvPr userDrawn="1"/>
        </p:nvSpPr>
        <p:spPr>
          <a:xfrm>
            <a:off x="860111" y="6784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Modifiez le style du titre</a:t>
            </a:r>
          </a:p>
        </p:txBody>
      </p:sp>
      <p:sp>
        <p:nvSpPr>
          <p:cNvPr id="4" name="Espace réservé du contenu 3">
            <a:extLst>
              <a:ext uri="{FF2B5EF4-FFF2-40B4-BE49-F238E27FC236}">
                <a16:creationId xmlns:a16="http://schemas.microsoft.com/office/drawing/2014/main" id="{2AA33370-16EF-4D17-94A5-B6590061622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B8771C5E-FBE3-4F79-8D09-58D001BEDF7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81792E-5CAA-4896-BE5E-5BF2F4489BA4}"/>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8" name="Espace réservé du pied de page 7">
            <a:extLst>
              <a:ext uri="{FF2B5EF4-FFF2-40B4-BE49-F238E27FC236}">
                <a16:creationId xmlns:a16="http://schemas.microsoft.com/office/drawing/2014/main" id="{8B706C8F-2072-418A-B159-3C9F9E6DC16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E453F18-1678-4BDF-AB57-A14537BA2FF4}"/>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134379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7DBBEAE-6811-4EE8-BD24-6F0CBEC8071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Titre 1">
            <a:extLst>
              <a:ext uri="{FF2B5EF4-FFF2-40B4-BE49-F238E27FC236}">
                <a16:creationId xmlns:a16="http://schemas.microsoft.com/office/drawing/2014/main" id="{075CA15F-9DF2-450B-AE30-6B020C2504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4358784-3E18-4CB2-A690-1A6DCADED6F7}"/>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4" name="Espace réservé du pied de page 3">
            <a:extLst>
              <a:ext uri="{FF2B5EF4-FFF2-40B4-BE49-F238E27FC236}">
                <a16:creationId xmlns:a16="http://schemas.microsoft.com/office/drawing/2014/main" id="{5CE43180-6755-4C58-97F2-A12545746D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C988B7A-867C-4755-8FCE-9C0766CBE55B}"/>
              </a:ext>
            </a:extLst>
          </p:cNvPr>
          <p:cNvSpPr>
            <a:spLocks noGrp="1"/>
          </p:cNvSpPr>
          <p:nvPr>
            <p:ph type="sldNum" sz="quarter" idx="12"/>
          </p:nvPr>
        </p:nvSpPr>
        <p:spPr/>
        <p:txBody>
          <a:bodyPr/>
          <a:lstStyle/>
          <a:p>
            <a:fld id="{99A1A7AA-21E3-4611-A4A8-167A807A9093}" type="slidenum">
              <a:rPr lang="fr-FR" smtClean="0"/>
              <a:t>‹N°›</a:t>
            </a:fld>
            <a:endParaRPr lang="fr-FR"/>
          </a:p>
        </p:txBody>
      </p:sp>
      <p:sp>
        <p:nvSpPr>
          <p:cNvPr id="7" name="Rectangle 6">
            <a:extLst>
              <a:ext uri="{FF2B5EF4-FFF2-40B4-BE49-F238E27FC236}">
                <a16:creationId xmlns:a16="http://schemas.microsoft.com/office/drawing/2014/main" id="{FD962D60-D804-4A8C-B7E1-F3E093B64EA7}"/>
              </a:ext>
            </a:extLst>
          </p:cNvPr>
          <p:cNvSpPr/>
          <p:nvPr userDrawn="1"/>
        </p:nvSpPr>
        <p:spPr>
          <a:xfrm>
            <a:off x="-191369" y="-61913"/>
            <a:ext cx="12879538" cy="269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77E8FE8-1F96-4122-9E20-BA200DC364C5}"/>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191369" y="-46157"/>
            <a:ext cx="3501306" cy="1488839"/>
          </a:xfrm>
          <a:prstGeom prst="rect">
            <a:avLst/>
          </a:prstGeom>
        </p:spPr>
      </p:pic>
      <p:pic>
        <p:nvPicPr>
          <p:cNvPr id="9" name="Image 8">
            <a:extLst>
              <a:ext uri="{FF2B5EF4-FFF2-40B4-BE49-F238E27FC236}">
                <a16:creationId xmlns:a16="http://schemas.microsoft.com/office/drawing/2014/main" id="{EC4D00B1-4DAD-431C-BBCB-100F9848EB64}"/>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753601" y="-61913"/>
            <a:ext cx="2934568" cy="1488839"/>
          </a:xfrm>
          <a:prstGeom prst="rect">
            <a:avLst/>
          </a:prstGeom>
        </p:spPr>
      </p:pic>
      <p:sp>
        <p:nvSpPr>
          <p:cNvPr id="10" name="Titre 1">
            <a:extLst>
              <a:ext uri="{FF2B5EF4-FFF2-40B4-BE49-F238E27FC236}">
                <a16:creationId xmlns:a16="http://schemas.microsoft.com/office/drawing/2014/main" id="{3DF89A38-3A38-400C-92D5-4AE59750C82A}"/>
              </a:ext>
            </a:extLst>
          </p:cNvPr>
          <p:cNvSpPr txBox="1">
            <a:spLocks/>
          </p:cNvSpPr>
          <p:nvPr userDrawn="1"/>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Modifiez le style du titre</a:t>
            </a:r>
          </a:p>
        </p:txBody>
      </p:sp>
    </p:spTree>
    <p:extLst>
      <p:ext uri="{BB962C8B-B14F-4D97-AF65-F5344CB8AC3E}">
        <p14:creationId xmlns:p14="http://schemas.microsoft.com/office/powerpoint/2010/main" val="159137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39FC8FC-FEBE-4A93-A407-631C0097710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Espace réservé de la date 1">
            <a:extLst>
              <a:ext uri="{FF2B5EF4-FFF2-40B4-BE49-F238E27FC236}">
                <a16:creationId xmlns:a16="http://schemas.microsoft.com/office/drawing/2014/main" id="{9095F812-2DC0-47D5-8A39-C0C72B908AF7}"/>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3" name="Espace réservé du pied de page 2">
            <a:extLst>
              <a:ext uri="{FF2B5EF4-FFF2-40B4-BE49-F238E27FC236}">
                <a16:creationId xmlns:a16="http://schemas.microsoft.com/office/drawing/2014/main" id="{68C23924-FEDE-429E-A310-BD5F03073E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B048DA1-42A3-45EA-A6D6-DBA75FBE3174}"/>
              </a:ext>
            </a:extLst>
          </p:cNvPr>
          <p:cNvSpPr>
            <a:spLocks noGrp="1"/>
          </p:cNvSpPr>
          <p:nvPr>
            <p:ph type="sldNum" sz="quarter" idx="12"/>
          </p:nvPr>
        </p:nvSpPr>
        <p:spPr/>
        <p:txBody>
          <a:bodyPr/>
          <a:lstStyle/>
          <a:p>
            <a:fld id="{99A1A7AA-21E3-4611-A4A8-167A807A9093}" type="slidenum">
              <a:rPr lang="fr-FR" smtClean="0"/>
              <a:t>‹N°›</a:t>
            </a:fld>
            <a:endParaRPr lang="fr-FR"/>
          </a:p>
        </p:txBody>
      </p:sp>
      <p:sp>
        <p:nvSpPr>
          <p:cNvPr id="6" name="Rectangle 5">
            <a:extLst>
              <a:ext uri="{FF2B5EF4-FFF2-40B4-BE49-F238E27FC236}">
                <a16:creationId xmlns:a16="http://schemas.microsoft.com/office/drawing/2014/main" id="{839D0C9A-A588-40BC-A256-E3495D9B640B}"/>
              </a:ext>
            </a:extLst>
          </p:cNvPr>
          <p:cNvSpPr/>
          <p:nvPr userDrawn="1"/>
        </p:nvSpPr>
        <p:spPr>
          <a:xfrm>
            <a:off x="-343769" y="-214313"/>
            <a:ext cx="12879538" cy="269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66EDE29-F4EB-4691-AFE3-E4D44D8D2CBA}"/>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8" name="Image 7">
            <a:extLst>
              <a:ext uri="{FF2B5EF4-FFF2-40B4-BE49-F238E27FC236}">
                <a16:creationId xmlns:a16="http://schemas.microsoft.com/office/drawing/2014/main" id="{6BADB5EF-4D01-4774-9989-E9D44A2F328D}"/>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9" name="Titre 1">
            <a:extLst>
              <a:ext uri="{FF2B5EF4-FFF2-40B4-BE49-F238E27FC236}">
                <a16:creationId xmlns:a16="http://schemas.microsoft.com/office/drawing/2014/main" id="{03B8A06F-D9B7-4145-A07F-A108150A1569}"/>
              </a:ext>
            </a:extLst>
          </p:cNvPr>
          <p:cNvSpPr>
            <a:spLocks noGrp="1"/>
          </p:cNvSpPr>
          <p:nvPr>
            <p:ph type="title"/>
          </p:nvPr>
        </p:nvSpPr>
        <p:spPr>
          <a:xfrm>
            <a:off x="838200" y="365125"/>
            <a:ext cx="10515600" cy="1325563"/>
          </a:xfrm>
        </p:spPr>
        <p:txBody>
          <a:bodyPr/>
          <a:lstStyle/>
          <a:p>
            <a:r>
              <a:rPr lang="fr-FR"/>
              <a:t>Modifiez le style du titre</a:t>
            </a:r>
          </a:p>
        </p:txBody>
      </p:sp>
    </p:spTree>
    <p:extLst>
      <p:ext uri="{BB962C8B-B14F-4D97-AF65-F5344CB8AC3E}">
        <p14:creationId xmlns:p14="http://schemas.microsoft.com/office/powerpoint/2010/main" val="154292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AEC099-AA0D-40C1-94B1-D740091CD5A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Titre 1">
            <a:extLst>
              <a:ext uri="{FF2B5EF4-FFF2-40B4-BE49-F238E27FC236}">
                <a16:creationId xmlns:a16="http://schemas.microsoft.com/office/drawing/2014/main" id="{4B4846B0-860A-4220-8061-D395B71686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9" name="Rectangle 8">
            <a:extLst>
              <a:ext uri="{FF2B5EF4-FFF2-40B4-BE49-F238E27FC236}">
                <a16:creationId xmlns:a16="http://schemas.microsoft.com/office/drawing/2014/main" id="{9DCB6152-4498-42B4-9424-C9C77DDB420B}"/>
              </a:ext>
            </a:extLst>
          </p:cNvPr>
          <p:cNvSpPr/>
          <p:nvPr userDrawn="1"/>
        </p:nvSpPr>
        <p:spPr>
          <a:xfrm>
            <a:off x="-343769" y="-214313"/>
            <a:ext cx="12879538" cy="26980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224A8E9-4F61-40C7-9E6D-2467A23A2E12}"/>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11" name="Image 10">
            <a:extLst>
              <a:ext uri="{FF2B5EF4-FFF2-40B4-BE49-F238E27FC236}">
                <a16:creationId xmlns:a16="http://schemas.microsoft.com/office/drawing/2014/main" id="{BA79BE57-13A8-44F8-A429-68683C036B08}"/>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12" name="Titre 1">
            <a:extLst>
              <a:ext uri="{FF2B5EF4-FFF2-40B4-BE49-F238E27FC236}">
                <a16:creationId xmlns:a16="http://schemas.microsoft.com/office/drawing/2014/main" id="{6C0A5B0E-8D1E-41AE-9C39-FBCDE62A5BF8}"/>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Modifiez le style du titre</a:t>
            </a:r>
          </a:p>
        </p:txBody>
      </p:sp>
      <p:sp>
        <p:nvSpPr>
          <p:cNvPr id="3" name="Espace réservé du contenu 2">
            <a:extLst>
              <a:ext uri="{FF2B5EF4-FFF2-40B4-BE49-F238E27FC236}">
                <a16:creationId xmlns:a16="http://schemas.microsoft.com/office/drawing/2014/main" id="{E8A2CDB4-B199-4714-9087-EA258D0C4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14868B-6A39-42CD-8CC4-658C5B146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EC8D98D-7FAB-4338-9DAE-6C3A0AEDAC56}"/>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6" name="Espace réservé du pied de page 5">
            <a:extLst>
              <a:ext uri="{FF2B5EF4-FFF2-40B4-BE49-F238E27FC236}">
                <a16:creationId xmlns:a16="http://schemas.microsoft.com/office/drawing/2014/main" id="{23979527-ABD2-4B1E-9946-0D27E03338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7BFB56-F356-441C-82EB-E0E55C74A588}"/>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348611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9D9F68A-F96E-4C98-9A8B-442D46DE145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Titre 1">
            <a:extLst>
              <a:ext uri="{FF2B5EF4-FFF2-40B4-BE49-F238E27FC236}">
                <a16:creationId xmlns:a16="http://schemas.microsoft.com/office/drawing/2014/main" id="{92B29192-5F0D-4BA6-85C4-43681277A2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9" name="Rectangle 8">
            <a:extLst>
              <a:ext uri="{FF2B5EF4-FFF2-40B4-BE49-F238E27FC236}">
                <a16:creationId xmlns:a16="http://schemas.microsoft.com/office/drawing/2014/main" id="{25EADEE0-6FF4-4D09-AC5E-67671AD0A9DA}"/>
              </a:ext>
            </a:extLst>
          </p:cNvPr>
          <p:cNvSpPr/>
          <p:nvPr userDrawn="1"/>
        </p:nvSpPr>
        <p:spPr>
          <a:xfrm>
            <a:off x="-343769" y="-214313"/>
            <a:ext cx="12879538" cy="26980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B744E45-2BEF-4DF7-A7AC-61F54D7B4012}"/>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46897"/>
          <a:stretch/>
        </p:blipFill>
        <p:spPr>
          <a:xfrm>
            <a:off x="-343769" y="-198557"/>
            <a:ext cx="3501306" cy="1488839"/>
          </a:xfrm>
          <a:prstGeom prst="rect">
            <a:avLst/>
          </a:prstGeom>
        </p:spPr>
      </p:pic>
      <p:pic>
        <p:nvPicPr>
          <p:cNvPr id="11" name="Image 10">
            <a:extLst>
              <a:ext uri="{FF2B5EF4-FFF2-40B4-BE49-F238E27FC236}">
                <a16:creationId xmlns:a16="http://schemas.microsoft.com/office/drawing/2014/main" id="{D13275E6-902E-40FD-93AB-A2AFDCE52D2B}"/>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450" r="42"/>
          <a:stretch/>
        </p:blipFill>
        <p:spPr>
          <a:xfrm>
            <a:off x="9601201" y="-214313"/>
            <a:ext cx="2934568" cy="1488839"/>
          </a:xfrm>
          <a:prstGeom prst="rect">
            <a:avLst/>
          </a:prstGeom>
        </p:spPr>
      </p:pic>
      <p:sp>
        <p:nvSpPr>
          <p:cNvPr id="12" name="Titre 1">
            <a:extLst>
              <a:ext uri="{FF2B5EF4-FFF2-40B4-BE49-F238E27FC236}">
                <a16:creationId xmlns:a16="http://schemas.microsoft.com/office/drawing/2014/main" id="{B9999704-1921-4150-9860-9F0A6B0466BA}"/>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Modifiez le style du titre</a:t>
            </a:r>
          </a:p>
        </p:txBody>
      </p:sp>
      <p:sp>
        <p:nvSpPr>
          <p:cNvPr id="3" name="Espace réservé pour une image  2">
            <a:extLst>
              <a:ext uri="{FF2B5EF4-FFF2-40B4-BE49-F238E27FC236}">
                <a16:creationId xmlns:a16="http://schemas.microsoft.com/office/drawing/2014/main" id="{5AD34F6D-EDC8-4DA9-BDDF-89F3E287D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CAF4B1-3036-4F63-A177-A9BF518B8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C5E348C-D937-4AA5-BC0F-C3D928D55558}"/>
              </a:ext>
            </a:extLst>
          </p:cNvPr>
          <p:cNvSpPr>
            <a:spLocks noGrp="1"/>
          </p:cNvSpPr>
          <p:nvPr>
            <p:ph type="dt" sz="half" idx="10"/>
          </p:nvPr>
        </p:nvSpPr>
        <p:spPr/>
        <p:txBody>
          <a:bodyPr/>
          <a:lstStyle/>
          <a:p>
            <a:fld id="{084FBE46-3671-4311-80DA-EE682902A229}" type="datetimeFigureOut">
              <a:rPr lang="fr-FR" smtClean="0"/>
              <a:t>05/05/2023</a:t>
            </a:fld>
            <a:endParaRPr lang="fr-FR"/>
          </a:p>
        </p:txBody>
      </p:sp>
      <p:sp>
        <p:nvSpPr>
          <p:cNvPr id="6" name="Espace réservé du pied de page 5">
            <a:extLst>
              <a:ext uri="{FF2B5EF4-FFF2-40B4-BE49-F238E27FC236}">
                <a16:creationId xmlns:a16="http://schemas.microsoft.com/office/drawing/2014/main" id="{688EED58-E520-4AD6-99A9-34F8B13CA7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D16141-9004-4B8D-8AE0-BF44BA63A475}"/>
              </a:ext>
            </a:extLst>
          </p:cNvPr>
          <p:cNvSpPr>
            <a:spLocks noGrp="1"/>
          </p:cNvSpPr>
          <p:nvPr>
            <p:ph type="sldNum" sz="quarter" idx="12"/>
          </p:nvPr>
        </p:nvSpPr>
        <p:spPr/>
        <p:txBody>
          <a:bodyPr/>
          <a:lstStyle/>
          <a:p>
            <a:fld id="{99A1A7AA-21E3-4611-A4A8-167A807A9093}" type="slidenum">
              <a:rPr lang="fr-FR" smtClean="0"/>
              <a:t>‹N°›</a:t>
            </a:fld>
            <a:endParaRPr lang="fr-FR"/>
          </a:p>
        </p:txBody>
      </p:sp>
    </p:spTree>
    <p:extLst>
      <p:ext uri="{BB962C8B-B14F-4D97-AF65-F5344CB8AC3E}">
        <p14:creationId xmlns:p14="http://schemas.microsoft.com/office/powerpoint/2010/main" val="49353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4C18323-DB68-4DB7-869F-641DB35D01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3124" y="-228600"/>
            <a:ext cx="12798248" cy="2812008"/>
          </a:xfrm>
          <a:prstGeom prst="rect">
            <a:avLst/>
          </a:prstGeom>
        </p:spPr>
      </p:pic>
      <p:sp>
        <p:nvSpPr>
          <p:cNvPr id="2" name="Espace réservé du titre 1">
            <a:extLst>
              <a:ext uri="{FF2B5EF4-FFF2-40B4-BE49-F238E27FC236}">
                <a16:creationId xmlns:a16="http://schemas.microsoft.com/office/drawing/2014/main" id="{A1E3F994-2B11-41FC-907B-3BF360E33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38567C-13DE-473B-B339-4A8ED3C41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E0A8F5-8A9C-44F5-B445-7BDE7DCF7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FBE46-3671-4311-80DA-EE682902A229}" type="datetimeFigureOut">
              <a:rPr lang="fr-FR" smtClean="0"/>
              <a:t>05/05/2023</a:t>
            </a:fld>
            <a:endParaRPr lang="fr-FR"/>
          </a:p>
        </p:txBody>
      </p:sp>
      <p:sp>
        <p:nvSpPr>
          <p:cNvPr id="5" name="Espace réservé du pied de page 4">
            <a:extLst>
              <a:ext uri="{FF2B5EF4-FFF2-40B4-BE49-F238E27FC236}">
                <a16:creationId xmlns:a16="http://schemas.microsoft.com/office/drawing/2014/main" id="{29A9CBAC-EDAA-4FD6-9F88-EADBBF54A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5AED0EA-E7BB-4028-8969-7DEB73D1C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1A7AA-21E3-4611-A4A8-167A807A9093}" type="slidenum">
              <a:rPr lang="fr-FR" smtClean="0"/>
              <a:t>‹N°›</a:t>
            </a:fld>
            <a:endParaRPr lang="fr-FR"/>
          </a:p>
        </p:txBody>
      </p:sp>
    </p:spTree>
    <p:extLst>
      <p:ext uri="{BB962C8B-B14F-4D97-AF65-F5344CB8AC3E}">
        <p14:creationId xmlns:p14="http://schemas.microsoft.com/office/powerpoint/2010/main" val="157813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0.svg"/><Relationship Id="rId4" Type="http://schemas.microsoft.com/office/2007/relationships/hdphoto" Target="../media/hdphoto2.wdp"/><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3.sv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png"/><Relationship Id="rId5" Type="http://schemas.openxmlformats.org/officeDocument/2006/relationships/image" Target="../media/image23.png"/><Relationship Id="rId10" Type="http://schemas.openxmlformats.org/officeDocument/2006/relationships/image" Target="../media/image5.svg"/><Relationship Id="rId4" Type="http://schemas.microsoft.com/office/2007/relationships/hdphoto" Target="../media/hdphoto2.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63457B2-25A0-49F4-9C20-A1718768955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2735" y="2227005"/>
            <a:ext cx="11878890" cy="4577990"/>
          </a:xfrm>
          <a:prstGeom prst="rect">
            <a:avLst/>
          </a:prstGeom>
        </p:spPr>
      </p:pic>
      <p:sp>
        <p:nvSpPr>
          <p:cNvPr id="2" name="Titre 1">
            <a:extLst>
              <a:ext uri="{FF2B5EF4-FFF2-40B4-BE49-F238E27FC236}">
                <a16:creationId xmlns:a16="http://schemas.microsoft.com/office/drawing/2014/main" id="{505ADAF9-8252-42AF-9BD0-9F5051888295}"/>
              </a:ext>
            </a:extLst>
          </p:cNvPr>
          <p:cNvSpPr>
            <a:spLocks noGrp="1"/>
          </p:cNvSpPr>
          <p:nvPr>
            <p:ph type="ctrTitle"/>
          </p:nvPr>
        </p:nvSpPr>
        <p:spPr>
          <a:xfrm>
            <a:off x="2199481" y="3428999"/>
            <a:ext cx="7745398" cy="1865672"/>
          </a:xfrm>
          <a:solidFill>
            <a:schemeClr val="bg1"/>
          </a:solidFill>
        </p:spPr>
        <p:txBody>
          <a:bodyPr>
            <a:normAutofit fontScale="90000"/>
          </a:bodyPr>
          <a:lstStyle/>
          <a:p>
            <a:r>
              <a:rPr lang="fr-FR" b="1" dirty="0">
                <a:latin typeface="+mn-lt"/>
              </a:rPr>
              <a:t>S’OBSERVER ENTRE PAIRS  </a:t>
            </a:r>
            <a:br>
              <a:rPr lang="fr-FR" dirty="0">
                <a:latin typeface="+mn-lt"/>
              </a:rPr>
            </a:br>
            <a:r>
              <a:rPr lang="fr-FR" sz="3600" dirty="0">
                <a:latin typeface="+mn-lt"/>
              </a:rPr>
              <a:t>s’enrichir en réseau</a:t>
            </a:r>
            <a:br>
              <a:rPr lang="fr-FR" sz="4900" dirty="0"/>
            </a:br>
            <a:r>
              <a:rPr lang="fr-FR" sz="1300" dirty="0"/>
              <a:t> </a:t>
            </a:r>
          </a:p>
        </p:txBody>
      </p:sp>
      <p:sp>
        <p:nvSpPr>
          <p:cNvPr id="3" name="Sous-titre 2">
            <a:extLst>
              <a:ext uri="{FF2B5EF4-FFF2-40B4-BE49-F238E27FC236}">
                <a16:creationId xmlns:a16="http://schemas.microsoft.com/office/drawing/2014/main" id="{DA45FF8E-3641-431B-9AFD-F2470BA74B59}"/>
              </a:ext>
            </a:extLst>
          </p:cNvPr>
          <p:cNvSpPr>
            <a:spLocks noGrp="1"/>
          </p:cNvSpPr>
          <p:nvPr>
            <p:ph type="subTitle" idx="1"/>
          </p:nvPr>
        </p:nvSpPr>
        <p:spPr>
          <a:xfrm>
            <a:off x="3451122" y="1734687"/>
            <a:ext cx="4774322" cy="984636"/>
          </a:xfrm>
          <a:solidFill>
            <a:schemeClr val="bg1"/>
          </a:solidFill>
        </p:spPr>
        <p:txBody>
          <a:bodyPr>
            <a:normAutofit fontScale="85000" lnSpcReduction="10000"/>
          </a:bodyPr>
          <a:lstStyle/>
          <a:p>
            <a:r>
              <a:rPr lang="fr-FR" sz="3200" b="1" dirty="0"/>
              <a:t>Nouvelle modalité de formation</a:t>
            </a:r>
          </a:p>
          <a:p>
            <a:r>
              <a:rPr lang="fr-FR" sz="3200" b="1" dirty="0"/>
              <a:t>de l’EAFC</a:t>
            </a:r>
          </a:p>
        </p:txBody>
      </p:sp>
    </p:spTree>
    <p:extLst>
      <p:ext uri="{BB962C8B-B14F-4D97-AF65-F5344CB8AC3E}">
        <p14:creationId xmlns:p14="http://schemas.microsoft.com/office/powerpoint/2010/main" val="417545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E01D2F-488A-4F9B-9DCF-3FDA02565385}"/>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4456082" y="3624097"/>
            <a:ext cx="3279836" cy="2842271"/>
          </a:xfrm>
          <a:prstGeom prst="rect">
            <a:avLst/>
          </a:prstGeom>
        </p:spPr>
      </p:pic>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1"/>
            <a:ext cx="6341806" cy="1931093"/>
            <a:chOff x="2925097" y="1301140"/>
            <a:chExt cx="6341806" cy="1931093"/>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0"/>
              <a:ext cx="6341806" cy="1755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1200329"/>
            </a:xfrm>
            <a:prstGeom prst="rect">
              <a:avLst/>
            </a:prstGeom>
          </p:spPr>
          <p:txBody>
            <a:bodyPr wrap="square">
              <a:spAutoFit/>
            </a:bodyPr>
            <a:lstStyle/>
            <a:p>
              <a:pPr algn="ctr"/>
              <a:r>
                <a:rPr lang="fr-FR" dirty="0">
                  <a:solidFill>
                    <a:schemeClr val="bg1"/>
                  </a:solidFill>
                </a:rPr>
                <a:t>Offre publiée au PAF </a:t>
              </a:r>
            </a:p>
            <a:p>
              <a:pPr algn="ctr"/>
              <a:r>
                <a:rPr lang="fr-FR" dirty="0">
                  <a:solidFill>
                    <a:schemeClr val="bg1"/>
                  </a:solidFill>
                </a:rPr>
                <a:t>en inscription individuelle </a:t>
              </a:r>
            </a:p>
            <a:p>
              <a:pPr algn="ctr"/>
              <a:r>
                <a:rPr lang="fr-FR" dirty="0">
                  <a:solidFill>
                    <a:schemeClr val="bg1"/>
                  </a:solidFill>
                </a:rPr>
                <a:t>1 module / réseau (x sessions offertes  - date et lieu)</a:t>
              </a:r>
            </a:p>
            <a:p>
              <a:pPr algn="ctr"/>
              <a:endParaRPr lang="fr-FR" dirty="0">
                <a:solidFill>
                  <a:schemeClr val="bg1"/>
                </a:solidFill>
              </a:endParaRPr>
            </a:p>
          </p:txBody>
        </p:sp>
      </p:grpSp>
      <p:pic>
        <p:nvPicPr>
          <p:cNvPr id="31" name="Image 30">
            <a:extLst>
              <a:ext uri="{FF2B5EF4-FFF2-40B4-BE49-F238E27FC236}">
                <a16:creationId xmlns:a16="http://schemas.microsoft.com/office/drawing/2014/main" id="{D9D2C56E-81FD-4253-BC35-13D62AE45658}"/>
              </a:ext>
            </a:extLst>
          </p:cNvPr>
          <p:cNvPicPr>
            <a:picLocks noChangeAspect="1"/>
          </p:cNvPicPr>
          <p:nvPr/>
        </p:nvPicPr>
        <p:blipFill>
          <a:blip r:embed="rId5"/>
          <a:stretch>
            <a:fillRect/>
          </a:stretch>
        </p:blipFill>
        <p:spPr>
          <a:xfrm>
            <a:off x="218661" y="4060455"/>
            <a:ext cx="2709333" cy="914400"/>
          </a:xfrm>
          <a:prstGeom prst="rect">
            <a:avLst/>
          </a:prstGeom>
        </p:spPr>
      </p:pic>
      <p:sp>
        <p:nvSpPr>
          <p:cNvPr id="34" name="Rectangle 33">
            <a:extLst>
              <a:ext uri="{FF2B5EF4-FFF2-40B4-BE49-F238E27FC236}">
                <a16:creationId xmlns:a16="http://schemas.microsoft.com/office/drawing/2014/main" id="{DDC18719-F895-4CE1-B811-91C1FF240E66}"/>
              </a:ext>
            </a:extLst>
          </p:cNvPr>
          <p:cNvSpPr/>
          <p:nvPr/>
        </p:nvSpPr>
        <p:spPr>
          <a:xfrm>
            <a:off x="1407172" y="3479187"/>
            <a:ext cx="2852482" cy="369332"/>
          </a:xfrm>
          <a:prstGeom prst="rect">
            <a:avLst/>
          </a:prstGeom>
        </p:spPr>
        <p:txBody>
          <a:bodyPr wrap="square">
            <a:spAutoFit/>
          </a:bodyPr>
          <a:lstStyle/>
          <a:p>
            <a:r>
              <a:rPr lang="fr-FR" dirty="0"/>
              <a:t>Listing des offreurs</a:t>
            </a:r>
          </a:p>
        </p:txBody>
      </p:sp>
      <p:grpSp>
        <p:nvGrpSpPr>
          <p:cNvPr id="23" name="Groupe 22">
            <a:extLst>
              <a:ext uri="{FF2B5EF4-FFF2-40B4-BE49-F238E27FC236}">
                <a16:creationId xmlns:a16="http://schemas.microsoft.com/office/drawing/2014/main" id="{D696593C-100B-4B27-ADFF-45D50C7E788A}"/>
              </a:ext>
            </a:extLst>
          </p:cNvPr>
          <p:cNvGrpSpPr/>
          <p:nvPr/>
        </p:nvGrpSpPr>
        <p:grpSpPr>
          <a:xfrm>
            <a:off x="630020" y="2973875"/>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 </a:t>
              </a:r>
            </a:p>
          </p:txBody>
        </p:sp>
      </p:grpSp>
      <p:sp>
        <p:nvSpPr>
          <p:cNvPr id="27" name="Flèche : courbe vers la gauche 26">
            <a:extLst>
              <a:ext uri="{FF2B5EF4-FFF2-40B4-BE49-F238E27FC236}">
                <a16:creationId xmlns:a16="http://schemas.microsoft.com/office/drawing/2014/main" id="{F1ADAAED-C027-410D-BB70-AB5E0E00B85A}"/>
              </a:ext>
            </a:extLst>
          </p:cNvPr>
          <p:cNvSpPr/>
          <p:nvPr/>
        </p:nvSpPr>
        <p:spPr>
          <a:xfrm rot="15266185">
            <a:off x="3543908" y="3197992"/>
            <a:ext cx="523529" cy="1407630"/>
          </a:xfrm>
          <a:prstGeom prst="curvedLeftArrow">
            <a:avLst>
              <a:gd name="adj1" fmla="val 25000"/>
              <a:gd name="adj2" fmla="val 38644"/>
              <a:gd name="adj3" fmla="val 3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Rectangle 27">
            <a:extLst>
              <a:ext uri="{FF2B5EF4-FFF2-40B4-BE49-F238E27FC236}">
                <a16:creationId xmlns:a16="http://schemas.microsoft.com/office/drawing/2014/main" id="{C0C4818A-DFBD-487A-87BE-D4C75E581194}"/>
              </a:ext>
            </a:extLst>
          </p:cNvPr>
          <p:cNvSpPr/>
          <p:nvPr/>
        </p:nvSpPr>
        <p:spPr>
          <a:xfrm>
            <a:off x="5362647" y="3254765"/>
            <a:ext cx="2852482" cy="369332"/>
          </a:xfrm>
          <a:prstGeom prst="rect">
            <a:avLst/>
          </a:prstGeom>
        </p:spPr>
        <p:txBody>
          <a:bodyPr wrap="square">
            <a:spAutoFit/>
          </a:bodyPr>
          <a:lstStyle/>
          <a:p>
            <a:r>
              <a:rPr lang="fr-FR" dirty="0"/>
              <a:t>Création des sessions</a:t>
            </a:r>
          </a:p>
        </p:txBody>
      </p:sp>
      <p:grpSp>
        <p:nvGrpSpPr>
          <p:cNvPr id="29" name="Groupe 28">
            <a:extLst>
              <a:ext uri="{FF2B5EF4-FFF2-40B4-BE49-F238E27FC236}">
                <a16:creationId xmlns:a16="http://schemas.microsoft.com/office/drawing/2014/main" id="{F4A5FAFC-BF83-4547-BAF5-A8899CB322E7}"/>
              </a:ext>
            </a:extLst>
          </p:cNvPr>
          <p:cNvGrpSpPr/>
          <p:nvPr/>
        </p:nvGrpSpPr>
        <p:grpSpPr>
          <a:xfrm>
            <a:off x="4585495" y="2749453"/>
            <a:ext cx="951494" cy="914400"/>
            <a:chOff x="254993" y="2236467"/>
            <a:chExt cx="951494" cy="914400"/>
          </a:xfrm>
        </p:grpSpPr>
        <p:pic>
          <p:nvPicPr>
            <p:cNvPr id="30" name="Graphique 29" descr="Utilisateur">
              <a:extLst>
                <a:ext uri="{FF2B5EF4-FFF2-40B4-BE49-F238E27FC236}">
                  <a16:creationId xmlns:a16="http://schemas.microsoft.com/office/drawing/2014/main" id="{23815DED-2F77-433C-8475-97000F3620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32" name="Rectangle 31">
              <a:extLst>
                <a:ext uri="{FF2B5EF4-FFF2-40B4-BE49-F238E27FC236}">
                  <a16:creationId xmlns:a16="http://schemas.microsoft.com/office/drawing/2014/main" id="{DA2606E2-726C-47D5-9C95-880BE79A7878}"/>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 </a:t>
              </a:r>
            </a:p>
          </p:txBody>
        </p:sp>
      </p:grpSp>
      <p:pic>
        <p:nvPicPr>
          <p:cNvPr id="37" name="Graphique 36" descr="Horloge">
            <a:extLst>
              <a:ext uri="{FF2B5EF4-FFF2-40B4-BE49-F238E27FC236}">
                <a16:creationId xmlns:a16="http://schemas.microsoft.com/office/drawing/2014/main" id="{7F944627-2072-4D07-BAA1-771A6C857C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8487" y="1123050"/>
            <a:ext cx="914400" cy="914400"/>
          </a:xfrm>
          <a:prstGeom prst="rect">
            <a:avLst/>
          </a:prstGeom>
        </p:spPr>
      </p:pic>
      <p:sp>
        <p:nvSpPr>
          <p:cNvPr id="39" name="Rectangle 38">
            <a:extLst>
              <a:ext uri="{FF2B5EF4-FFF2-40B4-BE49-F238E27FC236}">
                <a16:creationId xmlns:a16="http://schemas.microsoft.com/office/drawing/2014/main" id="{0C479B8E-C121-49D0-B897-7519B6602750}"/>
              </a:ext>
            </a:extLst>
          </p:cNvPr>
          <p:cNvSpPr/>
          <p:nvPr/>
        </p:nvSpPr>
        <p:spPr>
          <a:xfrm>
            <a:off x="10431061" y="1995504"/>
            <a:ext cx="1348520" cy="369332"/>
          </a:xfrm>
          <a:prstGeom prst="rect">
            <a:avLst/>
          </a:prstGeom>
        </p:spPr>
        <p:txBody>
          <a:bodyPr wrap="square">
            <a:spAutoFit/>
          </a:bodyPr>
          <a:lstStyle/>
          <a:p>
            <a:r>
              <a:rPr lang="fr-FR" dirty="0"/>
              <a:t>Trimestre  1</a:t>
            </a:r>
          </a:p>
        </p:txBody>
      </p:sp>
      <p:sp>
        <p:nvSpPr>
          <p:cNvPr id="4" name="Flèche : droite 3">
            <a:extLst>
              <a:ext uri="{FF2B5EF4-FFF2-40B4-BE49-F238E27FC236}">
                <a16:creationId xmlns:a16="http://schemas.microsoft.com/office/drawing/2014/main" id="{81143B85-CB3E-48DE-8AFA-493E14FFFDCE}"/>
              </a:ext>
            </a:extLst>
          </p:cNvPr>
          <p:cNvSpPr/>
          <p:nvPr/>
        </p:nvSpPr>
        <p:spPr>
          <a:xfrm>
            <a:off x="7911548" y="4654873"/>
            <a:ext cx="934278" cy="57647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C690D5C8-466D-4F23-83C7-826FFB57F0FB}"/>
              </a:ext>
            </a:extLst>
          </p:cNvPr>
          <p:cNvSpPr/>
          <p:nvPr/>
        </p:nvSpPr>
        <p:spPr>
          <a:xfrm>
            <a:off x="9300681" y="4060455"/>
            <a:ext cx="2852482" cy="1477328"/>
          </a:xfrm>
          <a:prstGeom prst="rect">
            <a:avLst/>
          </a:prstGeom>
        </p:spPr>
        <p:txBody>
          <a:bodyPr wrap="square">
            <a:spAutoFit/>
          </a:bodyPr>
          <a:lstStyle/>
          <a:p>
            <a:pPr algn="ctr"/>
            <a:r>
              <a:rPr lang="fr-FR" dirty="0"/>
              <a:t>Publication des sessions</a:t>
            </a:r>
          </a:p>
          <a:p>
            <a:pPr algn="ctr"/>
            <a:r>
              <a:rPr lang="fr-FR" dirty="0"/>
              <a:t>en </a:t>
            </a:r>
          </a:p>
          <a:p>
            <a:pPr algn="ctr"/>
            <a:r>
              <a:rPr lang="fr-FR" dirty="0"/>
              <a:t>Préinscription individuelle</a:t>
            </a:r>
          </a:p>
          <a:p>
            <a:pPr algn="ctr"/>
            <a:r>
              <a:rPr lang="fr-FR" dirty="0"/>
              <a:t>avec</a:t>
            </a:r>
          </a:p>
          <a:p>
            <a:pPr algn="ctr"/>
            <a:r>
              <a:rPr lang="fr-FR" dirty="0"/>
              <a:t>Avis des CE</a:t>
            </a:r>
          </a:p>
        </p:txBody>
      </p:sp>
      <p:grpSp>
        <p:nvGrpSpPr>
          <p:cNvPr id="48" name="Groupe 47">
            <a:extLst>
              <a:ext uri="{FF2B5EF4-FFF2-40B4-BE49-F238E27FC236}">
                <a16:creationId xmlns:a16="http://schemas.microsoft.com/office/drawing/2014/main" id="{93815799-CA88-41A9-9AA6-7ED705686F0A}"/>
              </a:ext>
            </a:extLst>
          </p:cNvPr>
          <p:cNvGrpSpPr/>
          <p:nvPr/>
        </p:nvGrpSpPr>
        <p:grpSpPr>
          <a:xfrm>
            <a:off x="8523529" y="3555143"/>
            <a:ext cx="951494" cy="914400"/>
            <a:chOff x="254993" y="2236467"/>
            <a:chExt cx="951494" cy="914400"/>
          </a:xfrm>
        </p:grpSpPr>
        <p:pic>
          <p:nvPicPr>
            <p:cNvPr id="49" name="Graphique 48" descr="Utilisateur">
              <a:extLst>
                <a:ext uri="{FF2B5EF4-FFF2-40B4-BE49-F238E27FC236}">
                  <a16:creationId xmlns:a16="http://schemas.microsoft.com/office/drawing/2014/main" id="{1D4C2893-E0EB-4101-A9D6-90737DC3FF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50" name="Rectangle 49">
              <a:extLst>
                <a:ext uri="{FF2B5EF4-FFF2-40B4-BE49-F238E27FC236}">
                  <a16:creationId xmlns:a16="http://schemas.microsoft.com/office/drawing/2014/main" id="{30F2F814-61AE-4830-B354-5D833C737BFF}"/>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 </a:t>
              </a:r>
            </a:p>
          </p:txBody>
        </p:sp>
      </p:grpSp>
    </p:spTree>
    <p:extLst>
      <p:ext uri="{BB962C8B-B14F-4D97-AF65-F5344CB8AC3E}">
        <p14:creationId xmlns:p14="http://schemas.microsoft.com/office/powerpoint/2010/main" val="405300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E01D2F-488A-4F9B-9DCF-3FDA02565385}"/>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388636" y="3810207"/>
            <a:ext cx="3279836" cy="2842271"/>
          </a:xfrm>
          <a:prstGeom prst="rect">
            <a:avLst/>
          </a:prstGeom>
        </p:spPr>
      </p:pic>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1"/>
            <a:ext cx="6341806" cy="1931093"/>
            <a:chOff x="2925097" y="1301140"/>
            <a:chExt cx="6341806" cy="1931093"/>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0"/>
              <a:ext cx="6341806" cy="1755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1200329"/>
            </a:xfrm>
            <a:prstGeom prst="rect">
              <a:avLst/>
            </a:prstGeom>
          </p:spPr>
          <p:txBody>
            <a:bodyPr wrap="square">
              <a:spAutoFit/>
            </a:bodyPr>
            <a:lstStyle/>
            <a:p>
              <a:pPr algn="ctr"/>
              <a:r>
                <a:rPr lang="fr-FR" dirty="0">
                  <a:solidFill>
                    <a:schemeClr val="bg1"/>
                  </a:solidFill>
                </a:rPr>
                <a:t>Inscription individuelle </a:t>
              </a:r>
            </a:p>
            <a:p>
              <a:pPr algn="ctr"/>
              <a:r>
                <a:rPr lang="fr-FR" dirty="0">
                  <a:solidFill>
                    <a:schemeClr val="bg1"/>
                  </a:solidFill>
                </a:rPr>
                <a:t>au sessions</a:t>
              </a:r>
            </a:p>
            <a:p>
              <a:pPr algn="ctr"/>
              <a:r>
                <a:rPr lang="fr-FR" dirty="0">
                  <a:solidFill>
                    <a:schemeClr val="bg1"/>
                  </a:solidFill>
                </a:rPr>
                <a:t>des enseignants demandeurs</a:t>
              </a:r>
            </a:p>
            <a:p>
              <a:pPr algn="ctr"/>
              <a:endParaRPr lang="fr-FR" dirty="0">
                <a:solidFill>
                  <a:schemeClr val="bg1"/>
                </a:solidFill>
              </a:endParaRPr>
            </a:p>
          </p:txBody>
        </p:sp>
      </p:grpSp>
      <p:grpSp>
        <p:nvGrpSpPr>
          <p:cNvPr id="23" name="Groupe 22">
            <a:extLst>
              <a:ext uri="{FF2B5EF4-FFF2-40B4-BE49-F238E27FC236}">
                <a16:creationId xmlns:a16="http://schemas.microsoft.com/office/drawing/2014/main" id="{D696593C-100B-4B27-ADFF-45D50C7E788A}"/>
              </a:ext>
            </a:extLst>
          </p:cNvPr>
          <p:cNvGrpSpPr/>
          <p:nvPr/>
        </p:nvGrpSpPr>
        <p:grpSpPr>
          <a:xfrm>
            <a:off x="630020" y="2973875"/>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993" y="2236467"/>
              <a:ext cx="951494"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D  </a:t>
              </a:r>
            </a:p>
          </p:txBody>
        </p:sp>
      </p:grpSp>
      <p:sp>
        <p:nvSpPr>
          <p:cNvPr id="28" name="Rectangle 27">
            <a:extLst>
              <a:ext uri="{FF2B5EF4-FFF2-40B4-BE49-F238E27FC236}">
                <a16:creationId xmlns:a16="http://schemas.microsoft.com/office/drawing/2014/main" id="{C0C4818A-DFBD-487A-87BE-D4C75E581194}"/>
              </a:ext>
            </a:extLst>
          </p:cNvPr>
          <p:cNvSpPr/>
          <p:nvPr/>
        </p:nvSpPr>
        <p:spPr>
          <a:xfrm>
            <a:off x="1544420" y="3432316"/>
            <a:ext cx="2852482" cy="369332"/>
          </a:xfrm>
          <a:prstGeom prst="rect">
            <a:avLst/>
          </a:prstGeom>
        </p:spPr>
        <p:txBody>
          <a:bodyPr wrap="square">
            <a:spAutoFit/>
          </a:bodyPr>
          <a:lstStyle/>
          <a:p>
            <a:r>
              <a:rPr lang="fr-FR" dirty="0"/>
              <a:t>Inscription individuelle</a:t>
            </a:r>
          </a:p>
        </p:txBody>
      </p:sp>
      <p:pic>
        <p:nvPicPr>
          <p:cNvPr id="37" name="Graphique 36" descr="Horloge">
            <a:extLst>
              <a:ext uri="{FF2B5EF4-FFF2-40B4-BE49-F238E27FC236}">
                <a16:creationId xmlns:a16="http://schemas.microsoft.com/office/drawing/2014/main" id="{7F944627-2072-4D07-BAA1-771A6C857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487" y="1123050"/>
            <a:ext cx="914400" cy="914400"/>
          </a:xfrm>
          <a:prstGeom prst="rect">
            <a:avLst/>
          </a:prstGeom>
        </p:spPr>
      </p:pic>
      <p:sp>
        <p:nvSpPr>
          <p:cNvPr id="4" name="Flèche : droite 3">
            <a:extLst>
              <a:ext uri="{FF2B5EF4-FFF2-40B4-BE49-F238E27FC236}">
                <a16:creationId xmlns:a16="http://schemas.microsoft.com/office/drawing/2014/main" id="{81143B85-CB3E-48DE-8AFA-493E14FFFDCE}"/>
              </a:ext>
            </a:extLst>
          </p:cNvPr>
          <p:cNvSpPr/>
          <p:nvPr/>
        </p:nvSpPr>
        <p:spPr>
          <a:xfrm>
            <a:off x="3946271" y="4277770"/>
            <a:ext cx="934278" cy="57647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grpSp>
        <p:nvGrpSpPr>
          <p:cNvPr id="48" name="Groupe 47">
            <a:extLst>
              <a:ext uri="{FF2B5EF4-FFF2-40B4-BE49-F238E27FC236}">
                <a16:creationId xmlns:a16="http://schemas.microsoft.com/office/drawing/2014/main" id="{93815799-CA88-41A9-9AA6-7ED705686F0A}"/>
              </a:ext>
            </a:extLst>
          </p:cNvPr>
          <p:cNvGrpSpPr/>
          <p:nvPr/>
        </p:nvGrpSpPr>
        <p:grpSpPr>
          <a:xfrm>
            <a:off x="5158348" y="3411614"/>
            <a:ext cx="951494" cy="914400"/>
            <a:chOff x="254993" y="2236467"/>
            <a:chExt cx="951494" cy="914400"/>
          </a:xfrm>
        </p:grpSpPr>
        <p:pic>
          <p:nvPicPr>
            <p:cNvPr id="49" name="Graphique 48" descr="Utilisateur">
              <a:extLst>
                <a:ext uri="{FF2B5EF4-FFF2-40B4-BE49-F238E27FC236}">
                  <a16:creationId xmlns:a16="http://schemas.microsoft.com/office/drawing/2014/main" id="{1D4C2893-E0EB-4101-A9D6-90737DC3FF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993" y="2236467"/>
              <a:ext cx="937652" cy="914400"/>
            </a:xfrm>
            <a:prstGeom prst="rect">
              <a:avLst/>
            </a:prstGeom>
          </p:spPr>
        </p:pic>
        <p:sp>
          <p:nvSpPr>
            <p:cNvPr id="50" name="Rectangle 49">
              <a:extLst>
                <a:ext uri="{FF2B5EF4-FFF2-40B4-BE49-F238E27FC236}">
                  <a16:creationId xmlns:a16="http://schemas.microsoft.com/office/drawing/2014/main" id="{30F2F814-61AE-4830-B354-5D833C737BFF}"/>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O</a:t>
              </a:r>
            </a:p>
          </p:txBody>
        </p:sp>
      </p:grpSp>
      <p:sp>
        <p:nvSpPr>
          <p:cNvPr id="26" name="Rectangle 25">
            <a:extLst>
              <a:ext uri="{FF2B5EF4-FFF2-40B4-BE49-F238E27FC236}">
                <a16:creationId xmlns:a16="http://schemas.microsoft.com/office/drawing/2014/main" id="{0C36C55D-EA01-47AD-9C59-5D95AE883D41}"/>
              </a:ext>
            </a:extLst>
          </p:cNvPr>
          <p:cNvSpPr/>
          <p:nvPr/>
        </p:nvSpPr>
        <p:spPr>
          <a:xfrm>
            <a:off x="10165217" y="2037450"/>
            <a:ext cx="1760939" cy="369332"/>
          </a:xfrm>
          <a:prstGeom prst="rect">
            <a:avLst/>
          </a:prstGeom>
        </p:spPr>
        <p:txBody>
          <a:bodyPr wrap="square">
            <a:spAutoFit/>
          </a:bodyPr>
          <a:lstStyle/>
          <a:p>
            <a:r>
              <a:rPr lang="fr-FR" dirty="0"/>
              <a:t>Trimestre  2 &amp; 3</a:t>
            </a:r>
          </a:p>
        </p:txBody>
      </p:sp>
      <p:sp>
        <p:nvSpPr>
          <p:cNvPr id="33" name="Rectangle 32">
            <a:extLst>
              <a:ext uri="{FF2B5EF4-FFF2-40B4-BE49-F238E27FC236}">
                <a16:creationId xmlns:a16="http://schemas.microsoft.com/office/drawing/2014/main" id="{7043EB18-4D02-4D61-A9DA-0D288C39E685}"/>
              </a:ext>
            </a:extLst>
          </p:cNvPr>
          <p:cNvSpPr/>
          <p:nvPr/>
        </p:nvSpPr>
        <p:spPr>
          <a:xfrm>
            <a:off x="6109842" y="3853759"/>
            <a:ext cx="2785038" cy="369332"/>
          </a:xfrm>
          <a:prstGeom prst="rect">
            <a:avLst/>
          </a:prstGeom>
        </p:spPr>
        <p:txBody>
          <a:bodyPr wrap="square">
            <a:spAutoFit/>
          </a:bodyPr>
          <a:lstStyle/>
          <a:p>
            <a:r>
              <a:rPr lang="fr-FR" dirty="0"/>
              <a:t>Validation de la session</a:t>
            </a:r>
          </a:p>
        </p:txBody>
      </p:sp>
      <p:pic>
        <p:nvPicPr>
          <p:cNvPr id="35" name="Graphique 34" descr="Coche">
            <a:extLst>
              <a:ext uri="{FF2B5EF4-FFF2-40B4-BE49-F238E27FC236}">
                <a16:creationId xmlns:a16="http://schemas.microsoft.com/office/drawing/2014/main" id="{7D72AD05-8A6F-4B03-9FFC-4485C75D38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0906" y="4326014"/>
            <a:ext cx="914400" cy="914400"/>
          </a:xfrm>
          <a:prstGeom prst="rect">
            <a:avLst/>
          </a:prstGeom>
        </p:spPr>
      </p:pic>
      <p:grpSp>
        <p:nvGrpSpPr>
          <p:cNvPr id="36" name="Groupe 35">
            <a:extLst>
              <a:ext uri="{FF2B5EF4-FFF2-40B4-BE49-F238E27FC236}">
                <a16:creationId xmlns:a16="http://schemas.microsoft.com/office/drawing/2014/main" id="{83026B86-E433-4258-8894-A018D9103BA0}"/>
              </a:ext>
            </a:extLst>
          </p:cNvPr>
          <p:cNvGrpSpPr/>
          <p:nvPr/>
        </p:nvGrpSpPr>
        <p:grpSpPr>
          <a:xfrm>
            <a:off x="8894880" y="3785773"/>
            <a:ext cx="951494" cy="914400"/>
            <a:chOff x="254993" y="2236467"/>
            <a:chExt cx="951494" cy="914400"/>
          </a:xfrm>
        </p:grpSpPr>
        <p:pic>
          <p:nvPicPr>
            <p:cNvPr id="38" name="Graphique 37" descr="Utilisateur">
              <a:extLst>
                <a:ext uri="{FF2B5EF4-FFF2-40B4-BE49-F238E27FC236}">
                  <a16:creationId xmlns:a16="http://schemas.microsoft.com/office/drawing/2014/main" id="{BCCCE657-A1D8-401E-92A2-13FAA84B1B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993" y="2236467"/>
              <a:ext cx="937652" cy="914400"/>
            </a:xfrm>
            <a:prstGeom prst="rect">
              <a:avLst/>
            </a:prstGeom>
          </p:spPr>
        </p:pic>
        <p:sp>
          <p:nvSpPr>
            <p:cNvPr id="40" name="Rectangle 39">
              <a:extLst>
                <a:ext uri="{FF2B5EF4-FFF2-40B4-BE49-F238E27FC236}">
                  <a16:creationId xmlns:a16="http://schemas.microsoft.com/office/drawing/2014/main" id="{6C199831-61CF-46BC-8D3A-5A576741EC63}"/>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a:t>
              </a:r>
            </a:p>
          </p:txBody>
        </p:sp>
      </p:grpSp>
      <p:sp>
        <p:nvSpPr>
          <p:cNvPr id="41" name="Rectangle 40">
            <a:extLst>
              <a:ext uri="{FF2B5EF4-FFF2-40B4-BE49-F238E27FC236}">
                <a16:creationId xmlns:a16="http://schemas.microsoft.com/office/drawing/2014/main" id="{65E6E800-5762-4629-93C2-79E76AD6BE8E}"/>
              </a:ext>
            </a:extLst>
          </p:cNvPr>
          <p:cNvSpPr/>
          <p:nvPr/>
        </p:nvSpPr>
        <p:spPr>
          <a:xfrm>
            <a:off x="9846374" y="4243172"/>
            <a:ext cx="2785038" cy="369332"/>
          </a:xfrm>
          <a:prstGeom prst="rect">
            <a:avLst/>
          </a:prstGeom>
        </p:spPr>
        <p:txBody>
          <a:bodyPr wrap="square">
            <a:spAutoFit/>
          </a:bodyPr>
          <a:lstStyle/>
          <a:p>
            <a:r>
              <a:rPr lang="fr-FR" dirty="0"/>
              <a:t>Validation de la session</a:t>
            </a:r>
          </a:p>
        </p:txBody>
      </p:sp>
      <p:pic>
        <p:nvPicPr>
          <p:cNvPr id="42" name="Graphique 41" descr="Coche">
            <a:extLst>
              <a:ext uri="{FF2B5EF4-FFF2-40B4-BE49-F238E27FC236}">
                <a16:creationId xmlns:a16="http://schemas.microsoft.com/office/drawing/2014/main" id="{00393256-3EB4-44DA-8E0C-19F78AF71C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7438" y="4700173"/>
            <a:ext cx="914400" cy="914400"/>
          </a:xfrm>
          <a:prstGeom prst="rect">
            <a:avLst/>
          </a:prstGeom>
        </p:spPr>
      </p:pic>
      <p:sp>
        <p:nvSpPr>
          <p:cNvPr id="43" name="Flèche : droite 42">
            <a:extLst>
              <a:ext uri="{FF2B5EF4-FFF2-40B4-BE49-F238E27FC236}">
                <a16:creationId xmlns:a16="http://schemas.microsoft.com/office/drawing/2014/main" id="{C8648104-F8B6-4F6E-A27A-ADA8C4EFDA0A}"/>
              </a:ext>
            </a:extLst>
          </p:cNvPr>
          <p:cNvSpPr/>
          <p:nvPr/>
        </p:nvSpPr>
        <p:spPr>
          <a:xfrm>
            <a:off x="8553349" y="4972061"/>
            <a:ext cx="934278" cy="57647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6370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a:extLst>
              <a:ext uri="{FF2B5EF4-FFF2-40B4-BE49-F238E27FC236}">
                <a16:creationId xmlns:a16="http://schemas.microsoft.com/office/drawing/2014/main" id="{6116732B-4FAC-4478-8B57-256E9153E7FE}"/>
              </a:ext>
            </a:extLst>
          </p:cNvPr>
          <p:cNvPicPr>
            <a:picLocks noChangeAspect="1"/>
          </p:cNvPicPr>
          <p:nvPr/>
        </p:nvPicPr>
        <p:blipFill>
          <a:blip r:embed="rId3"/>
          <a:stretch>
            <a:fillRect/>
          </a:stretch>
        </p:blipFill>
        <p:spPr>
          <a:xfrm rot="998055">
            <a:off x="5569268" y="4950475"/>
            <a:ext cx="1407512" cy="1644733"/>
          </a:xfrm>
          <a:prstGeom prst="rect">
            <a:avLst/>
          </a:prstGeom>
        </p:spPr>
      </p:pic>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1"/>
            <a:ext cx="6341806" cy="1755549"/>
            <a:chOff x="2925097" y="1301140"/>
            <a:chExt cx="6341806" cy="1755549"/>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0"/>
              <a:ext cx="6341806" cy="1755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OFFREUR</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923330"/>
            </a:xfrm>
            <a:prstGeom prst="rect">
              <a:avLst/>
            </a:prstGeom>
          </p:spPr>
          <p:txBody>
            <a:bodyPr wrap="square">
              <a:spAutoFit/>
            </a:bodyPr>
            <a:lstStyle/>
            <a:p>
              <a:pPr algn="ctr"/>
              <a:r>
                <a:rPr lang="fr-FR" dirty="0">
                  <a:solidFill>
                    <a:schemeClr val="bg1"/>
                  </a:solidFill>
                </a:rPr>
                <a:t>Accueil dans sa classe</a:t>
              </a:r>
            </a:p>
            <a:p>
              <a:pPr algn="ctr"/>
              <a:r>
                <a:rPr lang="fr-FR" dirty="0">
                  <a:solidFill>
                    <a:schemeClr val="bg1"/>
                  </a:solidFill>
                </a:rPr>
                <a:t>Possibilité en équipe </a:t>
              </a:r>
            </a:p>
            <a:p>
              <a:pPr algn="ctr"/>
              <a:endParaRPr lang="fr-FR" dirty="0">
                <a:solidFill>
                  <a:schemeClr val="bg1"/>
                </a:solidFill>
              </a:endParaRPr>
            </a:p>
          </p:txBody>
        </p:sp>
      </p:grpSp>
      <p:grpSp>
        <p:nvGrpSpPr>
          <p:cNvPr id="23" name="Groupe 22">
            <a:extLst>
              <a:ext uri="{FF2B5EF4-FFF2-40B4-BE49-F238E27FC236}">
                <a16:creationId xmlns:a16="http://schemas.microsoft.com/office/drawing/2014/main" id="{D696593C-100B-4B27-ADFF-45D50C7E788A}"/>
              </a:ext>
            </a:extLst>
          </p:cNvPr>
          <p:cNvGrpSpPr/>
          <p:nvPr/>
        </p:nvGrpSpPr>
        <p:grpSpPr>
          <a:xfrm>
            <a:off x="5239526" y="2971800"/>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51494"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D  </a:t>
              </a:r>
            </a:p>
          </p:txBody>
        </p:sp>
      </p:grpSp>
      <p:pic>
        <p:nvPicPr>
          <p:cNvPr id="37" name="Graphique 36" descr="Horloge">
            <a:extLst>
              <a:ext uri="{FF2B5EF4-FFF2-40B4-BE49-F238E27FC236}">
                <a16:creationId xmlns:a16="http://schemas.microsoft.com/office/drawing/2014/main" id="{7F944627-2072-4D07-BAA1-771A6C857C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8487" y="1123050"/>
            <a:ext cx="914400" cy="914400"/>
          </a:xfrm>
          <a:prstGeom prst="rect">
            <a:avLst/>
          </a:prstGeom>
        </p:spPr>
      </p:pic>
      <p:grpSp>
        <p:nvGrpSpPr>
          <p:cNvPr id="48" name="Groupe 47">
            <a:extLst>
              <a:ext uri="{FF2B5EF4-FFF2-40B4-BE49-F238E27FC236}">
                <a16:creationId xmlns:a16="http://schemas.microsoft.com/office/drawing/2014/main" id="{93815799-CA88-41A9-9AA6-7ED705686F0A}"/>
              </a:ext>
            </a:extLst>
          </p:cNvPr>
          <p:cNvGrpSpPr/>
          <p:nvPr/>
        </p:nvGrpSpPr>
        <p:grpSpPr>
          <a:xfrm>
            <a:off x="2026810" y="3006494"/>
            <a:ext cx="951494" cy="914400"/>
            <a:chOff x="254993" y="2236467"/>
            <a:chExt cx="951494" cy="914400"/>
          </a:xfrm>
        </p:grpSpPr>
        <p:pic>
          <p:nvPicPr>
            <p:cNvPr id="49" name="Graphique 48" descr="Utilisateur">
              <a:extLst>
                <a:ext uri="{FF2B5EF4-FFF2-40B4-BE49-F238E27FC236}">
                  <a16:creationId xmlns:a16="http://schemas.microsoft.com/office/drawing/2014/main" id="{1D4C2893-E0EB-4101-A9D6-90737DC3FF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37652" cy="914400"/>
            </a:xfrm>
            <a:prstGeom prst="rect">
              <a:avLst/>
            </a:prstGeom>
          </p:spPr>
        </p:pic>
        <p:sp>
          <p:nvSpPr>
            <p:cNvPr id="50" name="Rectangle 49">
              <a:extLst>
                <a:ext uri="{FF2B5EF4-FFF2-40B4-BE49-F238E27FC236}">
                  <a16:creationId xmlns:a16="http://schemas.microsoft.com/office/drawing/2014/main" id="{30F2F814-61AE-4830-B354-5D833C737BFF}"/>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O</a:t>
              </a:r>
            </a:p>
          </p:txBody>
        </p:sp>
      </p:grpSp>
      <p:sp>
        <p:nvSpPr>
          <p:cNvPr id="26" name="Rectangle 25">
            <a:extLst>
              <a:ext uri="{FF2B5EF4-FFF2-40B4-BE49-F238E27FC236}">
                <a16:creationId xmlns:a16="http://schemas.microsoft.com/office/drawing/2014/main" id="{0C36C55D-EA01-47AD-9C59-5D95AE883D41}"/>
              </a:ext>
            </a:extLst>
          </p:cNvPr>
          <p:cNvSpPr/>
          <p:nvPr/>
        </p:nvSpPr>
        <p:spPr>
          <a:xfrm>
            <a:off x="10165217" y="2037450"/>
            <a:ext cx="1760939" cy="369332"/>
          </a:xfrm>
          <a:prstGeom prst="rect">
            <a:avLst/>
          </a:prstGeom>
        </p:spPr>
        <p:txBody>
          <a:bodyPr wrap="square">
            <a:spAutoFit/>
          </a:bodyPr>
          <a:lstStyle/>
          <a:p>
            <a:r>
              <a:rPr lang="fr-FR" dirty="0"/>
              <a:t>Trimestre  2 &amp; 3</a:t>
            </a:r>
          </a:p>
        </p:txBody>
      </p:sp>
      <p:pic>
        <p:nvPicPr>
          <p:cNvPr id="7" name="Graphique 6" descr="Œil">
            <a:extLst>
              <a:ext uri="{FF2B5EF4-FFF2-40B4-BE49-F238E27FC236}">
                <a16:creationId xmlns:a16="http://schemas.microsoft.com/office/drawing/2014/main" id="{ED0F818B-D794-4C68-BF2A-853C28A55D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8083" y="3525618"/>
            <a:ext cx="1854380" cy="1854380"/>
          </a:xfrm>
          <a:prstGeom prst="rect">
            <a:avLst/>
          </a:prstGeom>
        </p:spPr>
      </p:pic>
      <p:pic>
        <p:nvPicPr>
          <p:cNvPr id="9" name="Graphique 8" descr="Salle de classe">
            <a:extLst>
              <a:ext uri="{FF2B5EF4-FFF2-40B4-BE49-F238E27FC236}">
                <a16:creationId xmlns:a16="http://schemas.microsoft.com/office/drawing/2014/main" id="{DE0C6C7C-972D-4B7C-9780-633A919AAA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3031" y="3782582"/>
            <a:ext cx="2890813" cy="2890813"/>
          </a:xfrm>
          <a:prstGeom prst="rect">
            <a:avLst/>
          </a:prstGeom>
        </p:spPr>
      </p:pic>
      <p:pic>
        <p:nvPicPr>
          <p:cNvPr id="11" name="Graphique 10" descr="Salle de conseil">
            <a:extLst>
              <a:ext uri="{FF2B5EF4-FFF2-40B4-BE49-F238E27FC236}">
                <a16:creationId xmlns:a16="http://schemas.microsoft.com/office/drawing/2014/main" id="{D87A9140-4E50-48FE-882D-DE36DD92CC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66084" y="3782582"/>
            <a:ext cx="2132104" cy="2132104"/>
          </a:xfrm>
          <a:prstGeom prst="rect">
            <a:avLst/>
          </a:prstGeom>
        </p:spPr>
      </p:pic>
      <p:grpSp>
        <p:nvGrpSpPr>
          <p:cNvPr id="34" name="Groupe 33">
            <a:extLst>
              <a:ext uri="{FF2B5EF4-FFF2-40B4-BE49-F238E27FC236}">
                <a16:creationId xmlns:a16="http://schemas.microsoft.com/office/drawing/2014/main" id="{F2856BFF-C6DA-4758-95C2-11BA341E48DE}"/>
              </a:ext>
            </a:extLst>
          </p:cNvPr>
          <p:cNvGrpSpPr/>
          <p:nvPr/>
        </p:nvGrpSpPr>
        <p:grpSpPr>
          <a:xfrm>
            <a:off x="10227857" y="3429000"/>
            <a:ext cx="951494" cy="914400"/>
            <a:chOff x="254993" y="2236467"/>
            <a:chExt cx="951494" cy="914400"/>
          </a:xfrm>
        </p:grpSpPr>
        <p:pic>
          <p:nvPicPr>
            <p:cNvPr id="39" name="Graphique 38" descr="Utilisateur">
              <a:extLst>
                <a:ext uri="{FF2B5EF4-FFF2-40B4-BE49-F238E27FC236}">
                  <a16:creationId xmlns:a16="http://schemas.microsoft.com/office/drawing/2014/main" id="{8651B1A6-F96C-41D3-9141-E57A1A38F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51494" cy="914400"/>
            </a:xfrm>
            <a:prstGeom prst="rect">
              <a:avLst/>
            </a:prstGeom>
          </p:spPr>
        </p:pic>
        <p:sp>
          <p:nvSpPr>
            <p:cNvPr id="44" name="Rectangle 43">
              <a:extLst>
                <a:ext uri="{FF2B5EF4-FFF2-40B4-BE49-F238E27FC236}">
                  <a16:creationId xmlns:a16="http://schemas.microsoft.com/office/drawing/2014/main" id="{D9EB78EC-063F-4931-97C8-53C674F47E70}"/>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D  </a:t>
              </a:r>
            </a:p>
          </p:txBody>
        </p:sp>
      </p:grpSp>
      <p:grpSp>
        <p:nvGrpSpPr>
          <p:cNvPr id="45" name="Groupe 44">
            <a:extLst>
              <a:ext uri="{FF2B5EF4-FFF2-40B4-BE49-F238E27FC236}">
                <a16:creationId xmlns:a16="http://schemas.microsoft.com/office/drawing/2014/main" id="{6D7B4462-F16E-49C3-BA62-6B9BAC9A1A73}"/>
              </a:ext>
            </a:extLst>
          </p:cNvPr>
          <p:cNvGrpSpPr/>
          <p:nvPr/>
        </p:nvGrpSpPr>
        <p:grpSpPr>
          <a:xfrm>
            <a:off x="7978486" y="3429000"/>
            <a:ext cx="951494" cy="914400"/>
            <a:chOff x="254993" y="2236467"/>
            <a:chExt cx="951494" cy="914400"/>
          </a:xfrm>
        </p:grpSpPr>
        <p:pic>
          <p:nvPicPr>
            <p:cNvPr id="46" name="Graphique 45" descr="Utilisateur">
              <a:extLst>
                <a:ext uri="{FF2B5EF4-FFF2-40B4-BE49-F238E27FC236}">
                  <a16:creationId xmlns:a16="http://schemas.microsoft.com/office/drawing/2014/main" id="{EDA8622E-8DF9-4703-93B4-D9751C1AC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37652" cy="914400"/>
            </a:xfrm>
            <a:prstGeom prst="rect">
              <a:avLst/>
            </a:prstGeom>
          </p:spPr>
        </p:pic>
        <p:sp>
          <p:nvSpPr>
            <p:cNvPr id="47" name="Rectangle 46">
              <a:extLst>
                <a:ext uri="{FF2B5EF4-FFF2-40B4-BE49-F238E27FC236}">
                  <a16:creationId xmlns:a16="http://schemas.microsoft.com/office/drawing/2014/main" id="{8FE8AEFD-04E5-437B-954A-F0CF65AC2335}"/>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O</a:t>
              </a:r>
            </a:p>
          </p:txBody>
        </p:sp>
      </p:grpSp>
      <p:sp>
        <p:nvSpPr>
          <p:cNvPr id="12" name="Rectangle 11">
            <a:extLst>
              <a:ext uri="{FF2B5EF4-FFF2-40B4-BE49-F238E27FC236}">
                <a16:creationId xmlns:a16="http://schemas.microsoft.com/office/drawing/2014/main" id="{908DE181-D399-4D40-A86E-350C7C1332E5}"/>
              </a:ext>
            </a:extLst>
          </p:cNvPr>
          <p:cNvSpPr/>
          <p:nvPr/>
        </p:nvSpPr>
        <p:spPr>
          <a:xfrm>
            <a:off x="1387800" y="6323941"/>
            <a:ext cx="2215671" cy="369332"/>
          </a:xfrm>
          <a:prstGeom prst="rect">
            <a:avLst/>
          </a:prstGeom>
        </p:spPr>
        <p:txBody>
          <a:bodyPr wrap="none">
            <a:spAutoFit/>
          </a:bodyPr>
          <a:lstStyle/>
          <a:p>
            <a:pPr algn="ctr"/>
            <a:r>
              <a:rPr lang="fr-FR" dirty="0"/>
              <a:t>Accueil dans sa classe</a:t>
            </a:r>
          </a:p>
        </p:txBody>
      </p:sp>
      <p:sp>
        <p:nvSpPr>
          <p:cNvPr id="13" name="Rectangle 12">
            <a:extLst>
              <a:ext uri="{FF2B5EF4-FFF2-40B4-BE49-F238E27FC236}">
                <a16:creationId xmlns:a16="http://schemas.microsoft.com/office/drawing/2014/main" id="{51A8FE11-3D7D-44DF-BC0B-6C2B6FBFBC2F}"/>
              </a:ext>
            </a:extLst>
          </p:cNvPr>
          <p:cNvSpPr/>
          <p:nvPr/>
        </p:nvSpPr>
        <p:spPr>
          <a:xfrm>
            <a:off x="5063642" y="5032930"/>
            <a:ext cx="1327864" cy="369332"/>
          </a:xfrm>
          <a:prstGeom prst="rect">
            <a:avLst/>
          </a:prstGeom>
        </p:spPr>
        <p:txBody>
          <a:bodyPr wrap="none">
            <a:spAutoFit/>
          </a:bodyPr>
          <a:lstStyle/>
          <a:p>
            <a:pPr algn="ctr"/>
            <a:r>
              <a:rPr lang="fr-FR" dirty="0"/>
              <a:t>Observation</a:t>
            </a:r>
          </a:p>
        </p:txBody>
      </p:sp>
      <p:sp>
        <p:nvSpPr>
          <p:cNvPr id="51" name="Rectangle 50">
            <a:extLst>
              <a:ext uri="{FF2B5EF4-FFF2-40B4-BE49-F238E27FC236}">
                <a16:creationId xmlns:a16="http://schemas.microsoft.com/office/drawing/2014/main" id="{BE709491-61B8-424C-B0D9-B31C109194B4}"/>
              </a:ext>
            </a:extLst>
          </p:cNvPr>
          <p:cNvSpPr/>
          <p:nvPr/>
        </p:nvSpPr>
        <p:spPr>
          <a:xfrm>
            <a:off x="9047996" y="5588177"/>
            <a:ext cx="968278" cy="369332"/>
          </a:xfrm>
          <a:prstGeom prst="rect">
            <a:avLst/>
          </a:prstGeom>
        </p:spPr>
        <p:txBody>
          <a:bodyPr wrap="none">
            <a:spAutoFit/>
          </a:bodyPr>
          <a:lstStyle/>
          <a:p>
            <a:pPr algn="ctr"/>
            <a:r>
              <a:rPr lang="fr-FR" dirty="0"/>
              <a:t>Echange</a:t>
            </a:r>
          </a:p>
        </p:txBody>
      </p:sp>
    </p:spTree>
    <p:extLst>
      <p:ext uri="{BB962C8B-B14F-4D97-AF65-F5344CB8AC3E}">
        <p14:creationId xmlns:p14="http://schemas.microsoft.com/office/powerpoint/2010/main" val="10382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4A3CEDB7-D729-40E7-ACB9-0442A731A47F}"/>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388636" y="3810207"/>
            <a:ext cx="3279836" cy="2842271"/>
          </a:xfrm>
          <a:prstGeom prst="rect">
            <a:avLst/>
          </a:prstGeom>
        </p:spPr>
      </p:pic>
      <p:pic>
        <p:nvPicPr>
          <p:cNvPr id="2" name="Image 1">
            <a:extLst>
              <a:ext uri="{FF2B5EF4-FFF2-40B4-BE49-F238E27FC236}">
                <a16:creationId xmlns:a16="http://schemas.microsoft.com/office/drawing/2014/main" id="{EBDF4CBF-B182-42C3-81AE-E92B509D17F0}"/>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PastelsSmooth/>
                    </a14:imgEffect>
                  </a14:imgLayer>
                </a14:imgProps>
              </a:ext>
            </a:extLst>
          </a:blip>
          <a:srcRect l="37139" t="12445" r="37213" b="6936"/>
          <a:stretch/>
        </p:blipFill>
        <p:spPr>
          <a:xfrm rot="989868">
            <a:off x="3392560" y="3640351"/>
            <a:ext cx="1608314" cy="2842271"/>
          </a:xfrm>
          <a:prstGeom prst="rect">
            <a:avLst/>
          </a:prstGeom>
        </p:spPr>
      </p:pic>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1"/>
            <a:ext cx="6341806" cy="1755549"/>
            <a:chOff x="2925097" y="1301140"/>
            <a:chExt cx="6341806" cy="1755549"/>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0"/>
              <a:ext cx="6341806" cy="1755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923330"/>
            </a:xfrm>
            <a:prstGeom prst="rect">
              <a:avLst/>
            </a:prstGeom>
          </p:spPr>
          <p:txBody>
            <a:bodyPr wrap="square">
              <a:spAutoFit/>
            </a:bodyPr>
            <a:lstStyle/>
            <a:p>
              <a:pPr algn="ctr"/>
              <a:r>
                <a:rPr lang="fr-FR" dirty="0">
                  <a:solidFill>
                    <a:schemeClr val="bg1"/>
                  </a:solidFill>
                </a:rPr>
                <a:t>Présente un bilan des observations</a:t>
              </a:r>
            </a:p>
            <a:p>
              <a:pPr algn="ctr"/>
              <a:r>
                <a:rPr lang="fr-FR" dirty="0">
                  <a:solidFill>
                    <a:schemeClr val="bg1"/>
                  </a:solidFill>
                </a:rPr>
                <a:t>au réseau </a:t>
              </a:r>
            </a:p>
            <a:p>
              <a:pPr algn="ctr"/>
              <a:endParaRPr lang="fr-FR" dirty="0">
                <a:solidFill>
                  <a:schemeClr val="bg1"/>
                </a:solidFill>
              </a:endParaRPr>
            </a:p>
          </p:txBody>
        </p:sp>
      </p:grpSp>
      <p:pic>
        <p:nvPicPr>
          <p:cNvPr id="37" name="Graphique 36" descr="Horloge">
            <a:extLst>
              <a:ext uri="{FF2B5EF4-FFF2-40B4-BE49-F238E27FC236}">
                <a16:creationId xmlns:a16="http://schemas.microsoft.com/office/drawing/2014/main" id="{7F944627-2072-4D07-BAA1-771A6C857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487" y="1123050"/>
            <a:ext cx="914400" cy="914400"/>
          </a:xfrm>
          <a:prstGeom prst="rect">
            <a:avLst/>
          </a:prstGeom>
        </p:spPr>
      </p:pic>
      <p:sp>
        <p:nvSpPr>
          <p:cNvPr id="26" name="Rectangle 25">
            <a:extLst>
              <a:ext uri="{FF2B5EF4-FFF2-40B4-BE49-F238E27FC236}">
                <a16:creationId xmlns:a16="http://schemas.microsoft.com/office/drawing/2014/main" id="{0C36C55D-EA01-47AD-9C59-5D95AE883D41}"/>
              </a:ext>
            </a:extLst>
          </p:cNvPr>
          <p:cNvSpPr/>
          <p:nvPr/>
        </p:nvSpPr>
        <p:spPr>
          <a:xfrm>
            <a:off x="10165217" y="2037450"/>
            <a:ext cx="1760939" cy="369332"/>
          </a:xfrm>
          <a:prstGeom prst="rect">
            <a:avLst/>
          </a:prstGeom>
        </p:spPr>
        <p:txBody>
          <a:bodyPr wrap="square">
            <a:spAutoFit/>
          </a:bodyPr>
          <a:lstStyle/>
          <a:p>
            <a:r>
              <a:rPr lang="fr-FR" dirty="0"/>
              <a:t>Trimestre  3</a:t>
            </a:r>
          </a:p>
        </p:txBody>
      </p:sp>
      <p:sp>
        <p:nvSpPr>
          <p:cNvPr id="31" name="Rectangle 30">
            <a:extLst>
              <a:ext uri="{FF2B5EF4-FFF2-40B4-BE49-F238E27FC236}">
                <a16:creationId xmlns:a16="http://schemas.microsoft.com/office/drawing/2014/main" id="{4FF2B84B-E152-4648-9FA1-060391F934E3}"/>
              </a:ext>
            </a:extLst>
          </p:cNvPr>
          <p:cNvSpPr/>
          <p:nvPr/>
        </p:nvSpPr>
        <p:spPr>
          <a:xfrm>
            <a:off x="1544420" y="3432316"/>
            <a:ext cx="2852482" cy="369332"/>
          </a:xfrm>
          <a:prstGeom prst="rect">
            <a:avLst/>
          </a:prstGeom>
        </p:spPr>
        <p:txBody>
          <a:bodyPr wrap="square">
            <a:spAutoFit/>
          </a:bodyPr>
          <a:lstStyle/>
          <a:p>
            <a:r>
              <a:rPr lang="fr-FR" dirty="0"/>
              <a:t>Analyse des bilans</a:t>
            </a:r>
          </a:p>
        </p:txBody>
      </p:sp>
      <p:grpSp>
        <p:nvGrpSpPr>
          <p:cNvPr id="41" name="Groupe 40">
            <a:extLst>
              <a:ext uri="{FF2B5EF4-FFF2-40B4-BE49-F238E27FC236}">
                <a16:creationId xmlns:a16="http://schemas.microsoft.com/office/drawing/2014/main" id="{F5AE6CAA-2E17-4532-82F4-819E26FDC9AB}"/>
              </a:ext>
            </a:extLst>
          </p:cNvPr>
          <p:cNvGrpSpPr/>
          <p:nvPr/>
        </p:nvGrpSpPr>
        <p:grpSpPr>
          <a:xfrm>
            <a:off x="579084" y="2938463"/>
            <a:ext cx="951494" cy="914400"/>
            <a:chOff x="254993" y="2236467"/>
            <a:chExt cx="951494" cy="914400"/>
          </a:xfrm>
        </p:grpSpPr>
        <p:pic>
          <p:nvPicPr>
            <p:cNvPr id="42" name="Graphique 41" descr="Utilisateur">
              <a:extLst>
                <a:ext uri="{FF2B5EF4-FFF2-40B4-BE49-F238E27FC236}">
                  <a16:creationId xmlns:a16="http://schemas.microsoft.com/office/drawing/2014/main" id="{FD129876-2A3C-4C8A-B3DB-F596F11365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4993" y="2236467"/>
              <a:ext cx="937652" cy="914400"/>
            </a:xfrm>
            <a:prstGeom prst="rect">
              <a:avLst/>
            </a:prstGeom>
          </p:spPr>
        </p:pic>
        <p:sp>
          <p:nvSpPr>
            <p:cNvPr id="43" name="Rectangle 42">
              <a:extLst>
                <a:ext uri="{FF2B5EF4-FFF2-40B4-BE49-F238E27FC236}">
                  <a16:creationId xmlns:a16="http://schemas.microsoft.com/office/drawing/2014/main" id="{8B93FD9C-0D05-4CDA-913A-D124BB9E9722}"/>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a:t>
              </a:r>
            </a:p>
          </p:txBody>
        </p:sp>
      </p:grpSp>
      <p:sp>
        <p:nvSpPr>
          <p:cNvPr id="52" name="Rectangle 51">
            <a:extLst>
              <a:ext uri="{FF2B5EF4-FFF2-40B4-BE49-F238E27FC236}">
                <a16:creationId xmlns:a16="http://schemas.microsoft.com/office/drawing/2014/main" id="{F06C0DB4-AF76-49DB-B544-22F593A3C436}"/>
              </a:ext>
            </a:extLst>
          </p:cNvPr>
          <p:cNvSpPr/>
          <p:nvPr/>
        </p:nvSpPr>
        <p:spPr>
          <a:xfrm>
            <a:off x="8260648" y="3429000"/>
            <a:ext cx="2785038" cy="369332"/>
          </a:xfrm>
          <a:prstGeom prst="rect">
            <a:avLst/>
          </a:prstGeom>
        </p:spPr>
        <p:txBody>
          <a:bodyPr wrap="square">
            <a:spAutoFit/>
          </a:bodyPr>
          <a:lstStyle/>
          <a:p>
            <a:r>
              <a:rPr lang="fr-FR" dirty="0"/>
              <a:t>Présentation des bilans</a:t>
            </a:r>
          </a:p>
        </p:txBody>
      </p:sp>
      <p:sp>
        <p:nvSpPr>
          <p:cNvPr id="54" name="Flèche : droite 53">
            <a:extLst>
              <a:ext uri="{FF2B5EF4-FFF2-40B4-BE49-F238E27FC236}">
                <a16:creationId xmlns:a16="http://schemas.microsoft.com/office/drawing/2014/main" id="{30349D37-4E5A-4C3B-9369-BE1602E5099C}"/>
              </a:ext>
            </a:extLst>
          </p:cNvPr>
          <p:cNvSpPr/>
          <p:nvPr/>
        </p:nvSpPr>
        <p:spPr>
          <a:xfrm>
            <a:off x="5414756" y="4773251"/>
            <a:ext cx="934278" cy="57647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pic>
        <p:nvPicPr>
          <p:cNvPr id="55" name="Image 54">
            <a:extLst>
              <a:ext uri="{FF2B5EF4-FFF2-40B4-BE49-F238E27FC236}">
                <a16:creationId xmlns:a16="http://schemas.microsoft.com/office/drawing/2014/main" id="{91AF284E-6CDB-487E-932B-F7FC48854567}"/>
              </a:ext>
            </a:extLst>
          </p:cNvPr>
          <p:cNvPicPr>
            <a:picLocks noChangeAspect="1"/>
          </p:cNvPicPr>
          <p:nvPr/>
        </p:nvPicPr>
        <p:blipFill>
          <a:blip r:embed="rId11"/>
          <a:stretch>
            <a:fillRect/>
          </a:stretch>
        </p:blipFill>
        <p:spPr>
          <a:xfrm rot="998055">
            <a:off x="2257351" y="4706503"/>
            <a:ext cx="1441162" cy="1684055"/>
          </a:xfrm>
          <a:prstGeom prst="rect">
            <a:avLst/>
          </a:prstGeom>
        </p:spPr>
      </p:pic>
      <p:grpSp>
        <p:nvGrpSpPr>
          <p:cNvPr id="56" name="Groupe 55">
            <a:extLst>
              <a:ext uri="{FF2B5EF4-FFF2-40B4-BE49-F238E27FC236}">
                <a16:creationId xmlns:a16="http://schemas.microsoft.com/office/drawing/2014/main" id="{3F3BED08-D789-44EF-AF48-D344699C60F4}"/>
              </a:ext>
            </a:extLst>
          </p:cNvPr>
          <p:cNvGrpSpPr/>
          <p:nvPr/>
        </p:nvGrpSpPr>
        <p:grpSpPr>
          <a:xfrm>
            <a:off x="7243642" y="2957175"/>
            <a:ext cx="951494" cy="914400"/>
            <a:chOff x="254993" y="2236467"/>
            <a:chExt cx="951494" cy="914400"/>
          </a:xfrm>
        </p:grpSpPr>
        <p:pic>
          <p:nvPicPr>
            <p:cNvPr id="57" name="Graphique 56" descr="Utilisateur">
              <a:extLst>
                <a:ext uri="{FF2B5EF4-FFF2-40B4-BE49-F238E27FC236}">
                  <a16:creationId xmlns:a16="http://schemas.microsoft.com/office/drawing/2014/main" id="{569A4350-59F5-4462-B0BA-3BC1E629CF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4993" y="2236467"/>
              <a:ext cx="937652" cy="914400"/>
            </a:xfrm>
            <a:prstGeom prst="rect">
              <a:avLst/>
            </a:prstGeom>
          </p:spPr>
        </p:pic>
        <p:sp>
          <p:nvSpPr>
            <p:cNvPr id="58" name="Rectangle 57">
              <a:extLst>
                <a:ext uri="{FF2B5EF4-FFF2-40B4-BE49-F238E27FC236}">
                  <a16:creationId xmlns:a16="http://schemas.microsoft.com/office/drawing/2014/main" id="{51A757C3-3D1E-488F-A0AE-9E5742559516}"/>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a:t>
              </a:r>
            </a:p>
          </p:txBody>
        </p:sp>
      </p:grpSp>
      <p:pic>
        <p:nvPicPr>
          <p:cNvPr id="59" name="Image 58">
            <a:extLst>
              <a:ext uri="{FF2B5EF4-FFF2-40B4-BE49-F238E27FC236}">
                <a16:creationId xmlns:a16="http://schemas.microsoft.com/office/drawing/2014/main" id="{5CA20515-13C3-47DD-9A36-B0DC56460780}"/>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PastelsSmooth/>
                    </a14:imgEffect>
                  </a14:imgLayer>
                </a14:imgProps>
              </a:ext>
            </a:extLst>
          </a:blip>
          <a:srcRect l="37139" t="48441" r="37213" b="6936"/>
          <a:stretch/>
        </p:blipFill>
        <p:spPr>
          <a:xfrm>
            <a:off x="8004798" y="4077351"/>
            <a:ext cx="2349245" cy="2297959"/>
          </a:xfrm>
          <a:prstGeom prst="rect">
            <a:avLst/>
          </a:prstGeom>
        </p:spPr>
      </p:pic>
    </p:spTree>
    <p:extLst>
      <p:ext uri="{BB962C8B-B14F-4D97-AF65-F5344CB8AC3E}">
        <p14:creationId xmlns:p14="http://schemas.microsoft.com/office/powerpoint/2010/main" val="291554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48374-379B-48B3-A09D-9528F1F0D9B9}"/>
              </a:ext>
            </a:extLst>
          </p:cNvPr>
          <p:cNvSpPr>
            <a:spLocks noGrp="1"/>
          </p:cNvSpPr>
          <p:nvPr>
            <p:ph type="title"/>
          </p:nvPr>
        </p:nvSpPr>
        <p:spPr>
          <a:solidFill>
            <a:schemeClr val="bg1"/>
          </a:solidFill>
        </p:spPr>
        <p:txBody>
          <a:bodyPr/>
          <a:lstStyle/>
          <a:p>
            <a:r>
              <a:rPr lang="fr-FR" sz="4000" b="1" dirty="0">
                <a:latin typeface="+mn-lt"/>
              </a:rPr>
              <a:t>Pourquoi cette nouvelle offre au PAF en réseau</a:t>
            </a:r>
            <a:endParaRPr lang="fr-FR" b="1" dirty="0">
              <a:latin typeface="+mn-lt"/>
            </a:endParaRPr>
          </a:p>
        </p:txBody>
      </p:sp>
      <p:sp>
        <p:nvSpPr>
          <p:cNvPr id="3" name="Espace réservé du contenu 2">
            <a:extLst>
              <a:ext uri="{FF2B5EF4-FFF2-40B4-BE49-F238E27FC236}">
                <a16:creationId xmlns:a16="http://schemas.microsoft.com/office/drawing/2014/main" id="{9611B056-8A4C-4726-8853-C498D358E3F5}"/>
              </a:ext>
            </a:extLst>
          </p:cNvPr>
          <p:cNvSpPr>
            <a:spLocks noGrp="1"/>
          </p:cNvSpPr>
          <p:nvPr>
            <p:ph idx="1"/>
          </p:nvPr>
        </p:nvSpPr>
        <p:spPr>
          <a:xfrm>
            <a:off x="1656107" y="2478157"/>
            <a:ext cx="8973793" cy="2455794"/>
          </a:xfrm>
          <a:solidFill>
            <a:schemeClr val="bg1"/>
          </a:solidFill>
        </p:spPr>
        <p:txBody>
          <a:bodyPr>
            <a:normAutofit/>
          </a:bodyPr>
          <a:lstStyle/>
          <a:p>
            <a:r>
              <a:rPr lang="fr-FR" dirty="0"/>
              <a:t>Besoins et demandes des enseignants 2nd</a:t>
            </a:r>
          </a:p>
          <a:p>
            <a:r>
              <a:rPr lang="fr-FR" dirty="0"/>
              <a:t>Priorité dans le schéma directeur</a:t>
            </a:r>
          </a:p>
          <a:p>
            <a:r>
              <a:rPr lang="fr-FR" dirty="0"/>
              <a:t>Formaliser et favoriser les échanges  </a:t>
            </a:r>
            <a:r>
              <a:rPr lang="en-US" dirty="0"/>
              <a:t>​</a:t>
            </a:r>
            <a:r>
              <a:rPr lang="fr-FR" dirty="0"/>
              <a:t>de pratiques en classe </a:t>
            </a:r>
          </a:p>
          <a:p>
            <a:pPr marL="0" indent="0">
              <a:buNone/>
            </a:pPr>
            <a:r>
              <a:rPr lang="fr-FR" dirty="0"/>
              <a:t>(stratégies et techniques)</a:t>
            </a:r>
          </a:p>
          <a:p>
            <a:pPr lvl="1"/>
            <a:endParaRPr lang="fr-FR" dirty="0"/>
          </a:p>
          <a:p>
            <a:endParaRPr lang="fr-FR" dirty="0"/>
          </a:p>
        </p:txBody>
      </p:sp>
    </p:spTree>
    <p:extLst>
      <p:ext uri="{BB962C8B-B14F-4D97-AF65-F5344CB8AC3E}">
        <p14:creationId xmlns:p14="http://schemas.microsoft.com/office/powerpoint/2010/main" val="1795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48374-379B-48B3-A09D-9528F1F0D9B9}"/>
              </a:ext>
            </a:extLst>
          </p:cNvPr>
          <p:cNvSpPr>
            <a:spLocks noGrp="1"/>
          </p:cNvSpPr>
          <p:nvPr>
            <p:ph type="title"/>
          </p:nvPr>
        </p:nvSpPr>
        <p:spPr>
          <a:xfrm>
            <a:off x="2455585" y="839112"/>
            <a:ext cx="7678393" cy="1325563"/>
          </a:xfrm>
          <a:solidFill>
            <a:schemeClr val="bg1"/>
          </a:solidFill>
        </p:spPr>
        <p:txBody>
          <a:bodyPr/>
          <a:lstStyle/>
          <a:p>
            <a:r>
              <a:rPr lang="fr-FR" sz="4000" b="1" dirty="0">
                <a:latin typeface="+mn-lt"/>
              </a:rPr>
              <a:t>Pourquoi cette nouvelle modalité </a:t>
            </a:r>
            <a:br>
              <a:rPr lang="fr-FR" sz="4000" b="1" dirty="0">
                <a:latin typeface="+mn-lt"/>
              </a:rPr>
            </a:br>
            <a:r>
              <a:rPr lang="fr-FR" sz="4000" b="1" dirty="0">
                <a:latin typeface="+mn-lt"/>
              </a:rPr>
              <a:t>au PAF en réseau ?</a:t>
            </a:r>
            <a:endParaRPr lang="fr-FR" b="1" dirty="0">
              <a:latin typeface="+mn-lt"/>
            </a:endParaRPr>
          </a:p>
        </p:txBody>
      </p:sp>
      <p:sp>
        <p:nvSpPr>
          <p:cNvPr id="3" name="Espace réservé du contenu 2">
            <a:extLst>
              <a:ext uri="{FF2B5EF4-FFF2-40B4-BE49-F238E27FC236}">
                <a16:creationId xmlns:a16="http://schemas.microsoft.com/office/drawing/2014/main" id="{9611B056-8A4C-4726-8853-C498D358E3F5}"/>
              </a:ext>
            </a:extLst>
          </p:cNvPr>
          <p:cNvSpPr>
            <a:spLocks noGrp="1"/>
          </p:cNvSpPr>
          <p:nvPr>
            <p:ph idx="1"/>
          </p:nvPr>
        </p:nvSpPr>
        <p:spPr>
          <a:xfrm>
            <a:off x="397565" y="2564296"/>
            <a:ext cx="11794435" cy="4293703"/>
          </a:xfrm>
          <a:solidFill>
            <a:schemeClr val="bg1"/>
          </a:solidFill>
        </p:spPr>
        <p:txBody>
          <a:bodyPr>
            <a:normAutofit/>
          </a:bodyPr>
          <a:lstStyle/>
          <a:p>
            <a:r>
              <a:rPr lang="fr-FR" dirty="0"/>
              <a:t>Permet de </a:t>
            </a:r>
          </a:p>
          <a:p>
            <a:pPr lvl="1"/>
            <a:r>
              <a:rPr lang="fr-FR" dirty="0"/>
              <a:t>Partager des connaissances (développement professionnel)</a:t>
            </a:r>
          </a:p>
          <a:p>
            <a:pPr lvl="1"/>
            <a:r>
              <a:rPr lang="fr-FR" dirty="0"/>
              <a:t>Actualiser ses pratiques entre équipes pédagogiques inter établissements ​</a:t>
            </a:r>
          </a:p>
          <a:p>
            <a:pPr lvl="1"/>
            <a:endParaRPr lang="fr-FR" dirty="0"/>
          </a:p>
          <a:p>
            <a:r>
              <a:rPr lang="fr-FR" dirty="0"/>
              <a:t>En réseau </a:t>
            </a:r>
          </a:p>
          <a:p>
            <a:pPr lvl="1"/>
            <a:r>
              <a:rPr lang="fr-FR" dirty="0"/>
              <a:t>Culture commune du territoire</a:t>
            </a:r>
          </a:p>
          <a:p>
            <a:pPr lvl="1"/>
            <a:r>
              <a:rPr lang="fr-FR" dirty="0"/>
              <a:t>Développement du réseau de connaissance</a:t>
            </a:r>
          </a:p>
          <a:p>
            <a:pPr lvl="1"/>
            <a:r>
              <a:rPr lang="fr-FR" dirty="0"/>
              <a:t>Formation de proximité initiée par les enseignants avec un engagement mutuel</a:t>
            </a:r>
          </a:p>
          <a:p>
            <a:pPr lvl="1"/>
            <a:endParaRPr lang="fr-FR" dirty="0"/>
          </a:p>
          <a:p>
            <a:pPr lvl="1"/>
            <a:endParaRPr lang="fr-FR" dirty="0"/>
          </a:p>
          <a:p>
            <a:endParaRPr lang="fr-FR" dirty="0"/>
          </a:p>
        </p:txBody>
      </p:sp>
    </p:spTree>
    <p:extLst>
      <p:ext uri="{BB962C8B-B14F-4D97-AF65-F5344CB8AC3E}">
        <p14:creationId xmlns:p14="http://schemas.microsoft.com/office/powerpoint/2010/main" val="17203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99EDB8B-5586-499D-9D2C-6700C2D79753}"/>
              </a:ext>
            </a:extLst>
          </p:cNvPr>
          <p:cNvPicPr>
            <a:picLocks noChangeAspect="1"/>
          </p:cNvPicPr>
          <p:nvPr/>
        </p:nvPicPr>
        <p:blipFill>
          <a:blip r:embed="rId3"/>
          <a:stretch>
            <a:fillRect/>
          </a:stretch>
        </p:blipFill>
        <p:spPr>
          <a:xfrm rot="998055">
            <a:off x="5692712" y="3909959"/>
            <a:ext cx="2215988" cy="2589469"/>
          </a:xfrm>
          <a:prstGeom prst="rect">
            <a:avLst/>
          </a:prstGeom>
        </p:spPr>
      </p:pic>
      <p:grpSp>
        <p:nvGrpSpPr>
          <p:cNvPr id="23" name="Groupe 22">
            <a:extLst>
              <a:ext uri="{FF2B5EF4-FFF2-40B4-BE49-F238E27FC236}">
                <a16:creationId xmlns:a16="http://schemas.microsoft.com/office/drawing/2014/main" id="{D696593C-100B-4B27-ADFF-45D50C7E788A}"/>
              </a:ext>
            </a:extLst>
          </p:cNvPr>
          <p:cNvGrpSpPr/>
          <p:nvPr/>
        </p:nvGrpSpPr>
        <p:grpSpPr>
          <a:xfrm>
            <a:off x="5413975" y="2479906"/>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51494"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D  </a:t>
              </a:r>
            </a:p>
          </p:txBody>
        </p:sp>
      </p:grpSp>
      <p:grpSp>
        <p:nvGrpSpPr>
          <p:cNvPr id="48" name="Groupe 47">
            <a:extLst>
              <a:ext uri="{FF2B5EF4-FFF2-40B4-BE49-F238E27FC236}">
                <a16:creationId xmlns:a16="http://schemas.microsoft.com/office/drawing/2014/main" id="{93815799-CA88-41A9-9AA6-7ED705686F0A}"/>
              </a:ext>
            </a:extLst>
          </p:cNvPr>
          <p:cNvGrpSpPr/>
          <p:nvPr/>
        </p:nvGrpSpPr>
        <p:grpSpPr>
          <a:xfrm>
            <a:off x="2201259" y="2514600"/>
            <a:ext cx="951494" cy="914400"/>
            <a:chOff x="254993" y="2236467"/>
            <a:chExt cx="951494" cy="914400"/>
          </a:xfrm>
        </p:grpSpPr>
        <p:pic>
          <p:nvPicPr>
            <p:cNvPr id="49" name="Graphique 48" descr="Utilisateur">
              <a:extLst>
                <a:ext uri="{FF2B5EF4-FFF2-40B4-BE49-F238E27FC236}">
                  <a16:creationId xmlns:a16="http://schemas.microsoft.com/office/drawing/2014/main" id="{1D4C2893-E0EB-4101-A9D6-90737DC3FF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37652" cy="914400"/>
            </a:xfrm>
            <a:prstGeom prst="rect">
              <a:avLst/>
            </a:prstGeom>
          </p:spPr>
        </p:pic>
        <p:sp>
          <p:nvSpPr>
            <p:cNvPr id="50" name="Rectangle 49">
              <a:extLst>
                <a:ext uri="{FF2B5EF4-FFF2-40B4-BE49-F238E27FC236}">
                  <a16:creationId xmlns:a16="http://schemas.microsoft.com/office/drawing/2014/main" id="{30F2F814-61AE-4830-B354-5D833C737BFF}"/>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O</a:t>
              </a:r>
            </a:p>
          </p:txBody>
        </p:sp>
      </p:grpSp>
      <p:pic>
        <p:nvPicPr>
          <p:cNvPr id="7" name="Graphique 6" descr="Œil">
            <a:extLst>
              <a:ext uri="{FF2B5EF4-FFF2-40B4-BE49-F238E27FC236}">
                <a16:creationId xmlns:a16="http://schemas.microsoft.com/office/drawing/2014/main" id="{ED0F818B-D794-4C68-BF2A-853C28A55D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2532" y="3033724"/>
            <a:ext cx="1402937" cy="1402937"/>
          </a:xfrm>
          <a:prstGeom prst="rect">
            <a:avLst/>
          </a:prstGeom>
        </p:spPr>
      </p:pic>
      <p:pic>
        <p:nvPicPr>
          <p:cNvPr id="9" name="Graphique 8" descr="Salle de classe">
            <a:extLst>
              <a:ext uri="{FF2B5EF4-FFF2-40B4-BE49-F238E27FC236}">
                <a16:creationId xmlns:a16="http://schemas.microsoft.com/office/drawing/2014/main" id="{DE0C6C7C-972D-4B7C-9780-633A919AAA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7480" y="3290688"/>
            <a:ext cx="2890813" cy="2890813"/>
          </a:xfrm>
          <a:prstGeom prst="rect">
            <a:avLst/>
          </a:prstGeom>
        </p:spPr>
      </p:pic>
      <p:pic>
        <p:nvPicPr>
          <p:cNvPr id="11" name="Graphique 10" descr="Salle de conseil">
            <a:extLst>
              <a:ext uri="{FF2B5EF4-FFF2-40B4-BE49-F238E27FC236}">
                <a16:creationId xmlns:a16="http://schemas.microsoft.com/office/drawing/2014/main" id="{D87A9140-4E50-48FE-882D-DE36DD92CC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38742" y="3646966"/>
            <a:ext cx="2728200" cy="2728200"/>
          </a:xfrm>
          <a:prstGeom prst="rect">
            <a:avLst/>
          </a:prstGeom>
        </p:spPr>
      </p:pic>
      <p:grpSp>
        <p:nvGrpSpPr>
          <p:cNvPr id="34" name="Groupe 33">
            <a:extLst>
              <a:ext uri="{FF2B5EF4-FFF2-40B4-BE49-F238E27FC236}">
                <a16:creationId xmlns:a16="http://schemas.microsoft.com/office/drawing/2014/main" id="{F2856BFF-C6DA-4758-95C2-11BA341E48DE}"/>
              </a:ext>
            </a:extLst>
          </p:cNvPr>
          <p:cNvGrpSpPr/>
          <p:nvPr/>
        </p:nvGrpSpPr>
        <p:grpSpPr>
          <a:xfrm>
            <a:off x="10402306" y="2937106"/>
            <a:ext cx="951494" cy="914400"/>
            <a:chOff x="254993" y="2236467"/>
            <a:chExt cx="951494" cy="914400"/>
          </a:xfrm>
        </p:grpSpPr>
        <p:pic>
          <p:nvPicPr>
            <p:cNvPr id="39" name="Graphique 38" descr="Utilisateur">
              <a:extLst>
                <a:ext uri="{FF2B5EF4-FFF2-40B4-BE49-F238E27FC236}">
                  <a16:creationId xmlns:a16="http://schemas.microsoft.com/office/drawing/2014/main" id="{8651B1A6-F96C-41D3-9141-E57A1A38F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51494" cy="914400"/>
            </a:xfrm>
            <a:prstGeom prst="rect">
              <a:avLst/>
            </a:prstGeom>
          </p:spPr>
        </p:pic>
        <p:sp>
          <p:nvSpPr>
            <p:cNvPr id="44" name="Rectangle 43">
              <a:extLst>
                <a:ext uri="{FF2B5EF4-FFF2-40B4-BE49-F238E27FC236}">
                  <a16:creationId xmlns:a16="http://schemas.microsoft.com/office/drawing/2014/main" id="{D9EB78EC-063F-4931-97C8-53C674F47E70}"/>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D  </a:t>
              </a:r>
            </a:p>
          </p:txBody>
        </p:sp>
      </p:grpSp>
      <p:grpSp>
        <p:nvGrpSpPr>
          <p:cNvPr id="45" name="Groupe 44">
            <a:extLst>
              <a:ext uri="{FF2B5EF4-FFF2-40B4-BE49-F238E27FC236}">
                <a16:creationId xmlns:a16="http://schemas.microsoft.com/office/drawing/2014/main" id="{6D7B4462-F16E-49C3-BA62-6B9BAC9A1A73}"/>
              </a:ext>
            </a:extLst>
          </p:cNvPr>
          <p:cNvGrpSpPr/>
          <p:nvPr/>
        </p:nvGrpSpPr>
        <p:grpSpPr>
          <a:xfrm>
            <a:off x="8152935" y="2937106"/>
            <a:ext cx="951494" cy="914400"/>
            <a:chOff x="254993" y="2236467"/>
            <a:chExt cx="951494" cy="914400"/>
          </a:xfrm>
        </p:grpSpPr>
        <p:pic>
          <p:nvPicPr>
            <p:cNvPr id="46" name="Graphique 45" descr="Utilisateur">
              <a:extLst>
                <a:ext uri="{FF2B5EF4-FFF2-40B4-BE49-F238E27FC236}">
                  <a16:creationId xmlns:a16="http://schemas.microsoft.com/office/drawing/2014/main" id="{EDA8622E-8DF9-4703-93B4-D9751C1AC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93" y="2236467"/>
              <a:ext cx="937652" cy="914400"/>
            </a:xfrm>
            <a:prstGeom prst="rect">
              <a:avLst/>
            </a:prstGeom>
          </p:spPr>
        </p:pic>
        <p:sp>
          <p:nvSpPr>
            <p:cNvPr id="47" name="Rectangle 46">
              <a:extLst>
                <a:ext uri="{FF2B5EF4-FFF2-40B4-BE49-F238E27FC236}">
                  <a16:creationId xmlns:a16="http://schemas.microsoft.com/office/drawing/2014/main" id="{8FE8AEFD-04E5-437B-954A-F0CF65AC2335}"/>
                </a:ext>
              </a:extLst>
            </p:cNvPr>
            <p:cNvSpPr/>
            <p:nvPr/>
          </p:nvSpPr>
          <p:spPr>
            <a:xfrm>
              <a:off x="407947" y="2712379"/>
              <a:ext cx="798540" cy="369332"/>
            </a:xfrm>
            <a:prstGeom prst="rect">
              <a:avLst/>
            </a:prstGeom>
          </p:spPr>
          <p:txBody>
            <a:bodyPr wrap="square">
              <a:spAutoFit/>
            </a:bodyPr>
            <a:lstStyle/>
            <a:p>
              <a:r>
                <a:rPr lang="fr-FR" dirty="0" err="1">
                  <a:solidFill>
                    <a:schemeClr val="bg1"/>
                  </a:solidFill>
                </a:rPr>
                <a:t>Ens</a:t>
              </a:r>
              <a:r>
                <a:rPr lang="fr-FR" dirty="0">
                  <a:solidFill>
                    <a:schemeClr val="bg1"/>
                  </a:solidFill>
                </a:rPr>
                <a:t> O</a:t>
              </a:r>
            </a:p>
          </p:txBody>
        </p:sp>
      </p:grpSp>
      <p:sp>
        <p:nvSpPr>
          <p:cNvPr id="12" name="Rectangle 11">
            <a:extLst>
              <a:ext uri="{FF2B5EF4-FFF2-40B4-BE49-F238E27FC236}">
                <a16:creationId xmlns:a16="http://schemas.microsoft.com/office/drawing/2014/main" id="{908DE181-D399-4D40-A86E-350C7C1332E5}"/>
              </a:ext>
            </a:extLst>
          </p:cNvPr>
          <p:cNvSpPr/>
          <p:nvPr/>
        </p:nvSpPr>
        <p:spPr>
          <a:xfrm>
            <a:off x="1562249" y="5832047"/>
            <a:ext cx="2215671" cy="369332"/>
          </a:xfrm>
          <a:prstGeom prst="rect">
            <a:avLst/>
          </a:prstGeom>
        </p:spPr>
        <p:txBody>
          <a:bodyPr wrap="none">
            <a:spAutoFit/>
          </a:bodyPr>
          <a:lstStyle/>
          <a:p>
            <a:pPr algn="ctr"/>
            <a:r>
              <a:rPr lang="fr-FR" dirty="0"/>
              <a:t>Accueil dans sa classe</a:t>
            </a:r>
          </a:p>
        </p:txBody>
      </p:sp>
      <p:sp>
        <p:nvSpPr>
          <p:cNvPr id="13" name="Rectangle 12">
            <a:extLst>
              <a:ext uri="{FF2B5EF4-FFF2-40B4-BE49-F238E27FC236}">
                <a16:creationId xmlns:a16="http://schemas.microsoft.com/office/drawing/2014/main" id="{51A8FE11-3D7D-44DF-BC0B-6C2B6FBFBC2F}"/>
              </a:ext>
            </a:extLst>
          </p:cNvPr>
          <p:cNvSpPr/>
          <p:nvPr/>
        </p:nvSpPr>
        <p:spPr>
          <a:xfrm>
            <a:off x="4915493" y="4145235"/>
            <a:ext cx="1327864" cy="369332"/>
          </a:xfrm>
          <a:prstGeom prst="rect">
            <a:avLst/>
          </a:prstGeom>
        </p:spPr>
        <p:txBody>
          <a:bodyPr wrap="none">
            <a:spAutoFit/>
          </a:bodyPr>
          <a:lstStyle/>
          <a:p>
            <a:pPr algn="ctr"/>
            <a:r>
              <a:rPr lang="fr-FR" dirty="0"/>
              <a:t>Observation</a:t>
            </a:r>
          </a:p>
        </p:txBody>
      </p:sp>
      <p:sp>
        <p:nvSpPr>
          <p:cNvPr id="51" name="Rectangle 50">
            <a:extLst>
              <a:ext uri="{FF2B5EF4-FFF2-40B4-BE49-F238E27FC236}">
                <a16:creationId xmlns:a16="http://schemas.microsoft.com/office/drawing/2014/main" id="{BE709491-61B8-424C-B0D9-B31C109194B4}"/>
              </a:ext>
            </a:extLst>
          </p:cNvPr>
          <p:cNvSpPr/>
          <p:nvPr/>
        </p:nvSpPr>
        <p:spPr>
          <a:xfrm>
            <a:off x="9414963" y="6201379"/>
            <a:ext cx="968278" cy="369332"/>
          </a:xfrm>
          <a:prstGeom prst="rect">
            <a:avLst/>
          </a:prstGeom>
        </p:spPr>
        <p:txBody>
          <a:bodyPr wrap="none">
            <a:spAutoFit/>
          </a:bodyPr>
          <a:lstStyle/>
          <a:p>
            <a:pPr algn="ctr"/>
            <a:r>
              <a:rPr lang="fr-FR" dirty="0"/>
              <a:t>Echange</a:t>
            </a:r>
          </a:p>
        </p:txBody>
      </p:sp>
      <p:sp>
        <p:nvSpPr>
          <p:cNvPr id="27" name="Titre 1">
            <a:extLst>
              <a:ext uri="{FF2B5EF4-FFF2-40B4-BE49-F238E27FC236}">
                <a16:creationId xmlns:a16="http://schemas.microsoft.com/office/drawing/2014/main" id="{8ECB9194-29F6-4D19-94E6-34F08D33AF46}"/>
              </a:ext>
            </a:extLst>
          </p:cNvPr>
          <p:cNvSpPr>
            <a:spLocks noGrp="1"/>
          </p:cNvSpPr>
          <p:nvPr>
            <p:ph type="title"/>
          </p:nvPr>
        </p:nvSpPr>
        <p:spPr>
          <a:xfrm>
            <a:off x="838200" y="839112"/>
            <a:ext cx="10515600" cy="1325563"/>
          </a:xfrm>
          <a:solidFill>
            <a:schemeClr val="bg1"/>
          </a:solidFill>
        </p:spPr>
        <p:txBody>
          <a:bodyPr/>
          <a:lstStyle/>
          <a:p>
            <a:r>
              <a:rPr lang="fr-FR" sz="4000" b="1" dirty="0">
                <a:latin typeface="+mn-lt"/>
              </a:rPr>
              <a:t>Les modalités</a:t>
            </a:r>
            <a:endParaRPr lang="fr-FR" b="1" dirty="0">
              <a:latin typeface="+mn-lt"/>
            </a:endParaRPr>
          </a:p>
        </p:txBody>
      </p:sp>
      <p:pic>
        <p:nvPicPr>
          <p:cNvPr id="28" name="Image 27">
            <a:extLst>
              <a:ext uri="{FF2B5EF4-FFF2-40B4-BE49-F238E27FC236}">
                <a16:creationId xmlns:a16="http://schemas.microsoft.com/office/drawing/2014/main" id="{1C717A60-7D93-4CFD-8E88-D4D8D5C03873}"/>
              </a:ext>
            </a:extLst>
          </p:cNvPr>
          <p:cNvPicPr>
            <a:picLocks noChangeAspect="1"/>
          </p:cNvPicPr>
          <p:nvPr/>
        </p:nvPicPr>
        <p:blipFill>
          <a:blip r:embed="rId3"/>
          <a:stretch>
            <a:fillRect/>
          </a:stretch>
        </p:blipFill>
        <p:spPr>
          <a:xfrm rot="998055">
            <a:off x="9353847" y="3542187"/>
            <a:ext cx="897991" cy="1049338"/>
          </a:xfrm>
          <a:prstGeom prst="rect">
            <a:avLst/>
          </a:prstGeom>
        </p:spPr>
      </p:pic>
      <p:sp>
        <p:nvSpPr>
          <p:cNvPr id="29" name="Rectangle 28">
            <a:extLst>
              <a:ext uri="{FF2B5EF4-FFF2-40B4-BE49-F238E27FC236}">
                <a16:creationId xmlns:a16="http://schemas.microsoft.com/office/drawing/2014/main" id="{193C0647-11D2-4E2E-A577-0127AEEAA6D6}"/>
              </a:ext>
            </a:extLst>
          </p:cNvPr>
          <p:cNvSpPr/>
          <p:nvPr/>
        </p:nvSpPr>
        <p:spPr>
          <a:xfrm>
            <a:off x="5335197" y="6171961"/>
            <a:ext cx="2013307" cy="646331"/>
          </a:xfrm>
          <a:prstGeom prst="rect">
            <a:avLst/>
          </a:prstGeom>
        </p:spPr>
        <p:txBody>
          <a:bodyPr wrap="none">
            <a:spAutoFit/>
          </a:bodyPr>
          <a:lstStyle/>
          <a:p>
            <a:pPr algn="ctr"/>
            <a:r>
              <a:rPr lang="fr-FR" dirty="0"/>
              <a:t> </a:t>
            </a:r>
          </a:p>
          <a:p>
            <a:pPr algn="ctr"/>
            <a:r>
              <a:rPr lang="fr-FR" dirty="0"/>
              <a:t>Grille d’observation</a:t>
            </a:r>
          </a:p>
        </p:txBody>
      </p:sp>
      <p:sp>
        <p:nvSpPr>
          <p:cNvPr id="30" name="Flèche : courbe vers la gauche 29">
            <a:extLst>
              <a:ext uri="{FF2B5EF4-FFF2-40B4-BE49-F238E27FC236}">
                <a16:creationId xmlns:a16="http://schemas.microsoft.com/office/drawing/2014/main" id="{87B23C3B-EFDF-4C27-8719-5B2FF83199EE}"/>
              </a:ext>
            </a:extLst>
          </p:cNvPr>
          <p:cNvSpPr/>
          <p:nvPr/>
        </p:nvSpPr>
        <p:spPr>
          <a:xfrm rot="15261156">
            <a:off x="8473244" y="3414421"/>
            <a:ext cx="331272" cy="1407630"/>
          </a:xfrm>
          <a:prstGeom prst="curvedLeftArrow">
            <a:avLst>
              <a:gd name="adj1" fmla="val 25000"/>
              <a:gd name="adj2" fmla="val 38644"/>
              <a:gd name="adj3" fmla="val 3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4666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792AFA33-D62B-49D5-8034-F65E20270FF1}"/>
              </a:ext>
            </a:extLst>
          </p:cNvPr>
          <p:cNvGrpSpPr/>
          <p:nvPr/>
        </p:nvGrpSpPr>
        <p:grpSpPr>
          <a:xfrm>
            <a:off x="2925097" y="3125494"/>
            <a:ext cx="6341806" cy="1174946"/>
            <a:chOff x="2925097" y="1301141"/>
            <a:chExt cx="6341806" cy="1174946"/>
          </a:xfrm>
        </p:grpSpPr>
        <p:sp>
          <p:nvSpPr>
            <p:cNvPr id="23" name="Rectangle : coins arrondis 22">
              <a:extLst>
                <a:ext uri="{FF2B5EF4-FFF2-40B4-BE49-F238E27FC236}">
                  <a16:creationId xmlns:a16="http://schemas.microsoft.com/office/drawing/2014/main" id="{AF54305F-8E36-4F2F-A5D5-CA156672E103}"/>
                </a:ext>
              </a:extLst>
            </p:cNvPr>
            <p:cNvSpPr/>
            <p:nvPr/>
          </p:nvSpPr>
          <p:spPr>
            <a:xfrm>
              <a:off x="2925097" y="1301141"/>
              <a:ext cx="6341806" cy="11749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25" name="Rectangle 24">
              <a:extLst>
                <a:ext uri="{FF2B5EF4-FFF2-40B4-BE49-F238E27FC236}">
                  <a16:creationId xmlns:a16="http://schemas.microsoft.com/office/drawing/2014/main" id="{24F2EF39-FC19-4091-8C6B-4390CD76C7DD}"/>
                </a:ext>
              </a:extLst>
            </p:cNvPr>
            <p:cNvSpPr/>
            <p:nvPr/>
          </p:nvSpPr>
          <p:spPr>
            <a:xfrm>
              <a:off x="3121038" y="1479079"/>
              <a:ext cx="6102523" cy="969496"/>
            </a:xfrm>
            <a:prstGeom prst="rect">
              <a:avLst/>
            </a:prstGeom>
          </p:spPr>
          <p:txBody>
            <a:bodyPr wrap="square">
              <a:spAutoFit/>
            </a:bodyPr>
            <a:lstStyle/>
            <a:p>
              <a:pPr algn="ctr"/>
              <a:r>
                <a:rPr lang="fr-FR" sz="2800" b="1" dirty="0">
                  <a:solidFill>
                    <a:schemeClr val="bg1"/>
                  </a:solidFill>
                </a:rPr>
                <a:t>Observation</a:t>
              </a:r>
              <a:r>
                <a:rPr lang="fr-FR" b="1" dirty="0">
                  <a:solidFill>
                    <a:schemeClr val="bg1"/>
                  </a:solidFill>
                </a:rPr>
                <a:t> </a:t>
              </a:r>
            </a:p>
            <a:p>
              <a:pPr algn="ctr"/>
              <a:endParaRPr lang="fr-FR" sz="1050" b="1" dirty="0">
                <a:solidFill>
                  <a:schemeClr val="bg1"/>
                </a:solidFill>
              </a:endParaRPr>
            </a:p>
            <a:p>
              <a:pPr algn="ctr"/>
              <a:r>
                <a:rPr lang="fr-FR" dirty="0">
                  <a:solidFill>
                    <a:schemeClr val="bg1"/>
                  </a:solidFill>
                </a:rPr>
                <a:t>Visite d’un enseignant (ou équipe) dans une classe</a:t>
              </a:r>
            </a:p>
          </p:txBody>
        </p:sp>
      </p:grpSp>
      <p:sp>
        <p:nvSpPr>
          <p:cNvPr id="2" name="Titre 1">
            <a:extLst>
              <a:ext uri="{FF2B5EF4-FFF2-40B4-BE49-F238E27FC236}">
                <a16:creationId xmlns:a16="http://schemas.microsoft.com/office/drawing/2014/main" id="{5A348374-379B-48B3-A09D-9528F1F0D9B9}"/>
              </a:ext>
            </a:extLst>
          </p:cNvPr>
          <p:cNvSpPr>
            <a:spLocks noGrp="1"/>
          </p:cNvSpPr>
          <p:nvPr>
            <p:ph type="title"/>
          </p:nvPr>
        </p:nvSpPr>
        <p:spPr>
          <a:xfrm>
            <a:off x="952657" y="394043"/>
            <a:ext cx="10515600" cy="1325563"/>
          </a:xfrm>
          <a:noFill/>
        </p:spPr>
        <p:txBody>
          <a:bodyPr/>
          <a:lstStyle/>
          <a:p>
            <a:r>
              <a:rPr lang="fr-FR" sz="4000" b="1" dirty="0">
                <a:latin typeface="+mn-lt"/>
              </a:rPr>
              <a:t>Le calendrier</a:t>
            </a:r>
            <a:endParaRPr lang="fr-FR" b="1" dirty="0">
              <a:latin typeface="+mn-lt"/>
            </a:endParaRPr>
          </a:p>
        </p:txBody>
      </p:sp>
      <p:sp>
        <p:nvSpPr>
          <p:cNvPr id="8" name="Rectangle 7">
            <a:extLst>
              <a:ext uri="{FF2B5EF4-FFF2-40B4-BE49-F238E27FC236}">
                <a16:creationId xmlns:a16="http://schemas.microsoft.com/office/drawing/2014/main" id="{AA58B3D7-FE26-43C9-80E0-89F1FE455A09}"/>
              </a:ext>
            </a:extLst>
          </p:cNvPr>
          <p:cNvSpPr/>
          <p:nvPr/>
        </p:nvSpPr>
        <p:spPr>
          <a:xfrm>
            <a:off x="5703613" y="7482386"/>
            <a:ext cx="6096000" cy="646331"/>
          </a:xfrm>
          <a:prstGeom prst="rect">
            <a:avLst/>
          </a:prstGeom>
        </p:spPr>
        <p:txBody>
          <a:bodyPr>
            <a:spAutoFit/>
          </a:bodyPr>
          <a:lstStyle/>
          <a:p>
            <a:r>
              <a:rPr lang="fr-FR" dirty="0"/>
              <a:t>Possibilité en équipe en inscription individuelle  expression du besoin d’observation et d’échange</a:t>
            </a:r>
          </a:p>
        </p:txBody>
      </p:sp>
      <p:sp>
        <p:nvSpPr>
          <p:cNvPr id="10" name="Rectangle 9">
            <a:extLst>
              <a:ext uri="{FF2B5EF4-FFF2-40B4-BE49-F238E27FC236}">
                <a16:creationId xmlns:a16="http://schemas.microsoft.com/office/drawing/2014/main" id="{E8B9E066-6C68-4F65-B5B4-311737F6F63B}"/>
              </a:ext>
            </a:extLst>
          </p:cNvPr>
          <p:cNvSpPr/>
          <p:nvPr/>
        </p:nvSpPr>
        <p:spPr>
          <a:xfrm>
            <a:off x="2789743" y="7466316"/>
            <a:ext cx="1306383" cy="369332"/>
          </a:xfrm>
          <a:prstGeom prst="rect">
            <a:avLst/>
          </a:prstGeom>
        </p:spPr>
        <p:txBody>
          <a:bodyPr wrap="none">
            <a:spAutoFit/>
          </a:bodyPr>
          <a:lstStyle/>
          <a:p>
            <a:pPr lvl="0"/>
            <a:r>
              <a:rPr lang="fr-FR" dirty="0"/>
              <a:t>MEDIATEUR</a:t>
            </a:r>
          </a:p>
        </p:txBody>
      </p:sp>
      <p:sp>
        <p:nvSpPr>
          <p:cNvPr id="11" name="Rectangle 10">
            <a:extLst>
              <a:ext uri="{FF2B5EF4-FFF2-40B4-BE49-F238E27FC236}">
                <a16:creationId xmlns:a16="http://schemas.microsoft.com/office/drawing/2014/main" id="{5586FE04-1524-4892-89AF-A495D05379BE}"/>
              </a:ext>
            </a:extLst>
          </p:cNvPr>
          <p:cNvSpPr/>
          <p:nvPr/>
        </p:nvSpPr>
        <p:spPr>
          <a:xfrm>
            <a:off x="4257383" y="7482386"/>
            <a:ext cx="1446230" cy="369332"/>
          </a:xfrm>
          <a:prstGeom prst="rect">
            <a:avLst/>
          </a:prstGeom>
        </p:spPr>
        <p:txBody>
          <a:bodyPr wrap="none">
            <a:spAutoFit/>
          </a:bodyPr>
          <a:lstStyle/>
          <a:p>
            <a:pPr lvl="0"/>
            <a:r>
              <a:rPr lang="fr-FR" dirty="0"/>
              <a:t>DEMANDEUR</a:t>
            </a:r>
          </a:p>
        </p:txBody>
      </p:sp>
      <p:grpSp>
        <p:nvGrpSpPr>
          <p:cNvPr id="20" name="Groupe 19">
            <a:extLst>
              <a:ext uri="{FF2B5EF4-FFF2-40B4-BE49-F238E27FC236}">
                <a16:creationId xmlns:a16="http://schemas.microsoft.com/office/drawing/2014/main" id="{42393F5C-9D4E-425E-AF79-A87DB711282A}"/>
              </a:ext>
            </a:extLst>
          </p:cNvPr>
          <p:cNvGrpSpPr/>
          <p:nvPr/>
        </p:nvGrpSpPr>
        <p:grpSpPr>
          <a:xfrm>
            <a:off x="2925097" y="4901552"/>
            <a:ext cx="6341805" cy="1178081"/>
            <a:chOff x="3428574" y="3552488"/>
            <a:chExt cx="5321382" cy="1455506"/>
          </a:xfrm>
        </p:grpSpPr>
        <p:sp>
          <p:nvSpPr>
            <p:cNvPr id="12" name="Rectangle : coins arrondis 11">
              <a:extLst>
                <a:ext uri="{FF2B5EF4-FFF2-40B4-BE49-F238E27FC236}">
                  <a16:creationId xmlns:a16="http://schemas.microsoft.com/office/drawing/2014/main" id="{2E899445-367C-4E94-99E6-368887804668}"/>
                </a:ext>
              </a:extLst>
            </p:cNvPr>
            <p:cNvSpPr/>
            <p:nvPr/>
          </p:nvSpPr>
          <p:spPr>
            <a:xfrm>
              <a:off x="3428574" y="3552488"/>
              <a:ext cx="5321382" cy="145550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9" name="Rectangle 8">
              <a:extLst>
                <a:ext uri="{FF2B5EF4-FFF2-40B4-BE49-F238E27FC236}">
                  <a16:creationId xmlns:a16="http://schemas.microsoft.com/office/drawing/2014/main" id="{2A73AA8F-CAED-458E-B92B-CACC69102473}"/>
                </a:ext>
              </a:extLst>
            </p:cNvPr>
            <p:cNvSpPr/>
            <p:nvPr/>
          </p:nvSpPr>
          <p:spPr>
            <a:xfrm>
              <a:off x="4435823" y="3633808"/>
              <a:ext cx="3064209" cy="646432"/>
            </a:xfrm>
            <a:prstGeom prst="rect">
              <a:avLst/>
            </a:prstGeom>
          </p:spPr>
          <p:txBody>
            <a:bodyPr wrap="square">
              <a:spAutoFit/>
            </a:bodyPr>
            <a:lstStyle/>
            <a:p>
              <a:pPr algn="ctr"/>
              <a:r>
                <a:rPr lang="fr-FR" sz="2800" b="1" dirty="0">
                  <a:solidFill>
                    <a:schemeClr val="bg1"/>
                  </a:solidFill>
                </a:rPr>
                <a:t>Suivi et Retour</a:t>
              </a:r>
              <a:endParaRPr lang="fr-FR" sz="2800" dirty="0">
                <a:solidFill>
                  <a:schemeClr val="bg1"/>
                </a:solidFill>
              </a:endParaRPr>
            </a:p>
          </p:txBody>
        </p:sp>
        <p:sp>
          <p:nvSpPr>
            <p:cNvPr id="14" name="Rectangle 13">
              <a:extLst>
                <a:ext uri="{FF2B5EF4-FFF2-40B4-BE49-F238E27FC236}">
                  <a16:creationId xmlns:a16="http://schemas.microsoft.com/office/drawing/2014/main" id="{2CB7F265-0E17-4A9F-8490-8878E386D7A1}"/>
                </a:ext>
              </a:extLst>
            </p:cNvPr>
            <p:cNvSpPr/>
            <p:nvPr/>
          </p:nvSpPr>
          <p:spPr>
            <a:xfrm>
              <a:off x="3538603" y="4207036"/>
              <a:ext cx="5120601" cy="456306"/>
            </a:xfrm>
            <a:prstGeom prst="rect">
              <a:avLst/>
            </a:prstGeom>
          </p:spPr>
          <p:txBody>
            <a:bodyPr wrap="square">
              <a:spAutoFit/>
            </a:bodyPr>
            <a:lstStyle/>
            <a:p>
              <a:pPr algn="ctr"/>
              <a:r>
                <a:rPr lang="fr-FR" dirty="0">
                  <a:solidFill>
                    <a:schemeClr val="bg1"/>
                  </a:solidFill>
                </a:rPr>
                <a:t>Bilan aux différents acteurs du réseau</a:t>
              </a:r>
            </a:p>
          </p:txBody>
        </p:sp>
      </p:grpSp>
      <p:grpSp>
        <p:nvGrpSpPr>
          <p:cNvPr id="19" name="Groupe 18">
            <a:extLst>
              <a:ext uri="{FF2B5EF4-FFF2-40B4-BE49-F238E27FC236}">
                <a16:creationId xmlns:a16="http://schemas.microsoft.com/office/drawing/2014/main" id="{03E70178-D332-4894-BB11-B969075176E6}"/>
              </a:ext>
            </a:extLst>
          </p:cNvPr>
          <p:cNvGrpSpPr/>
          <p:nvPr/>
        </p:nvGrpSpPr>
        <p:grpSpPr>
          <a:xfrm>
            <a:off x="2925097" y="1463857"/>
            <a:ext cx="6341806" cy="1174946"/>
            <a:chOff x="2925097" y="1301141"/>
            <a:chExt cx="6341806" cy="1174946"/>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1"/>
              <a:ext cx="6341806" cy="11749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954107"/>
            </a:xfrm>
            <a:prstGeom prst="rect">
              <a:avLst/>
            </a:prstGeom>
          </p:spPr>
          <p:txBody>
            <a:bodyPr wrap="square">
              <a:spAutoFit/>
            </a:bodyPr>
            <a:lstStyle/>
            <a:p>
              <a:pPr algn="ctr"/>
              <a:r>
                <a:rPr lang="fr-FR" sz="2800" b="1" dirty="0">
                  <a:solidFill>
                    <a:schemeClr val="bg1"/>
                  </a:solidFill>
                </a:rPr>
                <a:t>Préparation</a:t>
              </a:r>
            </a:p>
            <a:p>
              <a:pPr algn="ctr"/>
              <a:endParaRPr lang="fr-FR" sz="2800" b="1" dirty="0">
                <a:solidFill>
                  <a:schemeClr val="bg1"/>
                </a:solidFill>
              </a:endParaRP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369332"/>
            </a:xfrm>
            <a:prstGeom prst="rect">
              <a:avLst/>
            </a:prstGeom>
          </p:spPr>
          <p:txBody>
            <a:bodyPr wrap="square">
              <a:spAutoFit/>
            </a:bodyPr>
            <a:lstStyle/>
            <a:p>
              <a:pPr algn="ctr"/>
              <a:r>
                <a:rPr lang="fr-FR" dirty="0">
                  <a:solidFill>
                    <a:schemeClr val="bg1"/>
                  </a:solidFill>
                </a:rPr>
                <a:t>Recueil des offres et appariement offreurs et demandeurs</a:t>
              </a:r>
            </a:p>
          </p:txBody>
        </p:sp>
      </p:grpSp>
      <p:sp>
        <p:nvSpPr>
          <p:cNvPr id="21" name="Flèche : bas 20">
            <a:extLst>
              <a:ext uri="{FF2B5EF4-FFF2-40B4-BE49-F238E27FC236}">
                <a16:creationId xmlns:a16="http://schemas.microsoft.com/office/drawing/2014/main" id="{67286473-9C6A-490A-993A-C3D90CE9EEE4}"/>
              </a:ext>
            </a:extLst>
          </p:cNvPr>
          <p:cNvSpPr/>
          <p:nvPr/>
        </p:nvSpPr>
        <p:spPr>
          <a:xfrm>
            <a:off x="5703613" y="2604440"/>
            <a:ext cx="563837" cy="59962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6" name="Flèche : bas 25">
            <a:extLst>
              <a:ext uri="{FF2B5EF4-FFF2-40B4-BE49-F238E27FC236}">
                <a16:creationId xmlns:a16="http://schemas.microsoft.com/office/drawing/2014/main" id="{51BAF899-1602-4C21-9EAF-44925E5F33C9}"/>
              </a:ext>
            </a:extLst>
          </p:cNvPr>
          <p:cNvSpPr/>
          <p:nvPr/>
        </p:nvSpPr>
        <p:spPr>
          <a:xfrm>
            <a:off x="5692765" y="4267539"/>
            <a:ext cx="563837" cy="59962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24" name="Graphique 23" descr="Horloge">
            <a:extLst>
              <a:ext uri="{FF2B5EF4-FFF2-40B4-BE49-F238E27FC236}">
                <a16:creationId xmlns:a16="http://schemas.microsoft.com/office/drawing/2014/main" id="{194ACF2A-5250-4861-8A11-7C9D739933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5247" y="2954469"/>
            <a:ext cx="914400" cy="914400"/>
          </a:xfrm>
          <a:prstGeom prst="rect">
            <a:avLst/>
          </a:prstGeom>
        </p:spPr>
      </p:pic>
      <p:sp>
        <p:nvSpPr>
          <p:cNvPr id="27" name="Rectangle 26">
            <a:extLst>
              <a:ext uri="{FF2B5EF4-FFF2-40B4-BE49-F238E27FC236}">
                <a16:creationId xmlns:a16="http://schemas.microsoft.com/office/drawing/2014/main" id="{9EDA9D35-3174-44F0-BF32-3E210F53CB70}"/>
              </a:ext>
            </a:extLst>
          </p:cNvPr>
          <p:cNvSpPr/>
          <p:nvPr/>
        </p:nvSpPr>
        <p:spPr>
          <a:xfrm>
            <a:off x="10038674" y="3826923"/>
            <a:ext cx="1760939" cy="369332"/>
          </a:xfrm>
          <a:prstGeom prst="rect">
            <a:avLst/>
          </a:prstGeom>
        </p:spPr>
        <p:txBody>
          <a:bodyPr wrap="square">
            <a:spAutoFit/>
          </a:bodyPr>
          <a:lstStyle/>
          <a:p>
            <a:r>
              <a:rPr lang="fr-FR" dirty="0"/>
              <a:t>Trimestre  2 &amp; 3</a:t>
            </a:r>
          </a:p>
        </p:txBody>
      </p:sp>
      <p:pic>
        <p:nvPicPr>
          <p:cNvPr id="28" name="Graphique 27" descr="Horloge">
            <a:extLst>
              <a:ext uri="{FF2B5EF4-FFF2-40B4-BE49-F238E27FC236}">
                <a16:creationId xmlns:a16="http://schemas.microsoft.com/office/drawing/2014/main" id="{45181B7B-A789-4195-966B-C68957DA5D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4943" y="1397017"/>
            <a:ext cx="914400" cy="914400"/>
          </a:xfrm>
          <a:prstGeom prst="rect">
            <a:avLst/>
          </a:prstGeom>
        </p:spPr>
      </p:pic>
      <p:sp>
        <p:nvSpPr>
          <p:cNvPr id="29" name="Rectangle 28">
            <a:extLst>
              <a:ext uri="{FF2B5EF4-FFF2-40B4-BE49-F238E27FC236}">
                <a16:creationId xmlns:a16="http://schemas.microsoft.com/office/drawing/2014/main" id="{1E993AE4-E98C-4D2F-A1A0-C005695668A4}"/>
              </a:ext>
            </a:extLst>
          </p:cNvPr>
          <p:cNvSpPr/>
          <p:nvPr/>
        </p:nvSpPr>
        <p:spPr>
          <a:xfrm>
            <a:off x="10028370" y="2269471"/>
            <a:ext cx="1760939" cy="369332"/>
          </a:xfrm>
          <a:prstGeom prst="rect">
            <a:avLst/>
          </a:prstGeom>
        </p:spPr>
        <p:txBody>
          <a:bodyPr wrap="square">
            <a:spAutoFit/>
          </a:bodyPr>
          <a:lstStyle/>
          <a:p>
            <a:r>
              <a:rPr lang="fr-FR" dirty="0"/>
              <a:t>Trimestre  1</a:t>
            </a:r>
          </a:p>
        </p:txBody>
      </p:sp>
      <p:pic>
        <p:nvPicPr>
          <p:cNvPr id="30" name="Graphique 29" descr="Horloge">
            <a:extLst>
              <a:ext uri="{FF2B5EF4-FFF2-40B4-BE49-F238E27FC236}">
                <a16:creationId xmlns:a16="http://schemas.microsoft.com/office/drawing/2014/main" id="{7BC09622-4B7F-4450-BAE0-FE36A5BE53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9145" y="4974141"/>
            <a:ext cx="914400" cy="914400"/>
          </a:xfrm>
          <a:prstGeom prst="rect">
            <a:avLst/>
          </a:prstGeom>
        </p:spPr>
      </p:pic>
      <p:sp>
        <p:nvSpPr>
          <p:cNvPr id="31" name="Rectangle 30">
            <a:extLst>
              <a:ext uri="{FF2B5EF4-FFF2-40B4-BE49-F238E27FC236}">
                <a16:creationId xmlns:a16="http://schemas.microsoft.com/office/drawing/2014/main" id="{4A27F9C4-836B-4486-BA56-22B4190DFC6C}"/>
              </a:ext>
            </a:extLst>
          </p:cNvPr>
          <p:cNvSpPr/>
          <p:nvPr/>
        </p:nvSpPr>
        <p:spPr>
          <a:xfrm>
            <a:off x="10038674" y="5820749"/>
            <a:ext cx="1760939" cy="369332"/>
          </a:xfrm>
          <a:prstGeom prst="rect">
            <a:avLst/>
          </a:prstGeom>
        </p:spPr>
        <p:txBody>
          <a:bodyPr wrap="square">
            <a:spAutoFit/>
          </a:bodyPr>
          <a:lstStyle/>
          <a:p>
            <a:r>
              <a:rPr lang="fr-FR" dirty="0"/>
              <a:t>Trimestre  3 / +1</a:t>
            </a:r>
          </a:p>
        </p:txBody>
      </p:sp>
    </p:spTree>
    <p:extLst>
      <p:ext uri="{BB962C8B-B14F-4D97-AF65-F5344CB8AC3E}">
        <p14:creationId xmlns:p14="http://schemas.microsoft.com/office/powerpoint/2010/main" val="234843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38FDB62-7603-41BD-B7B8-578D791966C7}"/>
              </a:ext>
            </a:extLst>
          </p:cNvPr>
          <p:cNvSpPr>
            <a:spLocks noGrp="1"/>
          </p:cNvSpPr>
          <p:nvPr>
            <p:ph type="title"/>
          </p:nvPr>
        </p:nvSpPr>
        <p:spPr>
          <a:xfrm>
            <a:off x="674361" y="3117365"/>
            <a:ext cx="10515600" cy="1325563"/>
          </a:xfrm>
          <a:noFill/>
        </p:spPr>
        <p:txBody>
          <a:bodyPr/>
          <a:lstStyle/>
          <a:p>
            <a:pPr algn="ctr"/>
            <a:r>
              <a:rPr lang="fr-FR" sz="4000" b="1" dirty="0">
                <a:latin typeface="+mn-lt"/>
              </a:rPr>
              <a:t>Les étapes en détail</a:t>
            </a:r>
            <a:endParaRPr lang="fr-FR" b="1" dirty="0">
              <a:latin typeface="+mn-lt"/>
            </a:endParaRPr>
          </a:p>
        </p:txBody>
      </p:sp>
    </p:spTree>
    <p:extLst>
      <p:ext uri="{BB962C8B-B14F-4D97-AF65-F5344CB8AC3E}">
        <p14:creationId xmlns:p14="http://schemas.microsoft.com/office/powerpoint/2010/main" val="307691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3E70178-D332-4894-BB11-B969075176E6}"/>
              </a:ext>
            </a:extLst>
          </p:cNvPr>
          <p:cNvGrpSpPr/>
          <p:nvPr/>
        </p:nvGrpSpPr>
        <p:grpSpPr>
          <a:xfrm>
            <a:off x="2925097" y="837398"/>
            <a:ext cx="6341806" cy="1174946"/>
            <a:chOff x="2925097" y="1301141"/>
            <a:chExt cx="6341806" cy="1174946"/>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1"/>
              <a:ext cx="6341806" cy="11749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369332"/>
            </a:xfrm>
            <a:prstGeom prst="rect">
              <a:avLst/>
            </a:prstGeom>
          </p:spPr>
          <p:txBody>
            <a:bodyPr wrap="square">
              <a:spAutoFit/>
            </a:bodyPr>
            <a:lstStyle/>
            <a:p>
              <a:pPr algn="ctr"/>
              <a:r>
                <a:rPr lang="fr-FR" dirty="0">
                  <a:solidFill>
                    <a:schemeClr val="bg1"/>
                  </a:solidFill>
                </a:rPr>
                <a:t>Création 1 module/réseau  et  </a:t>
              </a:r>
              <a:r>
                <a:rPr lang="fr-FR" dirty="0" err="1">
                  <a:solidFill>
                    <a:schemeClr val="bg1"/>
                  </a:solidFill>
                </a:rPr>
                <a:t>Qr</a:t>
              </a:r>
              <a:r>
                <a:rPr lang="fr-FR" dirty="0">
                  <a:solidFill>
                    <a:schemeClr val="bg1"/>
                  </a:solidFill>
                </a:rPr>
                <a:t> SOFIA</a:t>
              </a:r>
            </a:p>
          </p:txBody>
        </p:sp>
      </p:grpSp>
      <p:grpSp>
        <p:nvGrpSpPr>
          <p:cNvPr id="43" name="Groupe 42">
            <a:extLst>
              <a:ext uri="{FF2B5EF4-FFF2-40B4-BE49-F238E27FC236}">
                <a16:creationId xmlns:a16="http://schemas.microsoft.com/office/drawing/2014/main" id="{E5F68EC2-31B3-4759-A992-673FAE015F28}"/>
              </a:ext>
            </a:extLst>
          </p:cNvPr>
          <p:cNvGrpSpPr/>
          <p:nvPr/>
        </p:nvGrpSpPr>
        <p:grpSpPr>
          <a:xfrm>
            <a:off x="381718" y="3429000"/>
            <a:ext cx="7055347" cy="2690088"/>
            <a:chOff x="381718" y="3022990"/>
            <a:chExt cx="7055347" cy="2690088"/>
          </a:xfrm>
        </p:grpSpPr>
        <p:pic>
          <p:nvPicPr>
            <p:cNvPr id="41" name="Image 40">
              <a:extLst>
                <a:ext uri="{FF2B5EF4-FFF2-40B4-BE49-F238E27FC236}">
                  <a16:creationId xmlns:a16="http://schemas.microsoft.com/office/drawing/2014/main" id="{9A30DBDC-F3CF-4A0E-AD14-04154CBB4E08}"/>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994335" y="3429000"/>
              <a:ext cx="5101665" cy="2284078"/>
            </a:xfrm>
            <a:prstGeom prst="rect">
              <a:avLst/>
            </a:prstGeom>
          </p:spPr>
        </p:pic>
        <p:pic>
          <p:nvPicPr>
            <p:cNvPr id="42" name="Image 41">
              <a:extLst>
                <a:ext uri="{FF2B5EF4-FFF2-40B4-BE49-F238E27FC236}">
                  <a16:creationId xmlns:a16="http://schemas.microsoft.com/office/drawing/2014/main" id="{1F4C3B96-43B3-4AFD-8B98-139FEE0DED46}"/>
                </a:ext>
              </a:extLst>
            </p:cNvPr>
            <p:cNvPicPr>
              <a:picLocks noChangeAspect="1"/>
            </p:cNvPicPr>
            <p:nvPr/>
          </p:nvPicPr>
          <p:blipFill>
            <a:blip r:embed="rId5"/>
            <a:stretch>
              <a:fillRect/>
            </a:stretch>
          </p:blipFill>
          <p:spPr>
            <a:xfrm>
              <a:off x="381718" y="3022990"/>
              <a:ext cx="7055347" cy="289564"/>
            </a:xfrm>
            <a:prstGeom prst="rect">
              <a:avLst/>
            </a:prstGeom>
          </p:spPr>
        </p:pic>
      </p:grpSp>
      <p:sp>
        <p:nvSpPr>
          <p:cNvPr id="44" name="Rectangle 43">
            <a:extLst>
              <a:ext uri="{FF2B5EF4-FFF2-40B4-BE49-F238E27FC236}">
                <a16:creationId xmlns:a16="http://schemas.microsoft.com/office/drawing/2014/main" id="{B8CCB119-038E-4492-B610-ADA7A9E9F0FD}"/>
              </a:ext>
            </a:extLst>
          </p:cNvPr>
          <p:cNvSpPr/>
          <p:nvPr/>
        </p:nvSpPr>
        <p:spPr>
          <a:xfrm>
            <a:off x="994335" y="3001445"/>
            <a:ext cx="3460266" cy="369332"/>
          </a:xfrm>
          <a:prstGeom prst="rect">
            <a:avLst/>
          </a:prstGeom>
        </p:spPr>
        <p:txBody>
          <a:bodyPr wrap="square">
            <a:spAutoFit/>
          </a:bodyPr>
          <a:lstStyle/>
          <a:p>
            <a:r>
              <a:rPr lang="fr-FR" dirty="0"/>
              <a:t>1 module / réseau</a:t>
            </a:r>
          </a:p>
        </p:txBody>
      </p:sp>
      <p:grpSp>
        <p:nvGrpSpPr>
          <p:cNvPr id="45" name="Groupe 44">
            <a:extLst>
              <a:ext uri="{FF2B5EF4-FFF2-40B4-BE49-F238E27FC236}">
                <a16:creationId xmlns:a16="http://schemas.microsoft.com/office/drawing/2014/main" id="{B85DF5EF-9D80-4324-B41C-243E82F8306F}"/>
              </a:ext>
            </a:extLst>
          </p:cNvPr>
          <p:cNvGrpSpPr/>
          <p:nvPr/>
        </p:nvGrpSpPr>
        <p:grpSpPr>
          <a:xfrm>
            <a:off x="139992" y="2544245"/>
            <a:ext cx="914400" cy="914400"/>
            <a:chOff x="254993" y="2236467"/>
            <a:chExt cx="914400" cy="914400"/>
          </a:xfrm>
        </p:grpSpPr>
        <p:pic>
          <p:nvPicPr>
            <p:cNvPr id="46" name="Graphique 45" descr="Utilisateur">
              <a:extLst>
                <a:ext uri="{FF2B5EF4-FFF2-40B4-BE49-F238E27FC236}">
                  <a16:creationId xmlns:a16="http://schemas.microsoft.com/office/drawing/2014/main" id="{2D87E782-0864-4E2F-A887-05C61A0AE0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47" name="Rectangle 46">
              <a:extLst>
                <a:ext uri="{FF2B5EF4-FFF2-40B4-BE49-F238E27FC236}">
                  <a16:creationId xmlns:a16="http://schemas.microsoft.com/office/drawing/2014/main" id="{D0397917-B6E0-4901-9FAC-CE9BCB0A4CB7}"/>
                </a:ext>
              </a:extLst>
            </p:cNvPr>
            <p:cNvSpPr/>
            <p:nvPr/>
          </p:nvSpPr>
          <p:spPr>
            <a:xfrm>
              <a:off x="326150" y="2703767"/>
              <a:ext cx="798540" cy="369332"/>
            </a:xfrm>
            <a:prstGeom prst="rect">
              <a:avLst/>
            </a:prstGeom>
          </p:spPr>
          <p:txBody>
            <a:bodyPr wrap="square">
              <a:spAutoFit/>
            </a:bodyPr>
            <a:lstStyle/>
            <a:p>
              <a:r>
                <a:rPr lang="fr-FR" dirty="0">
                  <a:solidFill>
                    <a:schemeClr val="bg1"/>
                  </a:solidFill>
                </a:rPr>
                <a:t>EAFC </a:t>
              </a:r>
            </a:p>
          </p:txBody>
        </p:sp>
      </p:grpSp>
      <p:pic>
        <p:nvPicPr>
          <p:cNvPr id="48" name="Image 47">
            <a:extLst>
              <a:ext uri="{FF2B5EF4-FFF2-40B4-BE49-F238E27FC236}">
                <a16:creationId xmlns:a16="http://schemas.microsoft.com/office/drawing/2014/main" id="{F6491515-0148-4AAF-AF17-0AC7181E00E0}"/>
              </a:ext>
            </a:extLst>
          </p:cNvPr>
          <p:cNvPicPr>
            <a:picLocks noChangeAspect="1"/>
          </p:cNvPicPr>
          <p:nvPr/>
        </p:nvPicPr>
        <p:blipFill>
          <a:blip r:embed="rId8"/>
          <a:stretch>
            <a:fillRect/>
          </a:stretch>
        </p:blipFill>
        <p:spPr>
          <a:xfrm rot="20970264">
            <a:off x="8266870" y="3240022"/>
            <a:ext cx="1783755" cy="3412168"/>
          </a:xfrm>
          <a:prstGeom prst="rect">
            <a:avLst/>
          </a:prstGeom>
        </p:spPr>
      </p:pic>
      <p:sp>
        <p:nvSpPr>
          <p:cNvPr id="49" name="Rectangle 48">
            <a:extLst>
              <a:ext uri="{FF2B5EF4-FFF2-40B4-BE49-F238E27FC236}">
                <a16:creationId xmlns:a16="http://schemas.microsoft.com/office/drawing/2014/main" id="{2CD28C9A-C5A3-4D17-B27A-2BF9B4679BBC}"/>
              </a:ext>
            </a:extLst>
          </p:cNvPr>
          <p:cNvSpPr/>
          <p:nvPr/>
        </p:nvSpPr>
        <p:spPr>
          <a:xfrm>
            <a:off x="8595375" y="2923677"/>
            <a:ext cx="3460266" cy="369332"/>
          </a:xfrm>
          <a:prstGeom prst="rect">
            <a:avLst/>
          </a:prstGeom>
        </p:spPr>
        <p:txBody>
          <a:bodyPr wrap="square">
            <a:spAutoFit/>
          </a:bodyPr>
          <a:lstStyle/>
          <a:p>
            <a:r>
              <a:rPr lang="fr-FR" dirty="0"/>
              <a:t>1 </a:t>
            </a:r>
            <a:r>
              <a:rPr lang="fr-FR" dirty="0" err="1"/>
              <a:t>Qr</a:t>
            </a:r>
            <a:r>
              <a:rPr lang="fr-FR" dirty="0"/>
              <a:t> identique / réseau</a:t>
            </a:r>
          </a:p>
        </p:txBody>
      </p:sp>
      <p:grpSp>
        <p:nvGrpSpPr>
          <p:cNvPr id="50" name="Groupe 49">
            <a:extLst>
              <a:ext uri="{FF2B5EF4-FFF2-40B4-BE49-F238E27FC236}">
                <a16:creationId xmlns:a16="http://schemas.microsoft.com/office/drawing/2014/main" id="{0BBA3FA1-DA0E-435D-8655-C7346CF35867}"/>
              </a:ext>
            </a:extLst>
          </p:cNvPr>
          <p:cNvGrpSpPr/>
          <p:nvPr/>
        </p:nvGrpSpPr>
        <p:grpSpPr>
          <a:xfrm>
            <a:off x="7741032" y="2466477"/>
            <a:ext cx="914400" cy="914400"/>
            <a:chOff x="254993" y="2236467"/>
            <a:chExt cx="914400" cy="914400"/>
          </a:xfrm>
        </p:grpSpPr>
        <p:pic>
          <p:nvPicPr>
            <p:cNvPr id="51" name="Graphique 50" descr="Utilisateur">
              <a:extLst>
                <a:ext uri="{FF2B5EF4-FFF2-40B4-BE49-F238E27FC236}">
                  <a16:creationId xmlns:a16="http://schemas.microsoft.com/office/drawing/2014/main" id="{18579A8D-7364-4F10-A352-C3ECCDFB2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52" name="Rectangle 51">
              <a:extLst>
                <a:ext uri="{FF2B5EF4-FFF2-40B4-BE49-F238E27FC236}">
                  <a16:creationId xmlns:a16="http://schemas.microsoft.com/office/drawing/2014/main" id="{E620057E-697F-4E3B-8D73-C425BCC704B1}"/>
                </a:ext>
              </a:extLst>
            </p:cNvPr>
            <p:cNvSpPr/>
            <p:nvPr/>
          </p:nvSpPr>
          <p:spPr>
            <a:xfrm>
              <a:off x="326150" y="2703767"/>
              <a:ext cx="798540" cy="369332"/>
            </a:xfrm>
            <a:prstGeom prst="rect">
              <a:avLst/>
            </a:prstGeom>
          </p:spPr>
          <p:txBody>
            <a:bodyPr wrap="square">
              <a:spAutoFit/>
            </a:bodyPr>
            <a:lstStyle/>
            <a:p>
              <a:r>
                <a:rPr lang="fr-FR" dirty="0">
                  <a:solidFill>
                    <a:schemeClr val="bg1"/>
                  </a:solidFill>
                </a:rPr>
                <a:t>EAFC </a:t>
              </a:r>
            </a:p>
          </p:txBody>
        </p:sp>
      </p:grpSp>
      <p:cxnSp>
        <p:nvCxnSpPr>
          <p:cNvPr id="55" name="Connecteur droit avec flèche 54">
            <a:extLst>
              <a:ext uri="{FF2B5EF4-FFF2-40B4-BE49-F238E27FC236}">
                <a16:creationId xmlns:a16="http://schemas.microsoft.com/office/drawing/2014/main" id="{95E9276A-6F9C-4229-AE52-B4E48DC46A2B}"/>
              </a:ext>
            </a:extLst>
          </p:cNvPr>
          <p:cNvCxnSpPr>
            <a:cxnSpLocks/>
          </p:cNvCxnSpPr>
          <p:nvPr/>
        </p:nvCxnSpPr>
        <p:spPr>
          <a:xfrm flipV="1">
            <a:off x="5227983" y="3835010"/>
            <a:ext cx="2922104" cy="339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2358035-C6BD-40AE-B9B6-1AF53F43FECB}"/>
              </a:ext>
            </a:extLst>
          </p:cNvPr>
          <p:cNvSpPr/>
          <p:nvPr/>
        </p:nvSpPr>
        <p:spPr>
          <a:xfrm>
            <a:off x="10503102" y="5518923"/>
            <a:ext cx="1552539" cy="1200329"/>
          </a:xfrm>
          <a:prstGeom prst="rect">
            <a:avLst/>
          </a:prstGeom>
        </p:spPr>
        <p:txBody>
          <a:bodyPr wrap="square">
            <a:spAutoFit/>
          </a:bodyPr>
          <a:lstStyle/>
          <a:p>
            <a:pPr algn="ctr"/>
            <a:r>
              <a:rPr lang="fr-FR" dirty="0"/>
              <a:t>A destination des enseignants 2</a:t>
            </a:r>
            <a:r>
              <a:rPr lang="fr-FR" baseline="30000" dirty="0"/>
              <a:t>nd</a:t>
            </a:r>
            <a:r>
              <a:rPr lang="fr-FR" dirty="0"/>
              <a:t> degré</a:t>
            </a:r>
          </a:p>
        </p:txBody>
      </p:sp>
    </p:spTree>
    <p:extLst>
      <p:ext uri="{BB962C8B-B14F-4D97-AF65-F5344CB8AC3E}">
        <p14:creationId xmlns:p14="http://schemas.microsoft.com/office/powerpoint/2010/main" val="375439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2"/>
            <a:ext cx="6341806" cy="1174946"/>
            <a:chOff x="2925097" y="1301141"/>
            <a:chExt cx="6341806" cy="1174946"/>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1"/>
              <a:ext cx="6341806" cy="11749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369332"/>
            </a:xfrm>
            <a:prstGeom prst="rect">
              <a:avLst/>
            </a:prstGeom>
          </p:spPr>
          <p:txBody>
            <a:bodyPr wrap="square">
              <a:spAutoFit/>
            </a:bodyPr>
            <a:lstStyle/>
            <a:p>
              <a:pPr algn="ctr"/>
              <a:r>
                <a:rPr lang="fr-FR" dirty="0">
                  <a:solidFill>
                    <a:schemeClr val="bg1"/>
                  </a:solidFill>
                </a:rPr>
                <a:t>Recueil de l’offre via le </a:t>
              </a:r>
              <a:r>
                <a:rPr lang="fr-FR" dirty="0" err="1">
                  <a:solidFill>
                    <a:schemeClr val="bg1"/>
                  </a:solidFill>
                </a:rPr>
                <a:t>Qr</a:t>
              </a:r>
              <a:r>
                <a:rPr lang="fr-FR" dirty="0">
                  <a:solidFill>
                    <a:schemeClr val="bg1"/>
                  </a:solidFill>
                </a:rPr>
                <a:t> SOFIA</a:t>
              </a:r>
            </a:p>
          </p:txBody>
        </p:sp>
      </p:grpSp>
      <p:pic>
        <p:nvPicPr>
          <p:cNvPr id="27" name="Image 26">
            <a:extLst>
              <a:ext uri="{FF2B5EF4-FFF2-40B4-BE49-F238E27FC236}">
                <a16:creationId xmlns:a16="http://schemas.microsoft.com/office/drawing/2014/main" id="{27A51226-CEE4-40A8-8F49-38D96FB458DB}"/>
              </a:ext>
            </a:extLst>
          </p:cNvPr>
          <p:cNvPicPr>
            <a:picLocks noChangeAspect="1"/>
          </p:cNvPicPr>
          <p:nvPr/>
        </p:nvPicPr>
        <p:blipFill>
          <a:blip r:embed="rId3"/>
          <a:stretch>
            <a:fillRect/>
          </a:stretch>
        </p:blipFill>
        <p:spPr>
          <a:xfrm rot="20970264">
            <a:off x="6118252" y="3311913"/>
            <a:ext cx="1783755" cy="3412168"/>
          </a:xfrm>
          <a:prstGeom prst="rect">
            <a:avLst/>
          </a:prstGeom>
        </p:spPr>
      </p:pic>
      <p:pic>
        <p:nvPicPr>
          <p:cNvPr id="28" name="Image 27">
            <a:extLst>
              <a:ext uri="{FF2B5EF4-FFF2-40B4-BE49-F238E27FC236}">
                <a16:creationId xmlns:a16="http://schemas.microsoft.com/office/drawing/2014/main" id="{9E1190F3-ACB6-420E-9AC8-CC68545EA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31" y="3157614"/>
            <a:ext cx="4863782" cy="2740385"/>
          </a:xfrm>
          <a:prstGeom prst="rect">
            <a:avLst/>
          </a:prstGeom>
        </p:spPr>
      </p:pic>
      <p:sp>
        <p:nvSpPr>
          <p:cNvPr id="29" name="Flèche : courbe vers la gauche 28">
            <a:extLst>
              <a:ext uri="{FF2B5EF4-FFF2-40B4-BE49-F238E27FC236}">
                <a16:creationId xmlns:a16="http://schemas.microsoft.com/office/drawing/2014/main" id="{07CF5F04-F5BC-4352-BB60-4B24600B3EDC}"/>
              </a:ext>
            </a:extLst>
          </p:cNvPr>
          <p:cNvSpPr/>
          <p:nvPr/>
        </p:nvSpPr>
        <p:spPr>
          <a:xfrm rot="15190946">
            <a:off x="5089834" y="2940101"/>
            <a:ext cx="523529" cy="1407630"/>
          </a:xfrm>
          <a:prstGeom prst="curvedLeftArrow">
            <a:avLst>
              <a:gd name="adj1" fmla="val 25000"/>
              <a:gd name="adj2" fmla="val 38644"/>
              <a:gd name="adj3" fmla="val 3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Flèche : courbe vers la gauche 29">
            <a:extLst>
              <a:ext uri="{FF2B5EF4-FFF2-40B4-BE49-F238E27FC236}">
                <a16:creationId xmlns:a16="http://schemas.microsoft.com/office/drawing/2014/main" id="{A8391C1F-260F-4E77-9BFF-89C8A39CD6B1}"/>
              </a:ext>
            </a:extLst>
          </p:cNvPr>
          <p:cNvSpPr/>
          <p:nvPr/>
        </p:nvSpPr>
        <p:spPr>
          <a:xfrm rot="15261156">
            <a:off x="7807863" y="3579779"/>
            <a:ext cx="523529" cy="1407630"/>
          </a:xfrm>
          <a:prstGeom prst="curvedLeftArrow">
            <a:avLst>
              <a:gd name="adj1" fmla="val 25000"/>
              <a:gd name="adj2" fmla="val 38644"/>
              <a:gd name="adj3" fmla="val 3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1" name="Image 30">
            <a:extLst>
              <a:ext uri="{FF2B5EF4-FFF2-40B4-BE49-F238E27FC236}">
                <a16:creationId xmlns:a16="http://schemas.microsoft.com/office/drawing/2014/main" id="{D9D2C56E-81FD-4253-BC35-13D62AE45658}"/>
              </a:ext>
            </a:extLst>
          </p:cNvPr>
          <p:cNvPicPr>
            <a:picLocks noChangeAspect="1"/>
          </p:cNvPicPr>
          <p:nvPr/>
        </p:nvPicPr>
        <p:blipFill>
          <a:blip r:embed="rId5"/>
          <a:stretch>
            <a:fillRect/>
          </a:stretch>
        </p:blipFill>
        <p:spPr>
          <a:xfrm>
            <a:off x="8229600" y="4725488"/>
            <a:ext cx="3962400" cy="1337310"/>
          </a:xfrm>
          <a:prstGeom prst="rect">
            <a:avLst/>
          </a:prstGeom>
        </p:spPr>
      </p:pic>
      <p:sp>
        <p:nvSpPr>
          <p:cNvPr id="32" name="Rectangle 31">
            <a:extLst>
              <a:ext uri="{FF2B5EF4-FFF2-40B4-BE49-F238E27FC236}">
                <a16:creationId xmlns:a16="http://schemas.microsoft.com/office/drawing/2014/main" id="{21328524-7BC5-41AF-A333-C06A95CAED77}"/>
              </a:ext>
            </a:extLst>
          </p:cNvPr>
          <p:cNvSpPr/>
          <p:nvPr/>
        </p:nvSpPr>
        <p:spPr>
          <a:xfrm>
            <a:off x="965666" y="2716369"/>
            <a:ext cx="5749775" cy="369332"/>
          </a:xfrm>
          <a:prstGeom prst="rect">
            <a:avLst/>
          </a:prstGeom>
        </p:spPr>
        <p:txBody>
          <a:bodyPr wrap="square">
            <a:spAutoFit/>
          </a:bodyPr>
          <a:lstStyle/>
          <a:p>
            <a:r>
              <a:rPr lang="fr-FR" dirty="0"/>
              <a:t>Communication / Publication du </a:t>
            </a:r>
            <a:r>
              <a:rPr lang="fr-FR" dirty="0" err="1"/>
              <a:t>Qr</a:t>
            </a:r>
            <a:r>
              <a:rPr lang="fr-FR" dirty="0"/>
              <a:t> SOFIA sur site réseau</a:t>
            </a:r>
          </a:p>
        </p:txBody>
      </p:sp>
      <p:sp>
        <p:nvSpPr>
          <p:cNvPr id="33" name="Rectangle 32">
            <a:extLst>
              <a:ext uri="{FF2B5EF4-FFF2-40B4-BE49-F238E27FC236}">
                <a16:creationId xmlns:a16="http://schemas.microsoft.com/office/drawing/2014/main" id="{5A140FE5-6C5B-4B6B-8C21-D91F9450105A}"/>
              </a:ext>
            </a:extLst>
          </p:cNvPr>
          <p:cNvSpPr/>
          <p:nvPr/>
        </p:nvSpPr>
        <p:spPr>
          <a:xfrm>
            <a:off x="6027291" y="3038805"/>
            <a:ext cx="2153382" cy="369332"/>
          </a:xfrm>
          <a:prstGeom prst="rect">
            <a:avLst/>
          </a:prstGeom>
        </p:spPr>
        <p:txBody>
          <a:bodyPr wrap="square">
            <a:spAutoFit/>
          </a:bodyPr>
          <a:lstStyle/>
          <a:p>
            <a:r>
              <a:rPr lang="fr-FR" dirty="0"/>
              <a:t>1 </a:t>
            </a:r>
            <a:r>
              <a:rPr lang="fr-FR" dirty="0" err="1"/>
              <a:t>Qr</a:t>
            </a:r>
            <a:r>
              <a:rPr lang="fr-FR" dirty="0"/>
              <a:t> SOFIA/réseau</a:t>
            </a:r>
          </a:p>
        </p:txBody>
      </p:sp>
      <p:sp>
        <p:nvSpPr>
          <p:cNvPr id="34" name="Rectangle 33">
            <a:extLst>
              <a:ext uri="{FF2B5EF4-FFF2-40B4-BE49-F238E27FC236}">
                <a16:creationId xmlns:a16="http://schemas.microsoft.com/office/drawing/2014/main" id="{DDC18719-F895-4CE1-B811-91C1FF240E66}"/>
              </a:ext>
            </a:extLst>
          </p:cNvPr>
          <p:cNvSpPr/>
          <p:nvPr/>
        </p:nvSpPr>
        <p:spPr>
          <a:xfrm>
            <a:off x="9418111" y="4144220"/>
            <a:ext cx="2852482" cy="369332"/>
          </a:xfrm>
          <a:prstGeom prst="rect">
            <a:avLst/>
          </a:prstGeom>
        </p:spPr>
        <p:txBody>
          <a:bodyPr wrap="square">
            <a:spAutoFit/>
          </a:bodyPr>
          <a:lstStyle/>
          <a:p>
            <a:r>
              <a:rPr lang="fr-FR" dirty="0"/>
              <a:t>Compilation des offres</a:t>
            </a:r>
          </a:p>
        </p:txBody>
      </p:sp>
      <p:grpSp>
        <p:nvGrpSpPr>
          <p:cNvPr id="3" name="Groupe 2">
            <a:extLst>
              <a:ext uri="{FF2B5EF4-FFF2-40B4-BE49-F238E27FC236}">
                <a16:creationId xmlns:a16="http://schemas.microsoft.com/office/drawing/2014/main" id="{DD6EA61E-04CF-43E7-B1AC-CB4ABD547133}"/>
              </a:ext>
            </a:extLst>
          </p:cNvPr>
          <p:cNvGrpSpPr/>
          <p:nvPr/>
        </p:nvGrpSpPr>
        <p:grpSpPr>
          <a:xfrm>
            <a:off x="95969" y="2236467"/>
            <a:ext cx="914400" cy="914400"/>
            <a:chOff x="254993" y="2236467"/>
            <a:chExt cx="914400" cy="914400"/>
          </a:xfrm>
        </p:grpSpPr>
        <p:pic>
          <p:nvPicPr>
            <p:cNvPr id="36" name="Graphique 35" descr="Utilisateur">
              <a:extLst>
                <a:ext uri="{FF2B5EF4-FFF2-40B4-BE49-F238E27FC236}">
                  <a16:creationId xmlns:a16="http://schemas.microsoft.com/office/drawing/2014/main" id="{51E2F768-C099-4A29-9B33-41B0D438C3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37" name="Rectangle 36">
              <a:extLst>
                <a:ext uri="{FF2B5EF4-FFF2-40B4-BE49-F238E27FC236}">
                  <a16:creationId xmlns:a16="http://schemas.microsoft.com/office/drawing/2014/main" id="{1EE231A1-CC05-4E15-90F2-9F1943DD55EB}"/>
                </a:ext>
              </a:extLst>
            </p:cNvPr>
            <p:cNvSpPr/>
            <p:nvPr/>
          </p:nvSpPr>
          <p:spPr>
            <a:xfrm>
              <a:off x="326150" y="2703767"/>
              <a:ext cx="798540" cy="369332"/>
            </a:xfrm>
            <a:prstGeom prst="rect">
              <a:avLst/>
            </a:prstGeom>
          </p:spPr>
          <p:txBody>
            <a:bodyPr wrap="square">
              <a:spAutoFit/>
            </a:bodyPr>
            <a:lstStyle/>
            <a:p>
              <a:r>
                <a:rPr lang="fr-FR" dirty="0">
                  <a:solidFill>
                    <a:schemeClr val="bg1"/>
                  </a:solidFill>
                </a:rPr>
                <a:t>Coord </a:t>
              </a:r>
            </a:p>
          </p:txBody>
        </p:sp>
      </p:grpSp>
      <p:pic>
        <p:nvPicPr>
          <p:cNvPr id="7" name="Graphique 6" descr="Horloge">
            <a:extLst>
              <a:ext uri="{FF2B5EF4-FFF2-40B4-BE49-F238E27FC236}">
                <a16:creationId xmlns:a16="http://schemas.microsoft.com/office/drawing/2014/main" id="{6D1406A5-35B3-412E-A14D-C1AD3CA351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8487" y="1123050"/>
            <a:ext cx="914400" cy="914400"/>
          </a:xfrm>
          <a:prstGeom prst="rect">
            <a:avLst/>
          </a:prstGeom>
        </p:spPr>
      </p:pic>
      <p:sp>
        <p:nvSpPr>
          <p:cNvPr id="22" name="Rectangle 21">
            <a:extLst>
              <a:ext uri="{FF2B5EF4-FFF2-40B4-BE49-F238E27FC236}">
                <a16:creationId xmlns:a16="http://schemas.microsoft.com/office/drawing/2014/main" id="{BEC56B32-9A95-4055-AC08-C4CD730D0E09}"/>
              </a:ext>
            </a:extLst>
          </p:cNvPr>
          <p:cNvSpPr/>
          <p:nvPr/>
        </p:nvSpPr>
        <p:spPr>
          <a:xfrm>
            <a:off x="10431061" y="1995504"/>
            <a:ext cx="1348520" cy="369332"/>
          </a:xfrm>
          <a:prstGeom prst="rect">
            <a:avLst/>
          </a:prstGeom>
        </p:spPr>
        <p:txBody>
          <a:bodyPr wrap="square">
            <a:spAutoFit/>
          </a:bodyPr>
          <a:lstStyle/>
          <a:p>
            <a:r>
              <a:rPr lang="fr-FR" dirty="0"/>
              <a:t>Trimestre  1</a:t>
            </a:r>
          </a:p>
        </p:txBody>
      </p:sp>
      <p:grpSp>
        <p:nvGrpSpPr>
          <p:cNvPr id="23" name="Groupe 22">
            <a:extLst>
              <a:ext uri="{FF2B5EF4-FFF2-40B4-BE49-F238E27FC236}">
                <a16:creationId xmlns:a16="http://schemas.microsoft.com/office/drawing/2014/main" id="{D696593C-100B-4B27-ADFF-45D50C7E788A}"/>
              </a:ext>
            </a:extLst>
          </p:cNvPr>
          <p:cNvGrpSpPr/>
          <p:nvPr/>
        </p:nvGrpSpPr>
        <p:grpSpPr>
          <a:xfrm>
            <a:off x="8640959" y="3638908"/>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 </a:t>
              </a:r>
            </a:p>
          </p:txBody>
        </p:sp>
      </p:grpSp>
    </p:spTree>
    <p:extLst>
      <p:ext uri="{BB962C8B-B14F-4D97-AF65-F5344CB8AC3E}">
        <p14:creationId xmlns:p14="http://schemas.microsoft.com/office/powerpoint/2010/main" val="383867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3E70178-D332-4894-BB11-B969075176E6}"/>
              </a:ext>
            </a:extLst>
          </p:cNvPr>
          <p:cNvGrpSpPr/>
          <p:nvPr/>
        </p:nvGrpSpPr>
        <p:grpSpPr>
          <a:xfrm>
            <a:off x="2925097" y="1025102"/>
            <a:ext cx="6341806" cy="1174946"/>
            <a:chOff x="2925097" y="1301141"/>
            <a:chExt cx="6341806" cy="1174946"/>
          </a:xfrm>
        </p:grpSpPr>
        <p:sp>
          <p:nvSpPr>
            <p:cNvPr id="16" name="Rectangle : coins arrondis 15">
              <a:extLst>
                <a:ext uri="{FF2B5EF4-FFF2-40B4-BE49-F238E27FC236}">
                  <a16:creationId xmlns:a16="http://schemas.microsoft.com/office/drawing/2014/main" id="{5802290F-A05B-49D1-95FF-A3AAC984DBA9}"/>
                </a:ext>
              </a:extLst>
            </p:cNvPr>
            <p:cNvSpPr/>
            <p:nvPr/>
          </p:nvSpPr>
          <p:spPr>
            <a:xfrm>
              <a:off x="2925097" y="1301141"/>
              <a:ext cx="6341806" cy="11749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tx1"/>
                </a:solidFill>
              </a:endParaRPr>
            </a:p>
          </p:txBody>
        </p:sp>
        <p:sp>
          <p:nvSpPr>
            <p:cNvPr id="17" name="Rectangle 16">
              <a:extLst>
                <a:ext uri="{FF2B5EF4-FFF2-40B4-BE49-F238E27FC236}">
                  <a16:creationId xmlns:a16="http://schemas.microsoft.com/office/drawing/2014/main" id="{B0E69A51-4A46-4014-B305-E1C7E9418EC9}"/>
                </a:ext>
              </a:extLst>
            </p:cNvPr>
            <p:cNvSpPr/>
            <p:nvPr/>
          </p:nvSpPr>
          <p:spPr>
            <a:xfrm>
              <a:off x="3056225" y="1399089"/>
              <a:ext cx="6102523" cy="523220"/>
            </a:xfrm>
            <a:prstGeom prst="rect">
              <a:avLst/>
            </a:prstGeom>
          </p:spPr>
          <p:txBody>
            <a:bodyPr wrap="square">
              <a:spAutoFit/>
            </a:bodyPr>
            <a:lstStyle/>
            <a:p>
              <a:pPr algn="ctr"/>
              <a:r>
                <a:rPr lang="fr-FR" sz="2800" b="1" dirty="0">
                  <a:solidFill>
                    <a:schemeClr val="bg1"/>
                  </a:solidFill>
                </a:rPr>
                <a:t>EAFC</a:t>
              </a:r>
            </a:p>
          </p:txBody>
        </p:sp>
        <p:sp>
          <p:nvSpPr>
            <p:cNvPr id="18" name="Rectangle 17">
              <a:extLst>
                <a:ext uri="{FF2B5EF4-FFF2-40B4-BE49-F238E27FC236}">
                  <a16:creationId xmlns:a16="http://schemas.microsoft.com/office/drawing/2014/main" id="{9D90E0D6-90BD-42E8-964C-2FDB28D11805}"/>
                </a:ext>
              </a:extLst>
            </p:cNvPr>
            <p:cNvSpPr/>
            <p:nvPr/>
          </p:nvSpPr>
          <p:spPr>
            <a:xfrm>
              <a:off x="3056225" y="2031904"/>
              <a:ext cx="6102523" cy="369332"/>
            </a:xfrm>
            <a:prstGeom prst="rect">
              <a:avLst/>
            </a:prstGeom>
          </p:spPr>
          <p:txBody>
            <a:bodyPr wrap="square">
              <a:spAutoFit/>
            </a:bodyPr>
            <a:lstStyle/>
            <a:p>
              <a:pPr algn="ctr"/>
              <a:r>
                <a:rPr lang="fr-FR" dirty="0">
                  <a:solidFill>
                    <a:schemeClr val="bg1"/>
                  </a:solidFill>
                </a:rPr>
                <a:t>Recueil de l’offre via le </a:t>
              </a:r>
              <a:r>
                <a:rPr lang="fr-FR" dirty="0" err="1">
                  <a:solidFill>
                    <a:schemeClr val="bg1"/>
                  </a:solidFill>
                </a:rPr>
                <a:t>Qr</a:t>
              </a:r>
              <a:r>
                <a:rPr lang="fr-FR" dirty="0">
                  <a:solidFill>
                    <a:schemeClr val="bg1"/>
                  </a:solidFill>
                </a:rPr>
                <a:t> SOFIA</a:t>
              </a:r>
            </a:p>
          </p:txBody>
        </p:sp>
      </p:grpSp>
      <p:pic>
        <p:nvPicPr>
          <p:cNvPr id="31" name="Image 30">
            <a:extLst>
              <a:ext uri="{FF2B5EF4-FFF2-40B4-BE49-F238E27FC236}">
                <a16:creationId xmlns:a16="http://schemas.microsoft.com/office/drawing/2014/main" id="{D9D2C56E-81FD-4253-BC35-13D62AE45658}"/>
              </a:ext>
            </a:extLst>
          </p:cNvPr>
          <p:cNvPicPr>
            <a:picLocks noChangeAspect="1"/>
          </p:cNvPicPr>
          <p:nvPr/>
        </p:nvPicPr>
        <p:blipFill>
          <a:blip r:embed="rId3"/>
          <a:stretch>
            <a:fillRect/>
          </a:stretch>
        </p:blipFill>
        <p:spPr>
          <a:xfrm>
            <a:off x="218661" y="4060455"/>
            <a:ext cx="2709333" cy="914400"/>
          </a:xfrm>
          <a:prstGeom prst="rect">
            <a:avLst/>
          </a:prstGeom>
        </p:spPr>
      </p:pic>
      <p:sp>
        <p:nvSpPr>
          <p:cNvPr id="34" name="Rectangle 33">
            <a:extLst>
              <a:ext uri="{FF2B5EF4-FFF2-40B4-BE49-F238E27FC236}">
                <a16:creationId xmlns:a16="http://schemas.microsoft.com/office/drawing/2014/main" id="{DDC18719-F895-4CE1-B811-91C1FF240E66}"/>
              </a:ext>
            </a:extLst>
          </p:cNvPr>
          <p:cNvSpPr/>
          <p:nvPr/>
        </p:nvSpPr>
        <p:spPr>
          <a:xfrm>
            <a:off x="1407172" y="3479187"/>
            <a:ext cx="2852482" cy="369332"/>
          </a:xfrm>
          <a:prstGeom prst="rect">
            <a:avLst/>
          </a:prstGeom>
        </p:spPr>
        <p:txBody>
          <a:bodyPr wrap="square">
            <a:spAutoFit/>
          </a:bodyPr>
          <a:lstStyle/>
          <a:p>
            <a:r>
              <a:rPr lang="fr-FR" dirty="0"/>
              <a:t>Listing des offreurs</a:t>
            </a:r>
          </a:p>
        </p:txBody>
      </p:sp>
      <p:pic>
        <p:nvPicPr>
          <p:cNvPr id="7" name="Graphique 6" descr="Horloge">
            <a:extLst>
              <a:ext uri="{FF2B5EF4-FFF2-40B4-BE49-F238E27FC236}">
                <a16:creationId xmlns:a16="http://schemas.microsoft.com/office/drawing/2014/main" id="{6D1406A5-35B3-412E-A14D-C1AD3CA351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8487" y="1123050"/>
            <a:ext cx="914400" cy="914400"/>
          </a:xfrm>
          <a:prstGeom prst="rect">
            <a:avLst/>
          </a:prstGeom>
        </p:spPr>
      </p:pic>
      <p:sp>
        <p:nvSpPr>
          <p:cNvPr id="22" name="Rectangle 21">
            <a:extLst>
              <a:ext uri="{FF2B5EF4-FFF2-40B4-BE49-F238E27FC236}">
                <a16:creationId xmlns:a16="http://schemas.microsoft.com/office/drawing/2014/main" id="{BEC56B32-9A95-4055-AC08-C4CD730D0E09}"/>
              </a:ext>
            </a:extLst>
          </p:cNvPr>
          <p:cNvSpPr/>
          <p:nvPr/>
        </p:nvSpPr>
        <p:spPr>
          <a:xfrm>
            <a:off x="10431061" y="1995504"/>
            <a:ext cx="1348520" cy="369332"/>
          </a:xfrm>
          <a:prstGeom prst="rect">
            <a:avLst/>
          </a:prstGeom>
        </p:spPr>
        <p:txBody>
          <a:bodyPr wrap="square">
            <a:spAutoFit/>
          </a:bodyPr>
          <a:lstStyle/>
          <a:p>
            <a:r>
              <a:rPr lang="fr-FR" dirty="0"/>
              <a:t>Trimestre  1</a:t>
            </a:r>
          </a:p>
        </p:txBody>
      </p:sp>
      <p:grpSp>
        <p:nvGrpSpPr>
          <p:cNvPr id="23" name="Groupe 22">
            <a:extLst>
              <a:ext uri="{FF2B5EF4-FFF2-40B4-BE49-F238E27FC236}">
                <a16:creationId xmlns:a16="http://schemas.microsoft.com/office/drawing/2014/main" id="{D696593C-100B-4B27-ADFF-45D50C7E788A}"/>
              </a:ext>
            </a:extLst>
          </p:cNvPr>
          <p:cNvGrpSpPr/>
          <p:nvPr/>
        </p:nvGrpSpPr>
        <p:grpSpPr>
          <a:xfrm>
            <a:off x="630020" y="2973875"/>
            <a:ext cx="951494" cy="914400"/>
            <a:chOff x="254993" y="2236467"/>
            <a:chExt cx="951494" cy="914400"/>
          </a:xfrm>
        </p:grpSpPr>
        <p:pic>
          <p:nvPicPr>
            <p:cNvPr id="24" name="Graphique 23" descr="Utilisateur">
              <a:extLst>
                <a:ext uri="{FF2B5EF4-FFF2-40B4-BE49-F238E27FC236}">
                  <a16:creationId xmlns:a16="http://schemas.microsoft.com/office/drawing/2014/main" id="{655225F1-0D99-468C-94A4-E21DD3E3FD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25" name="Rectangle 24">
              <a:extLst>
                <a:ext uri="{FF2B5EF4-FFF2-40B4-BE49-F238E27FC236}">
                  <a16:creationId xmlns:a16="http://schemas.microsoft.com/office/drawing/2014/main" id="{EF8DEF6E-838A-4714-A852-68C95D81FDC7}"/>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R </a:t>
              </a:r>
            </a:p>
          </p:txBody>
        </p:sp>
      </p:grpSp>
      <p:sp>
        <p:nvSpPr>
          <p:cNvPr id="2" name="Flèche : droite 1">
            <a:extLst>
              <a:ext uri="{FF2B5EF4-FFF2-40B4-BE49-F238E27FC236}">
                <a16:creationId xmlns:a16="http://schemas.microsoft.com/office/drawing/2014/main" id="{4381FDDA-675E-46B1-BE96-B1A038820AB4}"/>
              </a:ext>
            </a:extLst>
          </p:cNvPr>
          <p:cNvSpPr/>
          <p:nvPr/>
        </p:nvSpPr>
        <p:spPr>
          <a:xfrm>
            <a:off x="3380195" y="4239360"/>
            <a:ext cx="977128" cy="59634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grpSp>
        <p:nvGrpSpPr>
          <p:cNvPr id="26" name="Groupe 25">
            <a:extLst>
              <a:ext uri="{FF2B5EF4-FFF2-40B4-BE49-F238E27FC236}">
                <a16:creationId xmlns:a16="http://schemas.microsoft.com/office/drawing/2014/main" id="{F72CEDE0-1B47-4A88-8BFA-8555815FF8F1}"/>
              </a:ext>
            </a:extLst>
          </p:cNvPr>
          <p:cNvGrpSpPr/>
          <p:nvPr/>
        </p:nvGrpSpPr>
        <p:grpSpPr>
          <a:xfrm>
            <a:off x="4259654" y="2992587"/>
            <a:ext cx="951494" cy="914400"/>
            <a:chOff x="254993" y="2236467"/>
            <a:chExt cx="951494" cy="914400"/>
          </a:xfrm>
        </p:grpSpPr>
        <p:pic>
          <p:nvPicPr>
            <p:cNvPr id="35" name="Graphique 34" descr="Utilisateur">
              <a:extLst>
                <a:ext uri="{FF2B5EF4-FFF2-40B4-BE49-F238E27FC236}">
                  <a16:creationId xmlns:a16="http://schemas.microsoft.com/office/drawing/2014/main" id="{EF090E7D-F520-4211-A4F4-7736CD2452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38" name="Rectangle 37">
              <a:extLst>
                <a:ext uri="{FF2B5EF4-FFF2-40B4-BE49-F238E27FC236}">
                  <a16:creationId xmlns:a16="http://schemas.microsoft.com/office/drawing/2014/main" id="{76227B2B-D3DF-4163-8EC9-6F65DE498EDD}"/>
                </a:ext>
              </a:extLst>
            </p:cNvPr>
            <p:cNvSpPr/>
            <p:nvPr/>
          </p:nvSpPr>
          <p:spPr>
            <a:xfrm>
              <a:off x="407947" y="2712379"/>
              <a:ext cx="798540" cy="369332"/>
            </a:xfrm>
            <a:prstGeom prst="rect">
              <a:avLst/>
            </a:prstGeom>
          </p:spPr>
          <p:txBody>
            <a:bodyPr wrap="square">
              <a:spAutoFit/>
            </a:bodyPr>
            <a:lstStyle/>
            <a:p>
              <a:r>
                <a:rPr lang="fr-FR" dirty="0">
                  <a:solidFill>
                    <a:schemeClr val="bg1"/>
                  </a:solidFill>
                </a:rPr>
                <a:t>CIF D </a:t>
              </a:r>
            </a:p>
          </p:txBody>
        </p:sp>
      </p:grpSp>
      <p:sp>
        <p:nvSpPr>
          <p:cNvPr id="40" name="Rectangle 39">
            <a:extLst>
              <a:ext uri="{FF2B5EF4-FFF2-40B4-BE49-F238E27FC236}">
                <a16:creationId xmlns:a16="http://schemas.microsoft.com/office/drawing/2014/main" id="{44EAD089-7FC5-4B7A-BF66-0FD8B04DBDC3}"/>
              </a:ext>
            </a:extLst>
          </p:cNvPr>
          <p:cNvSpPr/>
          <p:nvPr/>
        </p:nvSpPr>
        <p:spPr>
          <a:xfrm>
            <a:off x="5106397" y="3499809"/>
            <a:ext cx="3396717" cy="369332"/>
          </a:xfrm>
          <a:prstGeom prst="rect">
            <a:avLst/>
          </a:prstGeom>
        </p:spPr>
        <p:txBody>
          <a:bodyPr wrap="square">
            <a:spAutoFit/>
          </a:bodyPr>
          <a:lstStyle/>
          <a:p>
            <a:r>
              <a:rPr lang="fr-FR" dirty="0"/>
              <a:t>Listing des offreurs/ discipline</a:t>
            </a:r>
          </a:p>
        </p:txBody>
      </p:sp>
      <p:sp>
        <p:nvSpPr>
          <p:cNvPr id="41" name="Flèche : droite 40">
            <a:extLst>
              <a:ext uri="{FF2B5EF4-FFF2-40B4-BE49-F238E27FC236}">
                <a16:creationId xmlns:a16="http://schemas.microsoft.com/office/drawing/2014/main" id="{2257390B-A989-45F7-9E44-A24C804B965C}"/>
              </a:ext>
            </a:extLst>
          </p:cNvPr>
          <p:cNvSpPr/>
          <p:nvPr/>
        </p:nvSpPr>
        <p:spPr>
          <a:xfrm>
            <a:off x="7636505" y="4239360"/>
            <a:ext cx="977128" cy="59634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15C9627F-EAB5-4A7F-87FC-892F21164C63}"/>
              </a:ext>
            </a:extLst>
          </p:cNvPr>
          <p:cNvPicPr>
            <a:picLocks noChangeAspect="1"/>
          </p:cNvPicPr>
          <p:nvPr/>
        </p:nvPicPr>
        <p:blipFill>
          <a:blip r:embed="rId3"/>
          <a:stretch>
            <a:fillRect/>
          </a:stretch>
        </p:blipFill>
        <p:spPr>
          <a:xfrm>
            <a:off x="4416147" y="4060455"/>
            <a:ext cx="2709333" cy="914400"/>
          </a:xfrm>
          <a:prstGeom prst="rect">
            <a:avLst/>
          </a:prstGeom>
        </p:spPr>
      </p:pic>
      <p:grpSp>
        <p:nvGrpSpPr>
          <p:cNvPr id="43" name="Groupe 42">
            <a:extLst>
              <a:ext uri="{FF2B5EF4-FFF2-40B4-BE49-F238E27FC236}">
                <a16:creationId xmlns:a16="http://schemas.microsoft.com/office/drawing/2014/main" id="{5447182E-2149-40B7-82DC-750F7D1040F4}"/>
              </a:ext>
            </a:extLst>
          </p:cNvPr>
          <p:cNvGrpSpPr/>
          <p:nvPr/>
        </p:nvGrpSpPr>
        <p:grpSpPr>
          <a:xfrm>
            <a:off x="8683001" y="3021987"/>
            <a:ext cx="951494" cy="914400"/>
            <a:chOff x="254993" y="2236467"/>
            <a:chExt cx="951494" cy="914400"/>
          </a:xfrm>
        </p:grpSpPr>
        <p:pic>
          <p:nvPicPr>
            <p:cNvPr id="44" name="Graphique 43" descr="Utilisateur">
              <a:extLst>
                <a:ext uri="{FF2B5EF4-FFF2-40B4-BE49-F238E27FC236}">
                  <a16:creationId xmlns:a16="http://schemas.microsoft.com/office/drawing/2014/main" id="{4FEA8E50-CB0F-4D2E-9779-CCB0D3CEFC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93" y="2236467"/>
              <a:ext cx="914400" cy="914400"/>
            </a:xfrm>
            <a:prstGeom prst="rect">
              <a:avLst/>
            </a:prstGeom>
          </p:spPr>
        </p:pic>
        <p:sp>
          <p:nvSpPr>
            <p:cNvPr id="45" name="Rectangle 44">
              <a:extLst>
                <a:ext uri="{FF2B5EF4-FFF2-40B4-BE49-F238E27FC236}">
                  <a16:creationId xmlns:a16="http://schemas.microsoft.com/office/drawing/2014/main" id="{ABA45575-9B82-4125-83D8-4E77435C9BC9}"/>
                </a:ext>
              </a:extLst>
            </p:cNvPr>
            <p:cNvSpPr/>
            <p:nvPr/>
          </p:nvSpPr>
          <p:spPr>
            <a:xfrm>
              <a:off x="407947" y="2712379"/>
              <a:ext cx="798540" cy="369332"/>
            </a:xfrm>
            <a:prstGeom prst="rect">
              <a:avLst/>
            </a:prstGeom>
          </p:spPr>
          <p:txBody>
            <a:bodyPr wrap="square">
              <a:spAutoFit/>
            </a:bodyPr>
            <a:lstStyle/>
            <a:p>
              <a:r>
                <a:rPr lang="fr-FR" dirty="0">
                  <a:solidFill>
                    <a:schemeClr val="bg1"/>
                  </a:solidFill>
                </a:rPr>
                <a:t>INSP</a:t>
              </a:r>
            </a:p>
          </p:txBody>
        </p:sp>
      </p:grpSp>
      <p:sp>
        <p:nvSpPr>
          <p:cNvPr id="46" name="Rectangle 45">
            <a:extLst>
              <a:ext uri="{FF2B5EF4-FFF2-40B4-BE49-F238E27FC236}">
                <a16:creationId xmlns:a16="http://schemas.microsoft.com/office/drawing/2014/main" id="{5D5A4C34-FB73-46B5-B2E7-4028AA0E0780}"/>
              </a:ext>
            </a:extLst>
          </p:cNvPr>
          <p:cNvSpPr/>
          <p:nvPr/>
        </p:nvSpPr>
        <p:spPr>
          <a:xfrm>
            <a:off x="9406963" y="3497899"/>
            <a:ext cx="2785038" cy="646331"/>
          </a:xfrm>
          <a:prstGeom prst="rect">
            <a:avLst/>
          </a:prstGeom>
        </p:spPr>
        <p:txBody>
          <a:bodyPr wrap="square">
            <a:spAutoFit/>
          </a:bodyPr>
          <a:lstStyle/>
          <a:p>
            <a:r>
              <a:rPr lang="fr-FR" dirty="0"/>
              <a:t>Validation des offreurs/ </a:t>
            </a:r>
          </a:p>
          <a:p>
            <a:r>
              <a:rPr lang="fr-FR" dirty="0"/>
              <a:t>discipline</a:t>
            </a:r>
          </a:p>
        </p:txBody>
      </p:sp>
      <p:pic>
        <p:nvPicPr>
          <p:cNvPr id="6" name="Graphique 5" descr="Coche">
            <a:extLst>
              <a:ext uri="{FF2B5EF4-FFF2-40B4-BE49-F238E27FC236}">
                <a16:creationId xmlns:a16="http://schemas.microsoft.com/office/drawing/2014/main" id="{FEBC1B2D-1DFE-479E-9929-1B28358BE1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31287" y="4060455"/>
            <a:ext cx="914400" cy="914400"/>
          </a:xfrm>
          <a:prstGeom prst="rect">
            <a:avLst/>
          </a:prstGeom>
        </p:spPr>
      </p:pic>
    </p:spTree>
    <p:extLst>
      <p:ext uri="{BB962C8B-B14F-4D97-AF65-F5344CB8AC3E}">
        <p14:creationId xmlns:p14="http://schemas.microsoft.com/office/powerpoint/2010/main" val="22601892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13311</TotalTime>
  <Words>800</Words>
  <Application>Microsoft Office PowerPoint</Application>
  <PresentationFormat>Grand écran</PresentationFormat>
  <Paragraphs>151</Paragraphs>
  <Slides>13</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S’OBSERVER ENTRE PAIRS   s’enrichir en réseau  </vt:lpstr>
      <vt:lpstr>Pourquoi cette nouvelle offre au PAF en réseau</vt:lpstr>
      <vt:lpstr>Pourquoi cette nouvelle modalité  au PAF en réseau ?</vt:lpstr>
      <vt:lpstr>Les modalités</vt:lpstr>
      <vt:lpstr>Le calendrier</vt:lpstr>
      <vt:lpstr>Les étapes en détail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ENTRE PAIRS</dc:title>
  <dc:creator>Dany GODEFROY</dc:creator>
  <cp:lastModifiedBy>Florence Archer</cp:lastModifiedBy>
  <cp:revision>54</cp:revision>
  <dcterms:created xsi:type="dcterms:W3CDTF">2023-04-18T09:47:47Z</dcterms:created>
  <dcterms:modified xsi:type="dcterms:W3CDTF">2023-05-05T08:34:09Z</dcterms:modified>
</cp:coreProperties>
</file>