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9"/>
  </p:notesMasterIdLst>
  <p:handoutMasterIdLst>
    <p:handoutMasterId r:id="rId20"/>
  </p:handoutMasterIdLst>
  <p:sldIdLst>
    <p:sldId id="326" r:id="rId2"/>
    <p:sldId id="365" r:id="rId3"/>
    <p:sldId id="366" r:id="rId4"/>
    <p:sldId id="328" r:id="rId5"/>
    <p:sldId id="352" r:id="rId6"/>
    <p:sldId id="358" r:id="rId7"/>
    <p:sldId id="367" r:id="rId8"/>
    <p:sldId id="363" r:id="rId9"/>
    <p:sldId id="351" r:id="rId10"/>
    <p:sldId id="368" r:id="rId11"/>
    <p:sldId id="362" r:id="rId12"/>
    <p:sldId id="371" r:id="rId13"/>
    <p:sldId id="369" r:id="rId14"/>
    <p:sldId id="372" r:id="rId15"/>
    <p:sldId id="347" r:id="rId16"/>
    <p:sldId id="353" r:id="rId17"/>
    <p:sldId id="370" r:id="rId18"/>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65"/>
            <p14:sldId id="366"/>
            <p14:sldId id="328"/>
            <p14:sldId id="352"/>
            <p14:sldId id="358"/>
            <p14:sldId id="367"/>
            <p14:sldId id="363"/>
            <p14:sldId id="351"/>
            <p14:sldId id="368"/>
            <p14:sldId id="362"/>
            <p14:sldId id="371"/>
            <p14:sldId id="369"/>
            <p14:sldId id="372"/>
            <p14:sldId id="347"/>
            <p14:sldId id="353"/>
            <p14:sldId id="37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A558A0"/>
    <a:srgbClr val="34BAB5"/>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9" autoAdjust="0"/>
    <p:restoredTop sz="94660"/>
  </p:normalViewPr>
  <p:slideViewPr>
    <p:cSldViewPr showGuides="1">
      <p:cViewPr varScale="1">
        <p:scale>
          <a:sx n="89" d="100"/>
          <a:sy n="89" d="100"/>
        </p:scale>
        <p:origin x="716" y="56"/>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51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14/11/2023</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14/11/2023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14/11/2023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14/11/2023</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94797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14/11/2023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891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14/11/2023</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7970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14/11/2023</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9434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14/11/2023</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5983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14/11/2023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920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14/11/2023</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3098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14/11/2023</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439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14/11/2023</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47068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14/11/2023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878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14/11/2023</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14/11/2023</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94764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14/11/2023</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200662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14/11/2023</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83833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14/11/2023</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14/11/2023</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14/11/2023</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14/11/2023</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14/11/2023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01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14/11/2023</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0666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14/11/2023</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780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14/11/2023</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31" r:id="rId7"/>
    <p:sldLayoutId id="2147483832" r:id="rId8"/>
    <p:sldLayoutId id="2147483833" r:id="rId9"/>
    <p:sldLayoutId id="2147483834" r:id="rId10"/>
    <p:sldLayoutId id="2147483847" r:id="rId11"/>
    <p:sldLayoutId id="2147483848" r:id="rId12"/>
    <p:sldLayoutId id="2147483849" r:id="rId13"/>
    <p:sldLayoutId id="2147483850" r:id="rId14"/>
    <p:sldLayoutId id="2147483891" r:id="rId15"/>
    <p:sldLayoutId id="2147483892" r:id="rId16"/>
    <p:sldLayoutId id="2147483893" r:id="rId17"/>
    <p:sldLayoutId id="2147483894" r:id="rId18"/>
    <p:sldLayoutId id="2147483907" r:id="rId19"/>
    <p:sldLayoutId id="2147483908" r:id="rId20"/>
    <p:sldLayoutId id="2147483909" r:id="rId21"/>
    <p:sldLayoutId id="2147483910" r:id="rId22"/>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5EC3D008-DD61-4C4F-93BD-9E371E593F35}" type="datetime1">
              <a:rPr lang="fr-FR" smtClean="0"/>
              <a:t>14/11/2023</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r>
              <a:rPr lang="fr-FR" dirty="0"/>
              <a:t>w</a:t>
            </a:r>
          </a:p>
        </p:txBody>
      </p:sp>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419622"/>
            <a:ext cx="8208914" cy="3327300"/>
          </a:xfrm>
        </p:spPr>
        <p:txBody>
          <a:bodyPr/>
          <a:lstStyle/>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Une adresse mail valide et consultée régulièrement : </a:t>
            </a:r>
            <a:r>
              <a:rPr lang="fr-FR" sz="1400" dirty="0">
                <a:solidFill>
                  <a:schemeClr val="bg1"/>
                </a:solidFill>
              </a:rPr>
              <a:t> </a:t>
            </a:r>
            <a:r>
              <a:rPr lang="fr-FR" sz="1400" dirty="0">
                <a:solidFill>
                  <a:schemeClr val="accent1"/>
                </a:solidFill>
              </a:rPr>
              <a:t>pour échanger et recevoir les informations sur votre dossier</a:t>
            </a:r>
          </a:p>
          <a:p>
            <a:pPr lvl="0" algn="just" defTabSz="457200">
              <a:spcBef>
                <a:spcPts val="600"/>
              </a:spcBef>
              <a:spcAft>
                <a:spcPts val="600"/>
              </a:spcAft>
              <a:buClr>
                <a:srgbClr val="FF0000"/>
              </a:buClr>
              <a:buSzPct val="100000"/>
            </a:pPr>
            <a:endParaRPr lang="fr-FR" sz="1400" dirty="0">
              <a:solidFill>
                <a:srgbClr val="3D566E"/>
              </a:solidFill>
            </a:endParaRPr>
          </a:p>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L’INE</a:t>
            </a:r>
            <a:r>
              <a:rPr lang="fr-FR" sz="1400" b="1" dirty="0">
                <a:solidFill>
                  <a:srgbClr val="3D566E"/>
                </a:solidFill>
              </a:rPr>
              <a:t> </a:t>
            </a:r>
            <a:r>
              <a:rPr lang="fr-FR" sz="1400" dirty="0">
                <a:solidFill>
                  <a:schemeClr val="accent1"/>
                </a:solidFill>
              </a:rPr>
              <a:t>(identifiant national élève en lycée général, technologique ou professionnel) ou</a:t>
            </a:r>
            <a:r>
              <a:rPr lang="fr-FR" sz="1400" dirty="0"/>
              <a:t> </a:t>
            </a:r>
            <a:r>
              <a:rPr lang="fr-FR" sz="1400" b="1" dirty="0">
                <a:solidFill>
                  <a:srgbClr val="F28E65"/>
                </a:solidFill>
              </a:rPr>
              <a:t>INAA</a:t>
            </a:r>
            <a:r>
              <a:rPr lang="fr-FR" sz="1400" dirty="0">
                <a:solidFill>
                  <a:schemeClr val="accent1"/>
                </a:solidFill>
              </a:rPr>
              <a:t> (en lycée agricole) : sur les bulletins scolaires ou le relevé de notes des épreuves anticipées du baccalauréat. </a:t>
            </a:r>
          </a:p>
          <a:p>
            <a:pPr lvl="0" algn="just" defTabSz="457200">
              <a:spcBef>
                <a:spcPts val="600"/>
              </a:spcBef>
              <a:spcAft>
                <a:spcPts val="600"/>
              </a:spcAft>
              <a:buClr>
                <a:srgbClr val="FF0000"/>
              </a:buClr>
              <a:buSzPct val="100000"/>
            </a:pPr>
            <a:r>
              <a:rPr lang="fr-FR" sz="1400" b="1" dirty="0">
                <a:solidFill>
                  <a:schemeClr val="accent1"/>
                </a:solidFill>
              </a:rPr>
              <a:t>À noter pour les lycées français à l’étranger </a:t>
            </a:r>
            <a:r>
              <a:rPr lang="fr-FR" sz="1400" dirty="0">
                <a:solidFill>
                  <a:schemeClr val="accent1"/>
                </a:solidFill>
              </a:rPr>
              <a:t>: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10</a:t>
            </a:fld>
            <a:endParaRPr lang="fr-F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15795" y="195486"/>
            <a:ext cx="255509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À partir du 17 janvier 2024</a:t>
            </a:r>
          </a:p>
        </p:txBody>
      </p:sp>
      <p:sp>
        <p:nvSpPr>
          <p:cNvPr id="5" name="Rectangle à coins arrondis 4"/>
          <p:cNvSpPr/>
          <p:nvPr/>
        </p:nvSpPr>
        <p:spPr>
          <a:xfrm>
            <a:off x="467541" y="3554513"/>
            <a:ext cx="8288279"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300" b="1" i="1" dirty="0">
                <a:solidFill>
                  <a:schemeClr val="bg1"/>
                </a:solidFill>
              </a:rPr>
              <a:t>Conseil aux parents ou tuteurs légaux </a:t>
            </a:r>
            <a:r>
              <a:rPr lang="fr-FR" sz="1300" b="1" dirty="0">
                <a:solidFill>
                  <a:schemeClr val="bg1"/>
                </a:solidFill>
              </a:rPr>
              <a:t>: </a:t>
            </a:r>
            <a:r>
              <a:rPr lang="fr-FR" sz="1300" dirty="0">
                <a:solidFill>
                  <a:schemeClr val="bg1"/>
                </a:solidFill>
              </a:rPr>
              <a:t>vous pouvez également renseigner votre email et numéro de portable dans le dossier de votre enfant pour recevoir messages et alertes Parcoursup. Vous pourrez également recevoir des formations qui organisent des épreuves écrites/orales le rappel des échéances. </a:t>
            </a:r>
          </a:p>
        </p:txBody>
      </p:sp>
      <p:sp>
        <p:nvSpPr>
          <p:cNvPr id="9" name="Rectangle à coins arrondis 8"/>
          <p:cNvSpPr/>
          <p:nvPr/>
        </p:nvSpPr>
        <p:spPr>
          <a:xfrm>
            <a:off x="468358" y="1894577"/>
            <a:ext cx="8352928" cy="394994"/>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defTabSz="457200">
              <a:lnSpc>
                <a:spcPct val="90000"/>
              </a:lnSpc>
              <a:buSzPct val="100000"/>
            </a:pPr>
            <a:r>
              <a:rPr lang="fr-FR" sz="1300" b="1" i="1" dirty="0">
                <a:solidFill>
                  <a:schemeClr val="bg1"/>
                </a:solidFill>
              </a:rPr>
              <a:t>Important : renseignez un numéro de portable pour recevoir les alertes envoyées par la plateforme. </a:t>
            </a:r>
          </a:p>
        </p:txBody>
      </p:sp>
    </p:spTree>
    <p:extLst>
      <p:ext uri="{BB962C8B-B14F-4D97-AF65-F5344CB8AC3E}">
        <p14:creationId xmlns:p14="http://schemas.microsoft.com/office/powerpoint/2010/main" val="74490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5" y="843558"/>
            <a:ext cx="8496943" cy="4104456"/>
          </a:xfrm>
        </p:spPr>
        <p:txBody>
          <a:bodyPr>
            <a:noAutofit/>
          </a:bodyPr>
          <a:lstStyle/>
          <a:p>
            <a:pPr marL="285750" indent="-285750" algn="just">
              <a:buClr>
                <a:schemeClr val="bg2"/>
              </a:buClr>
              <a:buFont typeface="Courier New" panose="02070309020205020404" pitchFamily="49" charset="0"/>
              <a:buChar char="o"/>
            </a:pPr>
            <a:r>
              <a:rPr lang="fr-FR" sz="1400" dirty="0">
                <a:solidFill>
                  <a:schemeClr val="accent1"/>
                </a:solidFill>
              </a:rPr>
              <a:t>Jusqu’à </a:t>
            </a:r>
            <a:r>
              <a:rPr lang="fr-FR" sz="1400" b="1" dirty="0">
                <a:solidFill>
                  <a:schemeClr val="bg1"/>
                </a:solidFill>
                <a:highlight>
                  <a:srgbClr val="0000FF"/>
                </a:highlight>
              </a:rPr>
              <a:t>10 vœux et 10 vœux supplémentaires</a:t>
            </a:r>
            <a:r>
              <a:rPr lang="fr-FR" sz="1400" dirty="0">
                <a:solidFill>
                  <a:schemeClr val="accent1"/>
                </a:solidFill>
              </a:rPr>
              <a:t> pour des formations en apprentissage</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dirty="0">
                <a:solidFill>
                  <a:schemeClr val="accent1"/>
                </a:solidFill>
              </a:rPr>
              <a:t>Possibilité de faire </a:t>
            </a:r>
            <a:r>
              <a:rPr lang="fr-FR" sz="1400" b="1" dirty="0">
                <a:solidFill>
                  <a:schemeClr val="bg1"/>
                </a:solidFill>
                <a:highlight>
                  <a:srgbClr val="0000FF"/>
                </a:highlight>
              </a:rPr>
              <a:t>des sous-vœux pour certaines filières</a:t>
            </a:r>
            <a:r>
              <a:rPr lang="fr-FR" sz="1400" dirty="0">
                <a:solidFill>
                  <a:schemeClr val="accent1"/>
                </a:solidFill>
              </a:rPr>
              <a:t> (classes prépa, BTS, BUT, école de commerce, d'ingénieurs, IFSI…) </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Les vœux sont formulés librement par les candidats (pas de classement par ordre de priorité) </a:t>
            </a:r>
            <a:r>
              <a:rPr lang="fr-FR" sz="1400" dirty="0">
                <a:solidFill>
                  <a:schemeClr val="accent1"/>
                </a:solidFill>
              </a:rPr>
              <a:t>: une réponse pour chaque vœu formulé</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La date de formulation du vœu n’est pas prise en compte </a:t>
            </a:r>
            <a:r>
              <a:rPr lang="fr-FR" sz="1400" dirty="0">
                <a:solidFill>
                  <a:schemeClr val="accent1"/>
                </a:solidFill>
              </a:rPr>
              <a:t>pour l’examen du dossier </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Chaque formation n’a connaissance que des vœux formulés pour elle </a:t>
            </a:r>
            <a:br>
              <a:rPr lang="fr-FR" sz="1400" b="1" dirty="0">
                <a:solidFill>
                  <a:schemeClr val="bg1"/>
                </a:solidFill>
                <a:highlight>
                  <a:srgbClr val="0000FF"/>
                </a:highlight>
              </a:rPr>
            </a:br>
            <a:r>
              <a:rPr lang="fr-FR" sz="1400" dirty="0">
                <a:solidFill>
                  <a:schemeClr val="accent1"/>
                </a:solidFill>
              </a:rPr>
              <a:t>(elle ne connait pas les autres vœux formulés  par les candidats)</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Quand un candidat accepte une formation, il a toujours la possibilité de conserver des vœux pour lesquels il est en liste d’attente </a:t>
            </a:r>
            <a:r>
              <a:rPr lang="fr-FR" sz="1400" dirty="0">
                <a:solidFill>
                  <a:schemeClr val="accent1"/>
                </a:solidFill>
              </a:rPr>
              <a:t>et qui l’intéressent davantage</a:t>
            </a:r>
            <a:endParaRPr lang="fr-FR" sz="1400"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11</a:t>
            </a:fld>
            <a:endParaRPr lang="fr-FR" dirty="0"/>
          </a:p>
        </p:txBody>
      </p:sp>
      <p:sp>
        <p:nvSpPr>
          <p:cNvPr id="2" name="Rectangle à coins arrondis 6">
            <a:extLst>
              <a:ext uri="{FF2B5EF4-FFF2-40B4-BE49-F238E27FC236}">
                <a16:creationId xmlns:a16="http://schemas.microsoft.com/office/drawing/2014/main" id="{55AD3F10-A19C-E585-9AE7-4D63D855983E}"/>
              </a:ext>
            </a:extLst>
          </p:cNvPr>
          <p:cNvSpPr/>
          <p:nvPr/>
        </p:nvSpPr>
        <p:spPr>
          <a:xfrm>
            <a:off x="5508104" y="195486"/>
            <a:ext cx="316835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principales règles à retenir</a:t>
            </a:r>
          </a:p>
        </p:txBody>
      </p:sp>
    </p:spTree>
    <p:extLst>
      <p:ext uri="{BB962C8B-B14F-4D97-AF65-F5344CB8AC3E}">
        <p14:creationId xmlns:p14="http://schemas.microsoft.com/office/powerpoint/2010/main" val="679528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14/11/2023</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12</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1240508"/>
            <a:ext cx="3600402" cy="3744417"/>
          </a:xfrm>
        </p:spPr>
        <p:txBody>
          <a:bodyPr>
            <a:noAutofit/>
          </a:bodyPr>
          <a:lstStyle/>
          <a:p>
            <a:pPr marL="285750" lvl="0" indent="-285750" algn="just" defTabSz="457200">
              <a:spcBef>
                <a:spcPct val="20000"/>
              </a:spcBef>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lettre de motivation</a:t>
            </a:r>
            <a:r>
              <a:rPr lang="fr-FR" sz="1400" dirty="0">
                <a:solidFill>
                  <a:schemeClr val="bg1"/>
                </a:solidFill>
                <a:highlight>
                  <a:srgbClr val="0000FF"/>
                </a:highlight>
              </a:rPr>
              <a:t> </a:t>
            </a:r>
            <a:r>
              <a:rPr lang="fr-FR" sz="1400" b="0" dirty="0">
                <a:solidFill>
                  <a:schemeClr val="accent1"/>
                </a:solidFill>
              </a:rPr>
              <a:t> quand elle est demandée par la formation</a:t>
            </a:r>
          </a:p>
          <a:p>
            <a:pPr marL="285750" lvl="0" indent="-285750" algn="just" defTabSz="457200">
              <a:spcBef>
                <a:spcPct val="20000"/>
              </a:spcBef>
              <a:spcAft>
                <a:spcPts val="0"/>
              </a:spcAft>
              <a:buClr>
                <a:srgbClr val="FF0000"/>
              </a:buClr>
              <a:buSzPct val="100000"/>
              <a:buFont typeface="Courier New" panose="02070309020205020404" pitchFamily="49" charset="0"/>
              <a:buChar char="o"/>
              <a:defRPr/>
            </a:pPr>
            <a:endParaRPr lang="fr-FR" sz="1400" b="0"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pièces complémentaires </a:t>
            </a:r>
            <a:r>
              <a:rPr lang="fr-FR" sz="1400" b="0" dirty="0">
                <a:solidFill>
                  <a:schemeClr val="accent1"/>
                </a:solidFill>
              </a:rPr>
              <a:t>demandées par certaines formations</a:t>
            </a: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285750" indent="-285750" algn="just" defTabSz="457200">
              <a:spcBef>
                <a:spcPct val="20000"/>
              </a:spcBef>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rubrique Activités et centres d’intérêt </a:t>
            </a:r>
            <a:r>
              <a:rPr lang="fr-FR" sz="1400" b="0" dirty="0">
                <a:solidFill>
                  <a:schemeClr val="accent1"/>
                </a:solidFill>
              </a:rPr>
              <a:t> une rubrique facultative pour mettre en valeur vos compétences, vos expériences et engagements</a:t>
            </a: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fiche Avenir</a:t>
            </a:r>
            <a:r>
              <a:rPr lang="fr-FR" sz="1400" b="0" dirty="0">
                <a:solidFill>
                  <a:schemeClr val="accent1"/>
                </a:solidFill>
              </a:rPr>
              <a:t> renseignée par le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915566"/>
            <a:ext cx="4545128" cy="3384376"/>
          </a:xfrm>
        </p:spPr>
        <p:txBody>
          <a:bodyPr>
            <a:noAutofit/>
          </a:bodyPr>
          <a:lstStyle/>
          <a:p>
            <a:pPr defTabSz="457189">
              <a:spcBef>
                <a:spcPct val="20000"/>
              </a:spcBef>
              <a:spcAft>
                <a:spcPts val="0"/>
              </a:spcAft>
              <a:buClr>
                <a:srgbClr val="FF0000"/>
              </a:buClr>
              <a:buSzPct val="100000"/>
              <a:defRPr/>
            </a:pPr>
            <a:endParaRPr lang="fr-FR" sz="1400" b="1" dirty="0">
              <a:solidFill>
                <a:schemeClr val="bg1"/>
              </a:solidFill>
              <a:highlight>
                <a:srgbClr val="0000FF"/>
              </a:highlight>
            </a:endParaRPr>
          </a:p>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lvl="1" algn="just"/>
            <a:r>
              <a:rPr lang="fr-FR" sz="1400" b="1" dirty="0">
                <a:solidFill>
                  <a:schemeClr val="accent1"/>
                </a:solidFill>
              </a:rPr>
              <a:t>Année de première </a:t>
            </a:r>
            <a:r>
              <a:rPr lang="fr-FR" sz="1400" dirty="0">
                <a:solidFill>
                  <a:schemeClr val="accent1"/>
                </a:solidFill>
              </a:rPr>
              <a:t>: bulletins scolaires et les notes des épreuves anticipées de français et celles au titre du contrôle continu du baccalauréat (pour les lycéens généraux et technologiques)</a:t>
            </a:r>
          </a:p>
          <a:p>
            <a:pPr lvl="1" algn="just"/>
            <a:r>
              <a:rPr lang="fr-FR" sz="1400" b="1" dirty="0">
                <a:solidFill>
                  <a:schemeClr val="accent1"/>
                </a:solidFill>
              </a:rPr>
              <a:t>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 </a:t>
            </a:r>
          </a:p>
          <a:p>
            <a:pPr marL="180000" lvl="1" indent="0" algn="just">
              <a:buNone/>
            </a:pPr>
            <a:endParaRPr lang="fr-FR" sz="1400" dirty="0">
              <a:solidFill>
                <a:schemeClr val="accent1"/>
              </a:solidFill>
            </a:endParaRPr>
          </a:p>
          <a:p>
            <a:pPr marL="285750" lvl="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rgbClr val="FFFFFF"/>
                </a:solidFill>
                <a:highlight>
                  <a:srgbClr val="0000FF"/>
                </a:highlight>
              </a:rPr>
              <a:t>Des informations sur votre parcours </a:t>
            </a:r>
            <a:r>
              <a:rPr lang="fr-FR" sz="1400" b="1">
                <a:solidFill>
                  <a:srgbClr val="FFFFFF"/>
                </a:solidFill>
                <a:highlight>
                  <a:srgbClr val="0000FF"/>
                </a:highlight>
              </a:rPr>
              <a:t>spécifique </a:t>
            </a:r>
            <a:r>
              <a:rPr lang="fr-FR" sz="1400">
                <a:solidFill>
                  <a:srgbClr val="000000"/>
                </a:solidFill>
              </a:rPr>
              <a:t>(sections européennes ou binationales, et les options internationales) </a:t>
            </a:r>
            <a:r>
              <a:rPr lang="fr-FR" sz="1400" b="1" dirty="0">
                <a:solidFill>
                  <a:srgbClr val="FFFFFF"/>
                </a:solidFill>
                <a:highlight>
                  <a:srgbClr val="0000FF"/>
                </a:highlight>
              </a:rPr>
              <a:t>ou votre participation aux cordées de la réussite </a:t>
            </a:r>
            <a:r>
              <a:rPr lang="fr-FR" sz="1400" dirty="0">
                <a:solidFill>
                  <a:srgbClr val="000000"/>
                </a:solidFill>
              </a:rPr>
              <a:t>(seulement si vous le souhaitez)</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13</a:t>
            </a:fld>
            <a:endParaRPr lang="fr-FR"/>
          </a:p>
        </p:txBody>
      </p:sp>
      <p:sp>
        <p:nvSpPr>
          <p:cNvPr id="3" name="Rectangle à coins arrondis 6">
            <a:extLst>
              <a:ext uri="{FF2B5EF4-FFF2-40B4-BE49-F238E27FC236}">
                <a16:creationId xmlns:a16="http://schemas.microsoft.com/office/drawing/2014/main" id="{233DCACA-F66D-BCAA-014B-643DFA98A1BB}"/>
              </a:ext>
            </a:extLst>
          </p:cNvPr>
          <p:cNvSpPr/>
          <p:nvPr/>
        </p:nvSpPr>
        <p:spPr>
          <a:xfrm>
            <a:off x="4067946" y="195486"/>
            <a:ext cx="460851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éléments transmis aux formations du supérieur</a:t>
            </a:r>
          </a:p>
        </p:txBody>
      </p:sp>
    </p:spTree>
    <p:extLst>
      <p:ext uri="{BB962C8B-B14F-4D97-AF65-F5344CB8AC3E}">
        <p14:creationId xmlns:p14="http://schemas.microsoft.com/office/powerpoint/2010/main" val="1898735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14/11/2023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14</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124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14/11/2023</a:t>
            </a:fld>
            <a:endParaRPr lang="fr-FR" cap="all"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15</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64611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251520" y="843558"/>
            <a:ext cx="8298793" cy="3816424"/>
          </a:xfrm>
        </p:spPr>
        <p:txBody>
          <a:bodyPr>
            <a:noAutofit/>
          </a:bodyPr>
          <a:lstStyle/>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Prendre connaissance du calendrier 2024,</a:t>
            </a:r>
            <a:r>
              <a:rPr lang="fr-FR" sz="1400" b="1" dirty="0">
                <a:solidFill>
                  <a:schemeClr val="accent1"/>
                </a:solidFill>
              </a:rPr>
              <a:t> des modalités de fonctionnement de la plateforme et des vidéos tutos pour vous familiariser avec la procédure</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pas attendre la dernière minute</a:t>
            </a:r>
            <a:r>
              <a:rPr lang="fr-FR" sz="1400" b="1" dirty="0">
                <a:solidFill>
                  <a:schemeClr val="accent1"/>
                </a:solidFill>
              </a:rPr>
              <a:t> pour préparer votre projet d’orientation : explorez le moteur de recherche des formations, consultez les fiches des formations qui vous intéressent et aidez vous des chiffres clés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Faites les vœux pour des formations qui vous intéressent, ne vous autocensurez pas, pensez à diversifier vos vœux et évitez de ne formuler qu’un seul vœu</a:t>
            </a:r>
          </a:p>
          <a:p>
            <a:pPr lvl="0" defTabSz="457200">
              <a:spcBef>
                <a:spcPct val="20000"/>
              </a:spcBef>
              <a:spcAft>
                <a:spcPts val="0"/>
              </a:spcAft>
              <a:buClr>
                <a:srgbClr val="FF0000"/>
              </a:buClr>
              <a:buSzPct val="100000"/>
            </a:pPr>
            <a:endParaRPr lang="fr-FR" sz="1400" b="1" dirty="0"/>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restez pas seuls avec vos questions :</a:t>
            </a:r>
            <a:r>
              <a:rPr lang="fr-FR" sz="1400" b="1" dirty="0">
                <a:solidFill>
                  <a:schemeClr val="accent1"/>
                </a:solidFill>
              </a:rPr>
              <a:t> échangez au sein de votre lycée et profiter des opportunités de rencontres avec les enseignants et étudiants du supérieur : salons d’orientation, Lives Parcoursup, journées portes ouvertes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Anticipez le déroulement de la phase d’admission</a:t>
            </a:r>
            <a:r>
              <a:rPr lang="fr-FR" sz="1400" b="1" dirty="0">
                <a:solidFill>
                  <a:schemeClr val="accent1"/>
                </a:solidFill>
              </a:rPr>
              <a:t>, en vous aidant des conseils des enseignants du supérieur et des chiffres clés renseignés dans les fiches des formations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16</a:t>
            </a:fld>
            <a:endParaRPr lang="fr-FR" dirty="0"/>
          </a:p>
        </p:txBody>
      </p:sp>
      <p:sp>
        <p:nvSpPr>
          <p:cNvPr id="2" name="Rectangle à coins arrondis 6">
            <a:extLst>
              <a:ext uri="{FF2B5EF4-FFF2-40B4-BE49-F238E27FC236}">
                <a16:creationId xmlns:a16="http://schemas.microsoft.com/office/drawing/2014/main" id="{4D9B403D-F714-00AA-FEC6-DBD78B8CC4BE}"/>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5 conseils pour aborder sereinement Parcoursup</a:t>
            </a:r>
          </a:p>
        </p:txBody>
      </p:sp>
    </p:spTree>
    <p:extLst>
      <p:ext uri="{BB962C8B-B14F-4D97-AF65-F5344CB8AC3E}">
        <p14:creationId xmlns:p14="http://schemas.microsoft.com/office/powerpoint/2010/main" val="1625524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65833" y="1779662"/>
            <a:ext cx="8298792" cy="2664296"/>
          </a:xfrm>
        </p:spPr>
        <p:txBody>
          <a:bodyPr>
            <a:normAutofit/>
          </a:bodyPr>
          <a:lstStyle/>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 numéro vert (à partir du 17 janvier 2024) :</a:t>
            </a:r>
            <a:r>
              <a:rPr lang="fr-FR" sz="1600" dirty="0">
                <a:solidFill>
                  <a:schemeClr val="accent1"/>
                </a:solidFill>
                <a:highlight>
                  <a:srgbClr val="FFFF00"/>
                </a:highlight>
              </a:rPr>
              <a:t> </a:t>
            </a:r>
            <a:r>
              <a:rPr lang="fr-FR" sz="1600" dirty="0">
                <a:solidFill>
                  <a:schemeClr val="accent1"/>
                </a:solidFill>
              </a:rPr>
              <a:t> </a:t>
            </a:r>
            <a:r>
              <a:rPr lang="fr-FR" sz="1600" b="1" dirty="0">
                <a:solidFill>
                  <a:schemeClr val="accent1"/>
                </a:solidFill>
              </a:rPr>
              <a:t>0 800 400 070 </a:t>
            </a:r>
            <a:br>
              <a:rPr lang="fr-FR" sz="1600" b="1" dirty="0">
                <a:solidFill>
                  <a:schemeClr val="accent1"/>
                </a:solidFill>
              </a:rPr>
            </a:br>
            <a:r>
              <a:rPr lang="fr-FR" sz="1600" dirty="0">
                <a:solidFill>
                  <a:schemeClr val="accent1"/>
                </a:solidFill>
              </a:rPr>
              <a:t>(Numéros spécifiques pour l’Outre-mer indiqués sur Parcoursup.fr)</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dirty="0">
                <a:solidFill>
                  <a:schemeClr val="accent1"/>
                </a:solidFill>
                <a:highlight>
                  <a:srgbClr val="FFFF00"/>
                </a:highlight>
              </a:rPr>
              <a:t> </a:t>
            </a:r>
            <a:r>
              <a:rPr lang="fr-FR" sz="1600" b="1" dirty="0">
                <a:solidFill>
                  <a:schemeClr val="accent1"/>
                </a:solidFill>
                <a:highlight>
                  <a:srgbClr val="FFFF00"/>
                </a:highlight>
              </a:rPr>
              <a:t>La messagerie contact </a:t>
            </a:r>
            <a:r>
              <a:rPr lang="fr-FR" sz="1600" dirty="0">
                <a:solidFill>
                  <a:schemeClr val="accent1"/>
                </a:solidFill>
              </a:rPr>
              <a:t>depuis le dossier </a:t>
            </a:r>
            <a:r>
              <a:rPr lang="fr-FR" sz="1600" dirty="0" err="1">
                <a:solidFill>
                  <a:schemeClr val="accent1"/>
                </a:solidFill>
              </a:rPr>
              <a:t>Parcoursup</a:t>
            </a: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Les réseaux sociaux (Instagram, Twitter, Facebook) </a:t>
            </a:r>
            <a:r>
              <a:rPr lang="fr-FR" sz="1600" b="1" dirty="0">
                <a:solidFill>
                  <a:schemeClr val="accent1"/>
                </a:solidFill>
              </a:rPr>
              <a:t>pour suivre l’actualité de Parcoursup et recevoir des conseils</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17</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67545" y="987574"/>
            <a:ext cx="8208912" cy="663637"/>
          </a:xfrm>
        </p:spPr>
        <p:txBody>
          <a:bodyPr/>
          <a:lstStyle/>
          <a:p>
            <a:r>
              <a:rPr lang="fr-FR" sz="2200" dirty="0"/>
              <a:t>Des services pour vous informer et répondre à vos questions tout au long de la procédure</a:t>
            </a:r>
          </a:p>
        </p:txBody>
      </p:sp>
    </p:spTree>
    <p:extLst>
      <p:ext uri="{BB962C8B-B14F-4D97-AF65-F5344CB8AC3E}">
        <p14:creationId xmlns:p14="http://schemas.microsoft.com/office/powerpoint/2010/main" val="173782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771550"/>
            <a:ext cx="8424936" cy="4104456"/>
          </a:xfrm>
        </p:spPr>
        <p:txBody>
          <a:bodyPr>
            <a:normAutofit fontScale="92500" lnSpcReduction="1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L’intégralité de l’offre de formation : Parcoursup vous permet de découvrir toutes les formations supérieures qui sont reconnues par l’Etat. 23 000 formations référencées</a:t>
            </a:r>
          </a:p>
          <a:p>
            <a:pPr algn="just" defTabSz="457200">
              <a:spcBef>
                <a:spcPct val="20000"/>
              </a:spcBef>
              <a:spcAft>
                <a:spcPts val="0"/>
              </a:spcAft>
              <a:buClr>
                <a:srgbClr val="FF0000"/>
              </a:buClr>
              <a:buSzPct val="100000"/>
              <a:tabLst>
                <a:tab pos="182563" algn="l"/>
              </a:tabLst>
            </a:pPr>
            <a:r>
              <a:rPr lang="fr-FR" sz="1500" dirty="0">
                <a:solidFill>
                  <a:schemeClr val="accent1"/>
                </a:solidFill>
              </a:rPr>
              <a:t>	Des formations sous statut étudiant et des formations en apprentissage </a:t>
            </a:r>
          </a:p>
          <a:p>
            <a:pPr algn="just" defTabSz="457200">
              <a:spcBef>
                <a:spcPct val="20000"/>
              </a:spcBef>
              <a:spcAft>
                <a:spcPts val="0"/>
              </a:spcAft>
              <a:buClr>
                <a:srgbClr val="FF0000"/>
              </a:buClr>
              <a:buSzPct val="100000"/>
              <a:tabLst>
                <a:tab pos="182563" algn="l"/>
              </a:tabLst>
            </a:pPr>
            <a:endParaRPr lang="fr-FR" sz="15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simplicité : Parcoursup simplifie vos démarches pour vous permettre de vous concentrer sur votre projet d’orientation </a:t>
            </a:r>
          </a:p>
          <a:p>
            <a:pPr marL="179388" algn="just" defTabSz="457200">
              <a:spcBef>
                <a:spcPct val="20000"/>
              </a:spcBef>
              <a:spcAft>
                <a:spcPts val="600"/>
              </a:spcAft>
              <a:buClr>
                <a:srgbClr val="FF0000"/>
              </a:buClr>
              <a:buSzPct val="100000"/>
            </a:pPr>
            <a:r>
              <a:rPr lang="fr-FR" sz="1500" dirty="0">
                <a:solidFill>
                  <a:schemeClr val="accent1"/>
                </a:solidFill>
              </a:rPr>
              <a:t>Parcoursup, c’est 1 procédure dématérialisée, 1 calendrier unique et 1 seul dossier à constituer</a:t>
            </a:r>
          </a:p>
          <a:p>
            <a:pPr marL="182563" lvl="0" indent="-182563" algn="just" defTabSz="457200">
              <a:spcBef>
                <a:spcPct val="20000"/>
              </a:spcBef>
              <a:spcAft>
                <a:spcPts val="0"/>
              </a:spcAft>
              <a:buClr>
                <a:srgbClr val="FF0000"/>
              </a:buClr>
              <a:buSzPct val="100000"/>
            </a:pPr>
            <a:r>
              <a:rPr lang="fr-FR" sz="1500" b="1" dirty="0"/>
              <a:t>	</a:t>
            </a:r>
            <a:r>
              <a:rPr lang="fr-FR" sz="1500" dirty="0">
                <a:solidFill>
                  <a:schemeClr val="accent1"/>
                </a:solidFill>
              </a:rPr>
              <a:t>Parcoursup, c’est un cadre de présentation des formations homogène pour </a:t>
            </a:r>
            <a:r>
              <a:rPr lang="fr-FR" sz="1500" b="1" dirty="0">
                <a:solidFill>
                  <a:schemeClr val="accent1"/>
                </a:solidFill>
              </a:rPr>
              <a:t>trouver rapidement les informations essentielles</a:t>
            </a:r>
            <a:r>
              <a:rPr lang="fr-FR" sz="1500" dirty="0">
                <a:solidFill>
                  <a:schemeClr val="accent1"/>
                </a:solidFill>
              </a:rPr>
              <a:t>, pour </a:t>
            </a:r>
            <a:r>
              <a:rPr lang="fr-FR" sz="1500" b="1" dirty="0">
                <a:solidFill>
                  <a:schemeClr val="accent1"/>
                </a:solidFill>
              </a:rPr>
              <a:t>connaitre les chiffres clés </a:t>
            </a:r>
            <a:r>
              <a:rPr lang="fr-FR" sz="1500" dirty="0">
                <a:solidFill>
                  <a:schemeClr val="accent1"/>
                </a:solidFill>
              </a:rPr>
              <a:t>de la session précédente</a:t>
            </a:r>
          </a:p>
          <a:p>
            <a:pPr marL="182563" lvl="0" indent="-182563" algn="just" defTabSz="457200">
              <a:spcBef>
                <a:spcPct val="20000"/>
              </a:spcBef>
              <a:spcAft>
                <a:spcPts val="0"/>
              </a:spcAft>
              <a:buClr>
                <a:srgbClr val="FF0000"/>
              </a:buClr>
              <a:buSzPct val="100000"/>
            </a:pPr>
            <a:endParaRPr lang="fr-FR" sz="1500" b="1" dirty="0"/>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liberté de choix : Parcoursup vous permet de choisir librement les formations qui vous intéressent</a:t>
            </a:r>
          </a:p>
          <a:p>
            <a:pPr marL="179388" algn="just" defTabSz="457200">
              <a:spcBef>
                <a:spcPct val="20000"/>
              </a:spcBef>
              <a:spcAft>
                <a:spcPts val="0"/>
              </a:spcAft>
              <a:buClr>
                <a:srgbClr val="FF0000"/>
              </a:buClr>
              <a:buSzPct val="100000"/>
            </a:pPr>
            <a:r>
              <a:rPr lang="fr-FR" sz="1500" dirty="0">
                <a:solidFill>
                  <a:schemeClr val="accent1"/>
                </a:solidFill>
              </a:rPr>
              <a:t>Vous formulez vos vœux </a:t>
            </a:r>
            <a:r>
              <a:rPr lang="fr-FR" sz="1500" b="1" dirty="0">
                <a:solidFill>
                  <a:schemeClr val="accent1"/>
                </a:solidFill>
              </a:rPr>
              <a:t>sans les classer</a:t>
            </a:r>
            <a:r>
              <a:rPr lang="fr-FR" sz="1500" dirty="0">
                <a:solidFill>
                  <a:schemeClr val="accent1"/>
                </a:solidFill>
              </a:rPr>
              <a:t>. Vous choisissez votre formation en fonction des propositions d’admission que vous recevez, à partir du 30 mai 2024. </a:t>
            </a:r>
            <a:r>
              <a:rPr lang="fr-FR" sz="1500" b="1" dirty="0">
                <a:solidFill>
                  <a:schemeClr val="accent1"/>
                </a:solidFill>
              </a:rPr>
              <a:t>Vous avez le dernier mot</a:t>
            </a:r>
          </a:p>
          <a:p>
            <a:pPr marL="179388" algn="just" defTabSz="457200">
              <a:spcBef>
                <a:spcPct val="20000"/>
              </a:spcBef>
              <a:spcAft>
                <a:spcPts val="0"/>
              </a:spcAft>
              <a:buClr>
                <a:srgbClr val="FF0000"/>
              </a:buClr>
              <a:buSzPct val="100000"/>
            </a:pPr>
            <a:endParaRPr lang="fr-FR" sz="1000" dirty="0">
              <a:solidFill>
                <a:schemeClr val="accent1"/>
              </a:solidFill>
            </a:endParaRPr>
          </a:p>
          <a:p>
            <a:pPr marL="179388" algn="just" defTabSz="457200">
              <a:spcBef>
                <a:spcPct val="20000"/>
              </a:spcBef>
              <a:spcAft>
                <a:spcPts val="0"/>
              </a:spcAft>
              <a:buClr>
                <a:srgbClr val="FF0000"/>
              </a:buClr>
              <a:buSzPct val="100000"/>
            </a:pPr>
            <a:r>
              <a:rPr lang="fr-FR" sz="1500" b="1" u="sng" dirty="0">
                <a:solidFill>
                  <a:srgbClr val="FF0000"/>
                </a:solidFill>
              </a:rPr>
              <a:t>Important </a:t>
            </a:r>
            <a:r>
              <a:rPr lang="fr-FR" sz="1500" b="1" u="sng" dirty="0">
                <a:solidFill>
                  <a:schemeClr val="accent1"/>
                </a:solidFill>
              </a:rPr>
              <a:t>:</a:t>
            </a:r>
            <a:r>
              <a:rPr lang="fr-FR" sz="1500" b="1" dirty="0">
                <a:solidFill>
                  <a:schemeClr val="accent1"/>
                </a:solidFill>
              </a:rPr>
              <a:t> Parcoursup ne fait pas l’analyse des candidatures </a:t>
            </a:r>
            <a:r>
              <a:rPr lang="fr-FR" sz="1500" dirty="0">
                <a:solidFill>
                  <a:schemeClr val="accent1"/>
                </a:solidFill>
              </a:rPr>
              <a:t>: ce sont les enseignants des formations du supérieur qui définissent les critères, examinent votre dossier, font des propositions auxquelles vous répondez</a:t>
            </a:r>
            <a:endParaRPr lang="fr-FR" sz="1500" dirty="0">
              <a:solidFill>
                <a:srgbClr val="ED7454"/>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a:t>
            </a:fld>
            <a:endParaRPr lang="fr-FR" dirty="0"/>
          </a:p>
        </p:txBody>
      </p:sp>
      <p:sp>
        <p:nvSpPr>
          <p:cNvPr id="7" name="Rectangle à coins arrondis 6"/>
          <p:cNvSpPr/>
          <p:nvPr/>
        </p:nvSpPr>
        <p:spPr>
          <a:xfrm>
            <a:off x="5148064" y="195486"/>
            <a:ext cx="35236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6 engagements au service des usagers </a:t>
            </a:r>
          </a:p>
        </p:txBody>
      </p:sp>
    </p:spTree>
    <p:extLst>
      <p:ext uri="{BB962C8B-B14F-4D97-AF65-F5344CB8AC3E}">
        <p14:creationId xmlns:p14="http://schemas.microsoft.com/office/powerpoint/2010/main" val="254247114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fontScale="70000" lnSpcReduction="2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transparence, une priorité, pour vous permettre d’affiner votre projet et d’estimer vos chances</a:t>
            </a:r>
          </a:p>
          <a:p>
            <a:pPr marL="179388" algn="just" defTabSz="457200">
              <a:spcBef>
                <a:spcPts val="600"/>
              </a:spcBef>
              <a:spcAft>
                <a:spcPts val="300"/>
              </a:spcAft>
              <a:buClr>
                <a:srgbClr val="FF0000"/>
              </a:buClr>
              <a:buSzPct val="100000"/>
            </a:pPr>
            <a:r>
              <a:rPr lang="fr-FR" sz="1700" dirty="0">
                <a:solidFill>
                  <a:schemeClr val="accent1"/>
                </a:solidFill>
              </a:rPr>
              <a:t>Parcoursup permet facilement de comparer entre les formations, avant de faire des vœux</a:t>
            </a:r>
          </a:p>
          <a:p>
            <a:pPr marL="179388" algn="just" defTabSz="457200">
              <a:spcBef>
                <a:spcPct val="20000"/>
              </a:spcBef>
              <a:spcAft>
                <a:spcPts val="300"/>
              </a:spcAft>
              <a:buClr>
                <a:srgbClr val="FF0000"/>
              </a:buClr>
              <a:buSzPct val="100000"/>
            </a:pPr>
            <a:r>
              <a:rPr lang="fr-FR" sz="1700" dirty="0">
                <a:solidFill>
                  <a:schemeClr val="accent1"/>
                </a:solidFill>
              </a:rPr>
              <a:t>Parcoursup permet de visualiser </a:t>
            </a:r>
            <a:r>
              <a:rPr lang="fr-FR" sz="1700" b="1" dirty="0">
                <a:solidFill>
                  <a:schemeClr val="accent1"/>
                </a:solidFill>
              </a:rPr>
              <a:t>les critères d’analyse des candidatures qu’utiliseront les formations du supérieur</a:t>
            </a:r>
            <a:endParaRPr lang="fr-FR" sz="1700" dirty="0">
              <a:solidFill>
                <a:schemeClr val="accent1"/>
              </a:solidFill>
            </a:endParaRPr>
          </a:p>
          <a:p>
            <a:pPr marL="179388" algn="just" defTabSz="457200">
              <a:spcBef>
                <a:spcPct val="20000"/>
              </a:spcBef>
              <a:spcAft>
                <a:spcPts val="0"/>
              </a:spcAft>
              <a:buClr>
                <a:srgbClr val="FF0000"/>
              </a:buClr>
              <a:buSzPct val="100000"/>
            </a:pPr>
            <a:r>
              <a:rPr lang="fr-FR" sz="1700" dirty="0">
                <a:solidFill>
                  <a:schemeClr val="accent1"/>
                </a:solidFill>
              </a:rPr>
              <a:t>Parcoursup permet de consulter des </a:t>
            </a:r>
            <a:r>
              <a:rPr lang="fr-FR" sz="1700" b="1" dirty="0">
                <a:solidFill>
                  <a:schemeClr val="accent1"/>
                </a:solidFill>
              </a:rPr>
              <a:t>conseils des enseignants du supérieur </a:t>
            </a:r>
            <a:r>
              <a:rPr lang="fr-FR" sz="1700" dirty="0">
                <a:solidFill>
                  <a:schemeClr val="accent1"/>
                </a:solidFill>
              </a:rPr>
              <a:t>sur les parcours recommandés au lycée ou encore sur la manière de faire votre candidature. Parcoursup fournit des données sur la session précédente (profils de candidats classés ; rythme d’envoi des propositions) pour </a:t>
            </a:r>
            <a:r>
              <a:rPr lang="fr-FR" sz="1700" b="1" dirty="0">
                <a:solidFill>
                  <a:schemeClr val="accent1"/>
                </a:solidFill>
              </a:rPr>
              <a:t>anticiper le déroulement de la phase d’admission</a:t>
            </a:r>
          </a:p>
          <a:p>
            <a:pPr marL="179388" algn="just" defTabSz="457200">
              <a:spcBef>
                <a:spcPct val="20000"/>
              </a:spcBef>
              <a:spcAft>
                <a:spcPts val="0"/>
              </a:spcAft>
              <a:buClr>
                <a:srgbClr val="FF0000"/>
              </a:buClr>
              <a:buSzPct val="100000"/>
            </a:pPr>
            <a:endParaRPr lang="fr-FR" sz="15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L’accompagnement personnalisé tout au long de la procédure, pour vous aider </a:t>
            </a:r>
          </a:p>
          <a:p>
            <a:pPr marL="179388" algn="just" defTabSz="457200">
              <a:spcBef>
                <a:spcPts val="600"/>
              </a:spcBef>
              <a:spcAft>
                <a:spcPts val="300"/>
              </a:spcAft>
              <a:buClr>
                <a:srgbClr val="FF0000"/>
              </a:buClr>
              <a:buSzPct val="100000"/>
            </a:pPr>
            <a:r>
              <a:rPr lang="fr-FR" sz="1700" dirty="0">
                <a:solidFill>
                  <a:schemeClr val="accent1"/>
                </a:solidFill>
              </a:rPr>
              <a:t>Vous n’êtes pas seuls pour faire vos choix : vous êtes accompagné, au lycée, via la plateforme, au numéro vert ou encore lors des journées portes ouvertes, pour élaborer votre projet, faire des vœux, choisir votre formation. </a:t>
            </a:r>
          </a:p>
          <a:p>
            <a:pPr marL="179388" algn="just" defTabSz="457200">
              <a:spcBef>
                <a:spcPct val="20000"/>
              </a:spcBef>
              <a:spcAft>
                <a:spcPts val="300"/>
              </a:spcAft>
              <a:buClr>
                <a:srgbClr val="FF0000"/>
              </a:buClr>
              <a:buSzPct val="100000"/>
            </a:pPr>
            <a:r>
              <a:rPr lang="fr-FR" sz="1700" dirty="0">
                <a:solidFill>
                  <a:schemeClr val="accent1"/>
                </a:solidFill>
              </a:rPr>
              <a:t>A partir de la fiche formation, retrouvez les personnes référentes de l’établissement que vous pouvez contacter </a:t>
            </a:r>
          </a:p>
          <a:p>
            <a:pPr marL="179388" algn="just" defTabSz="457200">
              <a:spcBef>
                <a:spcPct val="20000"/>
              </a:spcBef>
              <a:spcAft>
                <a:spcPts val="0"/>
              </a:spcAft>
              <a:buClr>
                <a:srgbClr val="FF0000"/>
              </a:buClr>
              <a:buSzPct val="100000"/>
            </a:pPr>
            <a:r>
              <a:rPr lang="fr-FR" sz="1700" dirty="0">
                <a:solidFill>
                  <a:schemeClr val="accent1"/>
                </a:solidFill>
              </a:rPr>
              <a:t>Et si vous n’avez pas reçu de proposition, les recteurs proposent un accompagnement pour vous aider</a:t>
            </a:r>
          </a:p>
          <a:p>
            <a:pPr algn="just" defTabSz="457200">
              <a:spcBef>
                <a:spcPct val="20000"/>
              </a:spcBef>
              <a:spcAft>
                <a:spcPts val="0"/>
              </a:spcAft>
              <a:buClr>
                <a:srgbClr val="FF0000"/>
              </a:buClr>
              <a:buSzPct val="100000"/>
            </a:pPr>
            <a:endParaRPr lang="fr-FR" sz="1500" dirty="0">
              <a:solidFill>
                <a:schemeClr val="accent1"/>
              </a:solidFill>
              <a:cs typeface="Aria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prise en compte de votre profil pour favoriser l’égalité d’accès et de réussite des étudiants </a:t>
            </a:r>
          </a:p>
          <a:p>
            <a:pPr marL="179388" algn="just" defTabSz="457200">
              <a:spcBef>
                <a:spcPts val="600"/>
              </a:spcBef>
              <a:spcAft>
                <a:spcPts val="300"/>
              </a:spcAft>
              <a:buClr>
                <a:srgbClr val="FF0000"/>
              </a:buClr>
              <a:buSzPct val="100000"/>
            </a:pPr>
            <a:r>
              <a:rPr lang="fr-FR" sz="1700" dirty="0">
                <a:solidFill>
                  <a:schemeClr val="accent1"/>
                </a:solidFill>
              </a:rPr>
              <a:t>Parcoursup met en œuvre des actions ciblées pour l’accès au supérieur des lycéens boursiers, professionnels ou technologiques, ou encore des lycéens participant à des cordées de la réussite</a:t>
            </a:r>
          </a:p>
          <a:p>
            <a:pPr marL="179388" algn="just" defTabSz="457200">
              <a:spcBef>
                <a:spcPct val="20000"/>
              </a:spcBef>
              <a:spcAft>
                <a:spcPts val="300"/>
              </a:spcAft>
              <a:buClr>
                <a:srgbClr val="FF0000"/>
              </a:buClr>
              <a:buSzPct val="100000"/>
            </a:pPr>
            <a:r>
              <a:rPr lang="fr-FR" sz="1700" dirty="0">
                <a:solidFill>
                  <a:schemeClr val="accent1"/>
                </a:solidFill>
              </a:rPr>
              <a:t>Parcoursup prend en compte les situations particulières tels les candidats en situation de handicap ou candidats sportifs de haut niveau ou artistes confirmés</a:t>
            </a:r>
          </a:p>
          <a:p>
            <a:pPr marL="179388" algn="just" defTabSz="457200">
              <a:spcBef>
                <a:spcPct val="20000"/>
              </a:spcBef>
              <a:spcAft>
                <a:spcPts val="0"/>
              </a:spcAft>
              <a:buClr>
                <a:srgbClr val="FF0000"/>
              </a:buClr>
              <a:buSzPct val="100000"/>
            </a:pPr>
            <a:r>
              <a:rPr lang="fr-FR" sz="1700" dirty="0">
                <a:solidFill>
                  <a:schemeClr val="accent1"/>
                </a:solidFill>
              </a:rPr>
              <a:t>Parcoursup promeut le développement des parcours personnalisés (Oui-Si) à l’université pour favoriser la réussite des étudiants.</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a:t>
            </a:fld>
            <a:endParaRPr lang="fr-FR" dirty="0"/>
          </a:p>
        </p:txBody>
      </p:sp>
      <p:sp>
        <p:nvSpPr>
          <p:cNvPr id="5" name="Rectangle à coins arrondis 4"/>
          <p:cNvSpPr/>
          <p:nvPr/>
        </p:nvSpPr>
        <p:spPr>
          <a:xfrm>
            <a:off x="5148064" y="195486"/>
            <a:ext cx="35236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6 engagements au service des usagers </a:t>
            </a:r>
          </a:p>
        </p:txBody>
      </p:sp>
    </p:spTree>
    <p:extLst>
      <p:ext uri="{BB962C8B-B14F-4D97-AF65-F5344CB8AC3E}">
        <p14:creationId xmlns:p14="http://schemas.microsoft.com/office/powerpoint/2010/main" val="569228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t>14/11/2023</a:t>
            </a:fld>
            <a:endParaRPr lang="fr-FR" cap="all" dirty="0"/>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pPr/>
              <a:t>4</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14/11/2023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0945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23 000 formations dispensant de diplômes reconnus par l’État disponibles via le moteur de recherche de formation :</a:t>
            </a:r>
          </a:p>
          <a:p>
            <a:endParaRPr lang="fr-FR" sz="1400" b="1" dirty="0">
              <a:solidFill>
                <a:srgbClr val="F28E65"/>
              </a:solidFill>
            </a:endParaRPr>
          </a:p>
          <a:p>
            <a:pPr marL="171450" indent="-171450" algn="jus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étudiant</a:t>
            </a:r>
            <a:r>
              <a:rPr lang="fr-FR" sz="1400" dirty="0">
                <a:solidFill>
                  <a:schemeClr val="accent1"/>
                </a:solidFill>
              </a:rPr>
              <a:t> : les différentes licences (dont les licences « accès santé »), les Parcours préparatoires au professorat des écoles (PPPE) et les parcours d’accès aux études de santé (PASS), classes prépa, BTS, BUT (Bachelor universitaire de technologie ), formations en soins infirmiers (en IFSI) et autres formations paramédicales, formations en travail social (en EFTS), écoles d’ingénieur, de commerce et de management, Sciences Po/ Instituts d’Etudes Politiques, écoles vétérinaires, formations aux métiers de la culture, du sport…</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71450" indent="-171450" algn="just">
              <a:spcAft>
                <a:spcPts val="0"/>
              </a:spcAf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apprenti (en alternance)</a:t>
            </a:r>
            <a:r>
              <a:rPr lang="fr-FR" sz="1400" dirty="0">
                <a:solidFill>
                  <a:schemeClr val="accent1"/>
                </a:solidFill>
              </a:rPr>
              <a:t> : l’apprentissage est proposé dans différentes formations (BTS, BUT, licence…).</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r>
              <a:rPr lang="fr-FR" sz="1400" b="1" dirty="0">
                <a:solidFill>
                  <a:schemeClr val="bg1"/>
                </a:solidFill>
                <a:highlight>
                  <a:srgbClr val="0000FF"/>
                </a:highlight>
              </a:rPr>
              <a:t>Des informations  utiles à consulter sur chaque fiche formation </a:t>
            </a:r>
            <a:r>
              <a:rPr lang="fr-FR" sz="1400" dirty="0">
                <a:solidFill>
                  <a:schemeClr val="accent1"/>
                </a:solidFill>
              </a:rPr>
              <a:t>: le taux d’accès, les critères et leur importance, le statut de l’établissement (public/privé), l’information sur le caractère sélectif de la formation, les candidats classés en 2023, les frais de scolarité ou de candidature, les débouchés et possibilités de poursuite d’études…ou encore les rapports publics de l’examen réalisé en 2023</a:t>
            </a:r>
          </a:p>
          <a:p>
            <a:endParaRPr lang="fr-FR" sz="1400" dirty="0">
              <a:solidFill>
                <a:schemeClr val="accent1"/>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6084169" y="195486"/>
            <a:ext cx="2627100"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formations disponibles</a:t>
            </a:r>
          </a:p>
        </p:txBody>
      </p:sp>
    </p:spTree>
    <p:extLst>
      <p:ext uri="{BB962C8B-B14F-4D97-AF65-F5344CB8AC3E}">
        <p14:creationId xmlns:p14="http://schemas.microsoft.com/office/powerpoint/2010/main" val="1900164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dirty="0"/>
          </a:p>
        </p:txBody>
      </p:sp>
      <p:sp>
        <p:nvSpPr>
          <p:cNvPr id="14" name="ZoneTexte 13"/>
          <p:cNvSpPr txBox="1"/>
          <p:nvPr/>
        </p:nvSpPr>
        <p:spPr>
          <a:xfrm>
            <a:off x="395536" y="3548792"/>
            <a:ext cx="3384376" cy="923330"/>
          </a:xfrm>
          <a:prstGeom prst="rect">
            <a:avLst/>
          </a:prstGeom>
          <a:noFill/>
        </p:spPr>
        <p:txBody>
          <a:bodyPr wrap="square" rtlCol="0">
            <a:spAutoFit/>
          </a:bodyPr>
          <a:lstStyle/>
          <a:p>
            <a:r>
              <a:rPr lang="fr-FR" sz="1500" b="1" dirty="0">
                <a:solidFill>
                  <a:schemeClr val="bg1"/>
                </a:solidFill>
                <a:highlight>
                  <a:srgbClr val="0000FF"/>
                </a:highlight>
              </a:rPr>
              <a:t>Avenirs.onisep.fr</a:t>
            </a:r>
          </a:p>
          <a:p>
            <a:pPr algn="just"/>
            <a:r>
              <a:rPr lang="fr-FR" sz="1300" dirty="0"/>
              <a:t>Retrouvez toutes les informations sélectionnées par l’Onisep sur les filières, les formations, les métiers </a:t>
            </a:r>
          </a:p>
        </p:txBody>
      </p:sp>
      <p:sp>
        <p:nvSpPr>
          <p:cNvPr id="15" name="ZoneTexte 14"/>
          <p:cNvSpPr txBox="1"/>
          <p:nvPr/>
        </p:nvSpPr>
        <p:spPr>
          <a:xfrm flipH="1">
            <a:off x="4283967" y="3557990"/>
            <a:ext cx="4248472" cy="923330"/>
          </a:xfrm>
          <a:prstGeom prst="rect">
            <a:avLst/>
          </a:prstGeom>
          <a:noFill/>
        </p:spPr>
        <p:txBody>
          <a:bodyPr wrap="square" rtlCol="0">
            <a:spAutoFit/>
          </a:bodyPr>
          <a:lstStyle/>
          <a:p>
            <a:r>
              <a:rPr lang="fr-FR" sz="1500" b="1" dirty="0" err="1">
                <a:solidFill>
                  <a:schemeClr val="bg1"/>
                </a:solidFill>
                <a:highlight>
                  <a:srgbClr val="0000FF"/>
                </a:highlight>
              </a:rPr>
              <a:t>Parcoursup.fr</a:t>
            </a:r>
            <a:r>
              <a:rPr lang="fr-FR" sz="1500" b="1" dirty="0">
                <a:solidFill>
                  <a:schemeClr val="bg1"/>
                </a:solidFill>
                <a:highlight>
                  <a:srgbClr val="0000FF"/>
                </a:highlight>
              </a:rPr>
              <a:t> : </a:t>
            </a:r>
            <a:r>
              <a:rPr lang="fr-FR" sz="1500" dirty="0">
                <a:solidFill>
                  <a:schemeClr val="bg1"/>
                </a:solidFill>
                <a:highlight>
                  <a:srgbClr val="0000FF"/>
                </a:highlight>
              </a:rPr>
              <a:t> </a:t>
            </a:r>
          </a:p>
          <a:p>
            <a:pPr marL="285750" indent="-285750">
              <a:buFontTx/>
              <a:buChar char="-"/>
            </a:pPr>
            <a:r>
              <a:rPr lang="fr-FR" sz="1300" dirty="0"/>
              <a:t>Le moteur de recherche Parcoursup </a:t>
            </a:r>
          </a:p>
          <a:p>
            <a:pPr marL="285750" indent="-285750">
              <a:buFontTx/>
              <a:buChar char="-"/>
            </a:pPr>
            <a:r>
              <a:rPr lang="fr-FR" sz="1300" dirty="0"/>
              <a:t>un accès vers d’autres sites numériques d’aide à l’orientation et un lien vers le site de votre Région </a:t>
            </a:r>
          </a:p>
        </p:txBody>
      </p:sp>
      <p:sp>
        <p:nvSpPr>
          <p:cNvPr id="2" name="Rectangle à coins arrondis 6">
            <a:extLst>
              <a:ext uri="{FF2B5EF4-FFF2-40B4-BE49-F238E27FC236}">
                <a16:creationId xmlns:a16="http://schemas.microsoft.com/office/drawing/2014/main" id="{D6B32044-2777-BA50-5830-243AE6AF7D20}"/>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outils pour préparer votre projet d’orientation</a:t>
            </a:r>
          </a:p>
        </p:txBody>
      </p:sp>
      <p:pic>
        <p:nvPicPr>
          <p:cNvPr id="10" name="Image 9"/>
          <p:cNvPicPr>
            <a:picLocks noChangeAspect="1"/>
          </p:cNvPicPr>
          <p:nvPr/>
        </p:nvPicPr>
        <p:blipFill>
          <a:blip r:embed="rId2"/>
          <a:stretch>
            <a:fillRect/>
          </a:stretch>
        </p:blipFill>
        <p:spPr>
          <a:xfrm>
            <a:off x="4952437" y="1028018"/>
            <a:ext cx="3580002" cy="2227792"/>
          </a:xfrm>
          <a:prstGeom prst="rect">
            <a:avLst/>
          </a:prstGeom>
        </p:spPr>
      </p:pic>
      <p:pic>
        <p:nvPicPr>
          <p:cNvPr id="3" name="Image 2"/>
          <p:cNvPicPr>
            <a:picLocks noChangeAspect="1"/>
          </p:cNvPicPr>
          <p:nvPr/>
        </p:nvPicPr>
        <p:blipFill>
          <a:blip r:embed="rId3"/>
          <a:stretch>
            <a:fillRect/>
          </a:stretch>
        </p:blipFill>
        <p:spPr>
          <a:xfrm>
            <a:off x="391171" y="1339227"/>
            <a:ext cx="4149061" cy="1812517"/>
          </a:xfrm>
          <a:prstGeom prst="rect">
            <a:avLst/>
          </a:prstGeom>
        </p:spPr>
      </p:pic>
    </p:spTree>
    <p:extLst>
      <p:ext uri="{BB962C8B-B14F-4D97-AF65-F5344CB8AC3E}">
        <p14:creationId xmlns:p14="http://schemas.microsoft.com/office/powerpoint/2010/main" val="809968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400" dirty="0"/>
              <a:t>LE BON REFLEXE : S’INFORMER, ECHANGER</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sp>
        <p:nvSpPr>
          <p:cNvPr id="11" name="ZoneTexte 10"/>
          <p:cNvSpPr txBox="1"/>
          <p:nvPr/>
        </p:nvSpPr>
        <p:spPr>
          <a:xfrm>
            <a:off x="467544" y="3939327"/>
            <a:ext cx="4104456" cy="523220"/>
          </a:xfrm>
          <a:prstGeom prst="rect">
            <a:avLst/>
          </a:prstGeom>
          <a:noFill/>
        </p:spPr>
        <p:txBody>
          <a:bodyPr wrap="square" rtlCol="0">
            <a:spAutoFit/>
          </a:bodyPr>
          <a:lstStyle/>
          <a:p>
            <a:r>
              <a:rPr lang="fr-FR" sz="1500" b="1" dirty="0">
                <a:solidFill>
                  <a:schemeClr val="bg1"/>
                </a:solidFill>
                <a:highlight>
                  <a:srgbClr val="0000FF"/>
                </a:highlight>
              </a:rPr>
              <a:t>Live </a:t>
            </a:r>
            <a:r>
              <a:rPr lang="fr-FR" sz="1500" b="1" dirty="0" err="1">
                <a:solidFill>
                  <a:schemeClr val="bg1"/>
                </a:solidFill>
                <a:highlight>
                  <a:srgbClr val="0000FF"/>
                </a:highlight>
              </a:rPr>
              <a:t>Parcoursup</a:t>
            </a:r>
            <a:r>
              <a:rPr lang="fr-FR" sz="1500" b="1" dirty="0">
                <a:solidFill>
                  <a:schemeClr val="bg1"/>
                </a:solidFill>
                <a:highlight>
                  <a:srgbClr val="0000FF"/>
                </a:highlight>
              </a:rPr>
              <a:t> :</a:t>
            </a:r>
            <a:r>
              <a:rPr lang="fr-FR" sz="1500" dirty="0">
                <a:solidFill>
                  <a:schemeClr val="bg1"/>
                </a:solidFill>
                <a:highlight>
                  <a:srgbClr val="0000FF"/>
                </a:highlight>
              </a:rPr>
              <a:t> </a:t>
            </a:r>
            <a:r>
              <a:rPr lang="fr-FR" sz="1500" dirty="0"/>
              <a:t> </a:t>
            </a:r>
          </a:p>
          <a:p>
            <a:r>
              <a:rPr lang="fr-FR" sz="1300" dirty="0"/>
              <a:t>Pour poser ses questions en direct </a:t>
            </a:r>
          </a:p>
        </p:txBody>
      </p:sp>
      <p:sp>
        <p:nvSpPr>
          <p:cNvPr id="2" name="ZoneTexte 1"/>
          <p:cNvSpPr txBox="1"/>
          <p:nvPr/>
        </p:nvSpPr>
        <p:spPr>
          <a:xfrm>
            <a:off x="4860032" y="1519500"/>
            <a:ext cx="3888432" cy="3077766"/>
          </a:xfrm>
          <a:prstGeom prst="rect">
            <a:avLst/>
          </a:prstGeom>
          <a:solidFill>
            <a:schemeClr val="tx1"/>
          </a:solidFill>
          <a:ln w="28575">
            <a:solidFill>
              <a:schemeClr val="bg1"/>
            </a:solidFill>
          </a:ln>
        </p:spPr>
        <p:txBody>
          <a:bodyPr wrap="square" rtlCol="0">
            <a:spAutoFit/>
          </a:bodyPr>
          <a:lstStyle/>
          <a:p>
            <a:pPr lvl="0"/>
            <a:r>
              <a:rPr lang="fr-FR" sz="1600" b="1" dirty="0">
                <a:solidFill>
                  <a:schemeClr val="accent6"/>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Psy-En</a:t>
            </a:r>
          </a:p>
          <a:p>
            <a:pPr marL="285750" lvl="0" indent="-285750">
              <a:buFont typeface="Arial" panose="020B0604020202020204" pitchFamily="34" charset="0"/>
              <a:buChar char="•"/>
            </a:pPr>
            <a:endParaRPr lang="fr-FR" sz="1200" dirty="0">
              <a:solidFill>
                <a:schemeClr val="bg1"/>
              </a:solidFill>
            </a:endParaRPr>
          </a:p>
          <a:p>
            <a:pPr lvl="0"/>
            <a:r>
              <a:rPr lang="fr-FR" sz="1600" b="1" dirty="0">
                <a:solidFill>
                  <a:schemeClr val="accent6"/>
                </a:solidFill>
              </a:rPr>
              <a:t>Echanger avec les formations </a:t>
            </a:r>
          </a:p>
          <a:p>
            <a:pPr lvl="0"/>
            <a:r>
              <a:rPr lang="fr-FR" sz="1000" i="1" dirty="0">
                <a:solidFill>
                  <a:schemeClr val="bg1"/>
                </a:solidFill>
              </a:rPr>
              <a:t>(contact et dates à retrouver sur Parcoursup) </a:t>
            </a:r>
          </a:p>
          <a:p>
            <a:pPr marL="285750" lvl="0" indent="-285750">
              <a:buFont typeface="Arial" panose="020B0604020202020204" pitchFamily="34" charset="0"/>
              <a:buChar char="•"/>
            </a:pPr>
            <a:r>
              <a:rPr lang="fr-FR" sz="1200" dirty="0">
                <a:solidFill>
                  <a:schemeClr val="bg1"/>
                </a:solidFill>
              </a:rPr>
              <a:t>Responsables de formations et étudiants ambassadeurs</a:t>
            </a:r>
          </a:p>
          <a:p>
            <a:pPr marL="285750" lvl="0" indent="-285750">
              <a:buFont typeface="Arial" panose="020B0604020202020204" pitchFamily="34" charset="0"/>
              <a:buChar char="•"/>
            </a:pPr>
            <a:r>
              <a:rPr lang="fr-FR" sz="1200" dirty="0">
                <a:solidFill>
                  <a:schemeClr val="bg1"/>
                </a:solidFill>
              </a:rPr>
              <a:t>Lors des journées portes ouvertes et salons avec conférences thématiques</a:t>
            </a:r>
          </a:p>
          <a:p>
            <a:pPr marL="285750" lvl="0" indent="-285750">
              <a:buFont typeface="Arial" panose="020B0604020202020204" pitchFamily="34" charset="0"/>
              <a:buChar char="•"/>
            </a:pPr>
            <a:endParaRPr lang="fr-FR" sz="1200" b="1" dirty="0">
              <a:solidFill>
                <a:schemeClr val="bg1"/>
              </a:solidFill>
            </a:endParaRPr>
          </a:p>
          <a:p>
            <a:r>
              <a:rPr lang="fr-FR" sz="1500" b="1" dirty="0">
                <a:solidFill>
                  <a:schemeClr val="accent6"/>
                </a:solidFill>
              </a:rPr>
              <a:t>Consulter les ressources en ligne de nos partenaires </a:t>
            </a:r>
          </a:p>
          <a:p>
            <a:r>
              <a:rPr lang="fr-FR" sz="1000" i="1" dirty="0">
                <a:solidFill>
                  <a:schemeClr val="bg1"/>
                </a:solidFill>
              </a:rPr>
              <a:t>(accessibles gratuitement depuis la page d’accueil parcoursup.fr)</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96105"/>
            <a:ext cx="3882382" cy="2183840"/>
          </a:xfrm>
          <a:prstGeom prst="rect">
            <a:avLst/>
          </a:prstGeom>
        </p:spPr>
      </p:pic>
    </p:spTree>
    <p:extLst>
      <p:ext uri="{BB962C8B-B14F-4D97-AF65-F5344CB8AC3E}">
        <p14:creationId xmlns:p14="http://schemas.microsoft.com/office/powerpoint/2010/main" val="381600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14/11/2023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7933517"/>
      </p:ext>
    </p:extLst>
  </p:cSld>
  <p:clrMapOvr>
    <a:masterClrMapping/>
  </p:clrMapOvr>
</p:sld>
</file>

<file path=ppt/theme/theme1.xml><?xml version="1.0" encoding="utf-8"?>
<a:theme xmlns:a="http://schemas.openxmlformats.org/drawingml/2006/main" name="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3643</TotalTime>
  <Words>1480</Words>
  <Application>Microsoft Office PowerPoint</Application>
  <PresentationFormat>Affichage à l'écran (16:9)</PresentationFormat>
  <Paragraphs>130</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Courier New</vt:lpstr>
      <vt:lpstr>OPÉRATEURS</vt:lpstr>
      <vt:lpstr>w</vt:lpstr>
      <vt:lpstr>Présentation PowerPoint</vt:lpstr>
      <vt:lpstr>Présentation PowerPoint</vt:lpstr>
      <vt:lpstr>Présentation PowerPoint</vt:lpstr>
      <vt:lpstr>Présentation PowerPoint</vt:lpstr>
      <vt:lpstr>Présentation PowerPoint</vt:lpstr>
      <vt:lpstr>Présentation PowerPoint</vt:lpstr>
      <vt:lpstr>LE BON REFLEXE : S’INFORMER, ECHANGER</vt:lpstr>
      <vt:lpstr>Présentation PowerPoint</vt:lpstr>
      <vt:lpstr>S’inscrire sur Parcoursup </vt:lpstr>
      <vt:lpstr>Présentation PowerPoint</vt:lpstr>
      <vt:lpstr>Présentation PowerPoint</vt:lpstr>
      <vt:lpstr>Présentation PowerPoint</vt:lpstr>
      <vt:lpstr>Présentation PowerPoint</vt:lpstr>
      <vt:lpstr>Présentation PowerPoint</vt:lpstr>
      <vt:lpstr>Présentation PowerPoint</vt:lpstr>
      <vt:lpstr>Des services pour vous informer et répondre à vos questions tout au long de la procédure</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Virginie DESCHAMPS</cp:lastModifiedBy>
  <cp:revision>155</cp:revision>
  <dcterms:created xsi:type="dcterms:W3CDTF">2020-10-27T08:44:50Z</dcterms:created>
  <dcterms:modified xsi:type="dcterms:W3CDTF">2023-11-14T21:35:04Z</dcterms:modified>
</cp:coreProperties>
</file>