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24"/>
  </p:notesMasterIdLst>
  <p:handoutMasterIdLst>
    <p:handoutMasterId r:id="rId25"/>
  </p:handoutMasterIdLst>
  <p:sldIdLst>
    <p:sldId id="407" r:id="rId2"/>
    <p:sldId id="372" r:id="rId3"/>
    <p:sldId id="385" r:id="rId4"/>
    <p:sldId id="359" r:id="rId5"/>
    <p:sldId id="360" r:id="rId6"/>
    <p:sldId id="361" r:id="rId7"/>
    <p:sldId id="386" r:id="rId8"/>
    <p:sldId id="384" r:id="rId9"/>
    <p:sldId id="373" r:id="rId10"/>
    <p:sldId id="409" r:id="rId11"/>
    <p:sldId id="408" r:id="rId12"/>
    <p:sldId id="395" r:id="rId13"/>
    <p:sldId id="396" r:id="rId14"/>
    <p:sldId id="397" r:id="rId15"/>
    <p:sldId id="398" r:id="rId16"/>
    <p:sldId id="399" r:id="rId17"/>
    <p:sldId id="400" r:id="rId18"/>
    <p:sldId id="401" r:id="rId19"/>
    <p:sldId id="402" r:id="rId20"/>
    <p:sldId id="403" r:id="rId21"/>
    <p:sldId id="404" r:id="rId22"/>
    <p:sldId id="405" r:id="rId23"/>
  </p:sldIdLst>
  <p:sldSz cx="9906000" cy="6858000" type="A4"/>
  <p:notesSz cx="6858000" cy="97742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07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0F8B"/>
    <a:srgbClr val="FF66FF"/>
    <a:srgbClr val="FF3300"/>
    <a:srgbClr val="006600"/>
    <a:srgbClr val="003E00"/>
    <a:srgbClr val="FF6600"/>
    <a:srgbClr val="FF0000"/>
    <a:srgbClr val="F22E00"/>
    <a:srgbClr val="FF781D"/>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41" autoAdjust="0"/>
  </p:normalViewPr>
  <p:slideViewPr>
    <p:cSldViewPr snapToObjects="1">
      <p:cViewPr varScale="1">
        <p:scale>
          <a:sx n="81" d="100"/>
          <a:sy n="81" d="100"/>
        </p:scale>
        <p:origin x="894" y="6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41" d="100"/>
          <a:sy n="41" d="100"/>
        </p:scale>
        <p:origin x="-1574" y="-77"/>
      </p:cViewPr>
      <p:guideLst>
        <p:guide orient="horz" pos="307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3051175" y="9312275"/>
            <a:ext cx="757238" cy="254000"/>
          </a:xfrm>
          <a:prstGeom prst="rect">
            <a:avLst/>
          </a:prstGeom>
          <a:noFill/>
          <a:ln w="12700">
            <a:noFill/>
            <a:miter lim="800000"/>
            <a:headEnd/>
            <a:tailEnd/>
          </a:ln>
          <a:effectLst/>
        </p:spPr>
        <p:txBody>
          <a:bodyPr wrap="none" lIns="87313" tIns="44450" rIns="87313" bIns="44450">
            <a:spAutoFit/>
          </a:bodyPr>
          <a:lstStyle/>
          <a:p>
            <a:pPr algn="ctr" defTabSz="868363" eaLnBrk="0" hangingPunct="0">
              <a:lnSpc>
                <a:spcPct val="90000"/>
              </a:lnSpc>
              <a:defRPr/>
            </a:pPr>
            <a:r>
              <a:rPr lang="fr-FR" sz="1200">
                <a:latin typeface="Arial" charset="0"/>
              </a:rPr>
              <a:t>Page </a:t>
            </a:r>
            <a:fld id="{841A9A34-CAD2-483C-B9DE-04808AA20BDD}" type="slidenum">
              <a:rPr lang="fr-FR" sz="1200">
                <a:latin typeface="Arial" charset="0"/>
              </a:rPr>
              <a:pPr algn="ctr" defTabSz="868363" eaLnBrk="0" hangingPunct="0">
                <a:lnSpc>
                  <a:spcPct val="90000"/>
                </a:lnSpc>
                <a:defRPr/>
              </a:pPr>
              <a:t>‹N°›</a:t>
            </a:fld>
            <a:endParaRPr lang="fr-FR" sz="1200">
              <a:latin typeface="Arial"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649788"/>
            <a:ext cx="5029200" cy="3849687"/>
          </a:xfrm>
          <a:prstGeom prst="rect">
            <a:avLst/>
          </a:prstGeom>
          <a:noFill/>
          <a:ln>
            <a:noFill/>
          </a:ln>
          <a:effectLst/>
        </p:spPr>
        <p:txBody>
          <a:bodyPr vert="horz" wrap="square" lIns="90488" tIns="44450" rIns="90488" bIns="44450" numCol="1" anchor="t" anchorCtr="0" compatLnSpc="1">
            <a:prstTxWarp prst="textNoShape">
              <a:avLst/>
            </a:prstTxWarp>
          </a:bodyPr>
          <a:lstStyle/>
          <a:p>
            <a:pPr lvl="0"/>
            <a:r>
              <a:rPr lang="fr-FR" noProof="0"/>
              <a:t>Corps du texte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48131" name="Rectangle 3"/>
          <p:cNvSpPr>
            <a:spLocks noGrp="1" noRot="1" noChangeAspect="1" noChangeArrowheads="1" noTextEdit="1"/>
          </p:cNvSpPr>
          <p:nvPr>
            <p:ph type="sldImg" idx="2"/>
          </p:nvPr>
        </p:nvSpPr>
        <p:spPr bwMode="auto">
          <a:xfrm>
            <a:off x="962025" y="857250"/>
            <a:ext cx="4933950" cy="3416300"/>
          </a:xfrm>
          <a:prstGeom prst="rect">
            <a:avLst/>
          </a:prstGeom>
          <a:noFill/>
          <a:ln w="12700">
            <a:solidFill>
              <a:schemeClr val="tx1"/>
            </a:solidFill>
            <a:miter lim="800000"/>
            <a:headEnd/>
            <a:tailEnd/>
          </a:ln>
        </p:spPr>
      </p:sp>
      <p:sp>
        <p:nvSpPr>
          <p:cNvPr id="48132" name="Rectangle 4"/>
          <p:cNvSpPr>
            <a:spLocks noChangeArrowheads="1"/>
          </p:cNvSpPr>
          <p:nvPr/>
        </p:nvSpPr>
        <p:spPr bwMode="auto">
          <a:xfrm>
            <a:off x="3051175" y="9312275"/>
            <a:ext cx="757238" cy="254000"/>
          </a:xfrm>
          <a:prstGeom prst="rect">
            <a:avLst/>
          </a:prstGeom>
          <a:noFill/>
          <a:ln w="12700">
            <a:noFill/>
            <a:miter lim="800000"/>
            <a:headEnd/>
            <a:tailEnd/>
          </a:ln>
          <a:effectLst/>
        </p:spPr>
        <p:txBody>
          <a:bodyPr wrap="none" lIns="87313" tIns="44450" rIns="87313" bIns="44450">
            <a:spAutoFit/>
          </a:bodyPr>
          <a:lstStyle/>
          <a:p>
            <a:pPr algn="ctr" defTabSz="868363" eaLnBrk="0" hangingPunct="0">
              <a:lnSpc>
                <a:spcPct val="90000"/>
              </a:lnSpc>
              <a:defRPr/>
            </a:pPr>
            <a:r>
              <a:rPr lang="fr-FR" sz="1200">
                <a:latin typeface="Arial" charset="0"/>
              </a:rPr>
              <a:t>Page </a:t>
            </a:r>
            <a:fld id="{DC35CF24-A491-4773-9565-BA8F1974C01F}" type="slidenum">
              <a:rPr lang="fr-FR" sz="1200">
                <a:latin typeface="Arial" charset="0"/>
              </a:rPr>
              <a:pPr algn="ctr" defTabSz="868363" eaLnBrk="0" hangingPunct="0">
                <a:lnSpc>
                  <a:spcPct val="90000"/>
                </a:lnSpc>
                <a:defRPr/>
              </a:pPr>
              <a:t>‹N°›</a:t>
            </a:fld>
            <a:endParaRPr lang="fr-FR" sz="1200">
              <a:latin typeface="Arial" charset="0"/>
            </a:endParaRP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cap="flat"/>
        </p:spPr>
      </p:sp>
      <p:sp>
        <p:nvSpPr>
          <p:cNvPr id="49155" name="Rectangle 3"/>
          <p:cNvSpPr>
            <a:spLocks noGrp="1" noChangeArrowheads="1"/>
          </p:cNvSpPr>
          <p:nvPr>
            <p:ph type="body" idx="1"/>
          </p:nvPr>
        </p:nvSpPr>
        <p:spPr>
          <a:noFill/>
        </p:spPr>
        <p:txBody>
          <a:bodyPr/>
          <a:lstStyle/>
          <a:p>
            <a:pPr>
              <a:lnSpc>
                <a:spcPct val="89000"/>
              </a:lnSpc>
            </a:pPr>
            <a:r>
              <a:rPr lang="fr-FR">
                <a:cs typeface="Times New Roman" pitchFamily="18" charset="0"/>
              </a:rPr>
              <a:t>À qui sont destinés les documents ?</a:t>
            </a:r>
          </a:p>
          <a:p>
            <a:pPr>
              <a:lnSpc>
                <a:spcPct val="89000"/>
              </a:lnSpc>
            </a:pPr>
            <a:r>
              <a:rPr lang="fr-FR">
                <a:cs typeface="Times New Roman" pitchFamily="18" charset="0"/>
              </a:rPr>
              <a:t>Ce sont des outils pour les réunions de parents utilisés par les chefs d’établissement avec présence si possible d’un enseignant d’économie et gestion (afin de pouvoir expliciter les termes et les orientations de cette série).</a:t>
            </a:r>
            <a:endParaRPr lang="fr-FR"/>
          </a:p>
        </p:txBody>
      </p:sp>
    </p:spTree>
    <p:extLst>
      <p:ext uri="{BB962C8B-B14F-4D97-AF65-F5344CB8AC3E}">
        <p14:creationId xmlns:p14="http://schemas.microsoft.com/office/powerpoint/2010/main" val="2788914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cap="flat"/>
        </p:spPr>
      </p:sp>
      <p:sp>
        <p:nvSpPr>
          <p:cNvPr id="64515" name="Rectangle 3"/>
          <p:cNvSpPr>
            <a:spLocks noGrp="1" noChangeArrowheads="1"/>
          </p:cNvSpPr>
          <p:nvPr>
            <p:ph type="body" idx="1"/>
          </p:nvPr>
        </p:nvSpPr>
        <p:spPr>
          <a:noFill/>
        </p:spPr>
        <p:txBody>
          <a:bodyPr/>
          <a:lstStyle/>
          <a:p>
            <a:pPr>
              <a:lnSpc>
                <a:spcPct val="89000"/>
              </a:lnSpc>
            </a:pPr>
            <a:r>
              <a:rPr lang="fr-FR"/>
              <a:t>En Gestion et finances, les élèves portent leur attention sur l’analyse des chiffres et l’aide à la prise de décision que peut constituer cette analyse; une organisation ne peut rien décider sans connaître l’état de ses ressources et ses moyens d’actions.</a:t>
            </a:r>
          </a:p>
          <a:p>
            <a:pPr>
              <a:lnSpc>
                <a:spcPct val="89000"/>
              </a:lnSpc>
            </a:pPr>
            <a:r>
              <a:rPr lang="fr-FR"/>
              <a:t>Les débouchés offerts par cette spécialité sont nombreux et attractifs. Les métiers liés à la comptabilité et la finance d’entreprise allient une véritable connaissance des méthodes d’élaboration des données chiffrées et de leur interprétation. Ces compétences apportées en appui aux dirigeants leur permettent de prendre des décisions pertinentes dans un environnement complexe. Les spécialistes de la finance d’entreprise exercent des métiers passionnants souvent très éloignés d’une représentation administrative de la tenue des comptes d’une entreprise.</a:t>
            </a:r>
          </a:p>
        </p:txBody>
      </p:sp>
    </p:spTree>
    <p:extLst>
      <p:ext uri="{BB962C8B-B14F-4D97-AF65-F5344CB8AC3E}">
        <p14:creationId xmlns:p14="http://schemas.microsoft.com/office/powerpoint/2010/main" val="1236182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r>
              <a:rPr lang="fr-FR"/>
              <a:t>Comme en première, la place laissée à l’enseignement général est importante. </a:t>
            </a:r>
          </a:p>
          <a:p>
            <a:r>
              <a:rPr lang="fr-FR"/>
              <a:t>les horaires des classes terminales sont identiques, </a:t>
            </a:r>
          </a:p>
        </p:txBody>
      </p:sp>
    </p:spTree>
    <p:extLst>
      <p:ext uri="{BB962C8B-B14F-4D97-AF65-F5344CB8AC3E}">
        <p14:creationId xmlns:p14="http://schemas.microsoft.com/office/powerpoint/2010/main" val="242457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cap="flat"/>
        </p:spPr>
      </p:sp>
      <p:sp>
        <p:nvSpPr>
          <p:cNvPr id="64515" name="Rectangle 3"/>
          <p:cNvSpPr>
            <a:spLocks noGrp="1" noChangeArrowheads="1"/>
          </p:cNvSpPr>
          <p:nvPr>
            <p:ph type="body" idx="1"/>
          </p:nvPr>
        </p:nvSpPr>
        <p:spPr>
          <a:noFill/>
        </p:spPr>
        <p:txBody>
          <a:bodyPr/>
          <a:lstStyle/>
          <a:p>
            <a:pPr>
              <a:lnSpc>
                <a:spcPct val="89000"/>
              </a:lnSpc>
            </a:pPr>
            <a:r>
              <a:rPr lang="fr-FR"/>
              <a:t>En Gestion et finances, les élèves portent leur attention sur l’analyse des chiffres et l’aide à la prise de décision que peut constituer cette analyse; une organisation ne peut rien décider sans connaître l’état de ses ressources et ses moyens d’actions.</a:t>
            </a:r>
          </a:p>
          <a:p>
            <a:pPr>
              <a:lnSpc>
                <a:spcPct val="89000"/>
              </a:lnSpc>
            </a:pPr>
            <a:r>
              <a:rPr lang="fr-FR"/>
              <a:t>Les débouchés offerts par cette spécialité sont nombreux et attractifs. Les métiers liés à la comptabilité et la finance d’entreprise allient une véritable connaissance des méthodes d’élaboration des données chiffrées et de leur interprétation. Ces compétences apportées en appui aux dirigeants leur permettent de prendre des décisions pertinentes dans un environnement complexe. Les spécialistes de la finance d’entreprise exercent des métiers passionnants souvent très éloignés d’une représentation administrative de la tenue des comptes d’une entreprise.</a:t>
            </a:r>
          </a:p>
        </p:txBody>
      </p:sp>
    </p:spTree>
    <p:extLst>
      <p:ext uri="{BB962C8B-B14F-4D97-AF65-F5344CB8AC3E}">
        <p14:creationId xmlns:p14="http://schemas.microsoft.com/office/powerpoint/2010/main" val="1793896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cap="flat"/>
        </p:spPr>
      </p:sp>
      <p:sp>
        <p:nvSpPr>
          <p:cNvPr id="64515" name="Rectangle 3"/>
          <p:cNvSpPr>
            <a:spLocks noGrp="1" noChangeArrowheads="1"/>
          </p:cNvSpPr>
          <p:nvPr>
            <p:ph type="body" idx="1"/>
          </p:nvPr>
        </p:nvSpPr>
        <p:spPr>
          <a:noFill/>
        </p:spPr>
        <p:txBody>
          <a:bodyPr/>
          <a:lstStyle/>
          <a:p>
            <a:pPr>
              <a:lnSpc>
                <a:spcPct val="89000"/>
              </a:lnSpc>
            </a:pPr>
            <a:r>
              <a:rPr lang="fr-FR"/>
              <a:t>En Gestion et finances, les élèves portent leur attention sur l’analyse des chiffres et l’aide à la prise de décision que peut constituer cette analyse; une organisation ne peut rien décider sans connaître l’état de ses ressources et ses moyens d’actions.</a:t>
            </a:r>
          </a:p>
          <a:p>
            <a:pPr>
              <a:lnSpc>
                <a:spcPct val="89000"/>
              </a:lnSpc>
            </a:pPr>
            <a:r>
              <a:rPr lang="fr-FR"/>
              <a:t>Les débouchés offerts par cette spécialité sont nombreux et attractifs. Les métiers liés à la comptabilité et la finance d’entreprise allient une véritable connaissance des méthodes d’élaboration des données chiffrées et de leur interprétation. Ces compétences apportées en appui aux dirigeants leur permettent de prendre des décisions pertinentes dans un environnement complexe. Les spécialistes de la finance d’entreprise exercent des métiers passionnants souvent très éloignés d’une représentation administrative de la tenue des comptes d’une entreprise.</a:t>
            </a:r>
          </a:p>
        </p:txBody>
      </p:sp>
    </p:spTree>
    <p:extLst>
      <p:ext uri="{BB962C8B-B14F-4D97-AF65-F5344CB8AC3E}">
        <p14:creationId xmlns:p14="http://schemas.microsoft.com/office/powerpoint/2010/main" val="885096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cap="flat"/>
        </p:spPr>
      </p:sp>
      <p:sp>
        <p:nvSpPr>
          <p:cNvPr id="64515" name="Rectangle 3"/>
          <p:cNvSpPr>
            <a:spLocks noGrp="1" noChangeArrowheads="1"/>
          </p:cNvSpPr>
          <p:nvPr>
            <p:ph type="body" idx="1"/>
          </p:nvPr>
        </p:nvSpPr>
        <p:spPr>
          <a:noFill/>
        </p:spPr>
        <p:txBody>
          <a:bodyPr/>
          <a:lstStyle/>
          <a:p>
            <a:pPr>
              <a:lnSpc>
                <a:spcPct val="89000"/>
              </a:lnSpc>
            </a:pPr>
            <a:r>
              <a:rPr lang="fr-FR"/>
              <a:t>En Gestion et finances, les élèves portent leur attention sur l’analyse des chiffres et l’aide à la prise de décision que peut constituer cette analyse; une organisation ne peut rien décider sans connaître l’état de ses ressources et ses moyens d’actions.</a:t>
            </a:r>
          </a:p>
          <a:p>
            <a:pPr>
              <a:lnSpc>
                <a:spcPct val="89000"/>
              </a:lnSpc>
            </a:pPr>
            <a:r>
              <a:rPr lang="fr-FR"/>
              <a:t>Les débouchés offerts par cette spécialité sont nombreux et attractifs. Les métiers liés à la comptabilité et la finance d’entreprise allient une véritable connaissance des méthodes d’élaboration des données chiffrées et de leur interprétation. Ces compétences apportées en appui aux dirigeants leur permettent de prendre des décisions pertinentes dans un environnement complexe. Les spécialistes de la finance d’entreprise exercent des métiers passionnants souvent très éloignés d’une représentation administrative de la tenue des comptes d’une entreprise.</a:t>
            </a:r>
          </a:p>
        </p:txBody>
      </p:sp>
    </p:spTree>
    <p:extLst>
      <p:ext uri="{BB962C8B-B14F-4D97-AF65-F5344CB8AC3E}">
        <p14:creationId xmlns:p14="http://schemas.microsoft.com/office/powerpoint/2010/main" val="83930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26"/>
          <p:cNvSpPr>
            <a:spLocks noGrp="1" noRot="1" noChangeAspect="1" noChangeArrowheads="1" noTextEdit="1"/>
          </p:cNvSpPr>
          <p:nvPr>
            <p:ph type="sldImg"/>
          </p:nvPr>
        </p:nvSpPr>
        <p:spPr>
          <a:ln cap="flat"/>
        </p:spPr>
      </p:sp>
      <p:sp>
        <p:nvSpPr>
          <p:cNvPr id="65539" name="Rectangle 1027"/>
          <p:cNvSpPr>
            <a:spLocks noGrp="1" noChangeArrowheads="1"/>
          </p:cNvSpPr>
          <p:nvPr>
            <p:ph type="body" idx="1"/>
          </p:nvPr>
        </p:nvSpPr>
        <p:spPr>
          <a:noFill/>
        </p:spPr>
        <p:txBody>
          <a:bodyPr/>
          <a:lstStyle/>
          <a:p>
            <a:pPr>
              <a:lnSpc>
                <a:spcPct val="89000"/>
              </a:lnSpc>
            </a:pPr>
            <a:r>
              <a:rPr lang="fr-FR"/>
              <a:t>En terminale SIG, il ne s’agit pas de bâtir des réseaux, de concevoir des bases de données, d’apprendre des langages de programmation ou de développer des applications. Ces compétences seront acquises en formation post baccalauréat dans le domaine de l’informatique. </a:t>
            </a:r>
          </a:p>
          <a:p>
            <a:pPr>
              <a:lnSpc>
                <a:spcPct val="89000"/>
              </a:lnSpc>
            </a:pPr>
            <a:r>
              <a:rPr lang="fr-FR"/>
              <a:t>Il s’agit en terminale SIG de comprendre le fonctionnement du système d’information, comment construire un cahier des charges et de découvrir les fondements des technologies des systèmes informatiques. Les enseignements s’organisent prioritairement autour de projets (Ex :  problématique sur l’informatisation d’un service).</a:t>
            </a:r>
          </a:p>
        </p:txBody>
      </p:sp>
    </p:spTree>
    <p:extLst>
      <p:ext uri="{BB962C8B-B14F-4D97-AF65-F5344CB8AC3E}">
        <p14:creationId xmlns:p14="http://schemas.microsoft.com/office/powerpoint/2010/main" val="4060894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cap="flat"/>
        </p:spPr>
      </p:sp>
      <p:sp>
        <p:nvSpPr>
          <p:cNvPr id="66563" name="Rectangle 3"/>
          <p:cNvSpPr>
            <a:spLocks noGrp="1" noChangeArrowheads="1"/>
          </p:cNvSpPr>
          <p:nvPr>
            <p:ph type="body" idx="1"/>
          </p:nvPr>
        </p:nvSpPr>
        <p:spPr>
          <a:noFill/>
        </p:spPr>
        <p:txBody>
          <a:bodyPr/>
          <a:lstStyle/>
          <a:p>
            <a:pPr>
              <a:lnSpc>
                <a:spcPct val="89000"/>
              </a:lnSpc>
            </a:pPr>
            <a:r>
              <a:rPr lang="fr-FR"/>
              <a:t>En terminale mercatique, il s’agit d’un enseignement donnant toutes les bases de construction d’une offre commerciale, en rapport avec l’histoire du commerce. L’approche choisit la communication tournée vers l’extérieur de l’entreprise (communication externe : clients, fournisseurs…).</a:t>
            </a:r>
          </a:p>
        </p:txBody>
      </p:sp>
    </p:spTree>
    <p:extLst>
      <p:ext uri="{BB962C8B-B14F-4D97-AF65-F5344CB8AC3E}">
        <p14:creationId xmlns:p14="http://schemas.microsoft.com/office/powerpoint/2010/main" val="30717627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cap="flat"/>
        </p:spPr>
      </p:sp>
      <p:sp>
        <p:nvSpPr>
          <p:cNvPr id="67587" name="Rectangle 3"/>
          <p:cNvSpPr>
            <a:spLocks noGrp="1" noChangeArrowheads="1"/>
          </p:cNvSpPr>
          <p:nvPr>
            <p:ph type="body" idx="1"/>
          </p:nvPr>
        </p:nvSpPr>
        <p:spPr>
          <a:noFill/>
        </p:spPr>
        <p:txBody>
          <a:bodyPr/>
          <a:lstStyle/>
          <a:p>
            <a:pPr>
              <a:lnSpc>
                <a:spcPct val="89000"/>
              </a:lnSpc>
            </a:pPr>
            <a:r>
              <a:rPr lang="fr-FR"/>
              <a:t>La terminale RH et Com étudie la communication est tournée vers l’intérieur de l’organisation (communication interne) et les ressources humaines. Ses débouchés sont riches et ne concernent pas seulement les métiers liés à la gestion administrative au sens strict pour devenir par exemple assistant (assistant de PME-PMI ou assistant de manager). De nombreux autres débouchés sont liés aux métiers dans le secteur de la gestion des ressources humaines, par exemple. Les langues, le tourisme, le secteur social… constituent d’autres débouchés recherchés.</a:t>
            </a:r>
          </a:p>
        </p:txBody>
      </p:sp>
    </p:spTree>
    <p:extLst>
      <p:ext uri="{BB962C8B-B14F-4D97-AF65-F5344CB8AC3E}">
        <p14:creationId xmlns:p14="http://schemas.microsoft.com/office/powerpoint/2010/main" val="2051248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r>
              <a:rPr lang="fr-FR"/>
              <a:t>Comme en première, la place laissée à l’enseignement général est importante. </a:t>
            </a:r>
          </a:p>
          <a:p>
            <a:r>
              <a:rPr lang="fr-FR"/>
              <a:t>les horaires des classes terminales sont identiques, </a:t>
            </a:r>
          </a:p>
        </p:txBody>
      </p:sp>
    </p:spTree>
    <p:extLst>
      <p:ext uri="{BB962C8B-B14F-4D97-AF65-F5344CB8AC3E}">
        <p14:creationId xmlns:p14="http://schemas.microsoft.com/office/powerpoint/2010/main" val="3646936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r>
              <a:rPr lang="fr-FR"/>
              <a:t>L’obtention d’un baccalauréat technologique n’est pas une fin en soi. C’est le premier pas vers la poursuite d’études supérieures.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050"/>
          <p:cNvSpPr>
            <a:spLocks noGrp="1" noRot="1" noChangeAspect="1" noChangeArrowheads="1" noTextEdit="1"/>
          </p:cNvSpPr>
          <p:nvPr>
            <p:ph type="sldImg"/>
          </p:nvPr>
        </p:nvSpPr>
        <p:spPr>
          <a:ln/>
        </p:spPr>
      </p:sp>
      <p:sp>
        <p:nvSpPr>
          <p:cNvPr id="63491" name="Rectangle 2051"/>
          <p:cNvSpPr>
            <a:spLocks noGrp="1" noChangeArrowheads="1"/>
          </p:cNvSpPr>
          <p:nvPr>
            <p:ph type="body" idx="1"/>
          </p:nvPr>
        </p:nvSpPr>
        <p:spPr>
          <a:noFill/>
        </p:spPr>
        <p:txBody>
          <a:bodyPr/>
          <a:lstStyle/>
          <a:p>
            <a:r>
              <a:rPr lang="fr-FR"/>
              <a:t>La classe de première STmG conduit à quatre possibilités de terminale. </a:t>
            </a:r>
          </a:p>
          <a:p>
            <a:r>
              <a:rPr lang="fr-FR"/>
              <a:t>Les terminales Gestion et Finance et Systèmes d’Information et de gestion abordent le point de vue du décideur en tant que gestionnaire et financier ou en tant qu’organisateur du système informatique des services tertiaires ;</a:t>
            </a:r>
          </a:p>
          <a:p>
            <a:r>
              <a:rPr lang="fr-FR"/>
              <a:t>La terminale mercatique aborde le point de vue du consommateur et du vendeur;</a:t>
            </a:r>
          </a:p>
          <a:p>
            <a:r>
              <a:rPr lang="fr-FR"/>
              <a:t>La terminale RHC, celui du collectif humain de l’entreprise, de l’organisation, de la gestion des documents.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r>
              <a:rPr lang="fr-FR"/>
              <a:t>Quelle que soit la spécialité de terminale, les bacheliers STMG ont à leur disposition toute une « panoplie » de BTS. C’est pour eux un débouché « naturel »; les sections de BTS accueillant en priorité les bacheliers de la voie technologique, tout bachelier STMG ayant eu une scolarité même moyenne en terminale a l’assurance d’être admis dans une STS.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r>
              <a:rPr lang="fr-FR"/>
              <a:t>La rénovation de la série STMG est aussi une garantie de meilleure réussite à l’IUT. Le bagage accru en culture générale et dans les matières technologiques doit permettre aux élèves d’accéder plus largement aux IUT et d’y mener à bien des études supérieures. Un élève qui obtient 14 de moyenne au bac (mention bien) est admis de plein droit dans l’IUT de son choix</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r>
              <a:rPr lang="fr-FR"/>
              <a:t>Les élèves de STMG accèdent à ces classes préparatoires sur dossier. L’excellence du dossier n’est pas requise mais la régularité du travail fourni en STmG, la motivation et les capacités rédactionnelles sont particulièrement valorisées par les commissions de recrutement.</a:t>
            </a:r>
          </a:p>
          <a:p>
            <a:r>
              <a:rPr lang="fr-FR"/>
              <a:t>La filière de l’expertise comptable leur est ouverte puisque les classes de DPECF les accueillent en priorité. C’est la voie royale menant à l’expertise comptable, mais aussi aux emplois d’encadrement intermédiaire et supérieur dans le secteur de la comptabilité, de la finance, du contrôle de gestion, ou au professorat (le DECF –bac +3- permet de présenter les concours de recrutement d’enseignant en économie et gestion).</a:t>
            </a:r>
          </a:p>
          <a:p>
            <a:r>
              <a:rPr lang="fr-FR"/>
              <a:t>Les classes préparatoires spécifiques leur sont réservées et leur permettent une réussite dans la voie des études longues de type L,M,D et de passer des concours pour ceux qui le souhaitent. Les élèves bénéficient à la fois d’un enseignement encadré par des professeurs dans un lycée, mais aussi la préparation des UV de l’université. Une partie des UV est validée sur proposition des professeurs de la classe préparatoire. L’accès aux filières universitaires sélectives (MSG, MSTCF, Mastères) dans le domaine de l’économie et gestion est ainsi rendu très accessible.</a:t>
            </a:r>
          </a:p>
          <a:p>
            <a:r>
              <a:rPr lang="fr-FR"/>
              <a:t>Les classes préparatoires HEC voie technologique débouchent sur des concours adaptés (matières spécifiques, contingent de places réservées). Ils permettent d’accéder à l’ensemble des grandes écoles de commerce. Les élèves de la voie technologique admis dans ces écoles y réussissent remarquablement.</a:t>
            </a:r>
          </a:p>
          <a:p>
            <a:r>
              <a:rPr lang="fr-FR"/>
              <a:t>L’un des objectifs de STMG est d’augmenter le nombre des élèves accédant à ces sections.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26"/>
          <p:cNvSpPr>
            <a:spLocks noGrp="1" noRot="1" noChangeAspect="1" noChangeArrowheads="1" noTextEdit="1"/>
          </p:cNvSpPr>
          <p:nvPr>
            <p:ph type="sldImg"/>
          </p:nvPr>
        </p:nvSpPr>
        <p:spPr>
          <a:ln/>
        </p:spPr>
      </p:sp>
      <p:sp>
        <p:nvSpPr>
          <p:cNvPr id="75779" name="Rectangle 1027"/>
          <p:cNvSpPr>
            <a:spLocks noGrp="1" noChangeArrowheads="1"/>
          </p:cNvSpPr>
          <p:nvPr>
            <p:ph type="body" idx="1"/>
          </p:nvPr>
        </p:nvSpPr>
        <p:spPr>
          <a:noFill/>
        </p:spPr>
        <p:txBody>
          <a:bodyPr/>
          <a:lstStyle/>
          <a:p>
            <a:r>
              <a:rPr lang="fr-FR"/>
              <a:t>Des perspectives d’emplois se présentent pour les diplômés de niveau III (BTS ou DUT par exemple) ou plus. Il est entendu que s’engager dans la série STMG s’est nécessairement avoir la volonté de poursuivre des études supérieures.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noFill/>
        </p:spPr>
        <p:txBody>
          <a:bodyPr/>
          <a:lstStyle/>
          <a:p>
            <a:pPr>
              <a:lnSpc>
                <a:spcPct val="89000"/>
              </a:lnSpc>
            </a:pPr>
            <a:r>
              <a:rPr lang="fr-FR"/>
              <a:t>La série STG offre quatre spécialités en terminale, conduisant à quatre baccalauréats.</a:t>
            </a:r>
          </a:p>
        </p:txBody>
      </p:sp>
      <p:sp>
        <p:nvSpPr>
          <p:cNvPr id="6246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615129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050"/>
          <p:cNvSpPr>
            <a:spLocks noGrp="1" noRot="1" noChangeAspect="1" noChangeArrowheads="1" noTextEdit="1"/>
          </p:cNvSpPr>
          <p:nvPr>
            <p:ph type="sldImg"/>
          </p:nvPr>
        </p:nvSpPr>
        <p:spPr>
          <a:ln/>
        </p:spPr>
      </p:sp>
      <p:sp>
        <p:nvSpPr>
          <p:cNvPr id="63491" name="Rectangle 2051"/>
          <p:cNvSpPr>
            <a:spLocks noGrp="1" noChangeArrowheads="1"/>
          </p:cNvSpPr>
          <p:nvPr>
            <p:ph type="body" idx="1"/>
          </p:nvPr>
        </p:nvSpPr>
        <p:spPr>
          <a:noFill/>
        </p:spPr>
        <p:txBody>
          <a:bodyPr/>
          <a:lstStyle/>
          <a:p>
            <a:r>
              <a:rPr lang="fr-FR"/>
              <a:t>La classe de première STmG conduit à quatre possibilités de terminale. </a:t>
            </a:r>
          </a:p>
          <a:p>
            <a:r>
              <a:rPr lang="fr-FR"/>
              <a:t>Les terminales Gestion et Finance et Systèmes d’Information et de gestion abordent le point de vue du décideur en tant que gestionnaire et financier ou en tant qu’organisateur du système informatique des services tertiaires ;</a:t>
            </a:r>
          </a:p>
          <a:p>
            <a:r>
              <a:rPr lang="fr-FR"/>
              <a:t>La terminale mercatique aborde le point de vue du consommateur et du vendeur;</a:t>
            </a:r>
          </a:p>
          <a:p>
            <a:r>
              <a:rPr lang="fr-FR"/>
              <a:t>La terminale RHC, celui du collectif humain de l’entreprise, de l’organisation, de la gestion des documents.</a:t>
            </a:r>
          </a:p>
        </p:txBody>
      </p:sp>
    </p:spTree>
    <p:extLst>
      <p:ext uri="{BB962C8B-B14F-4D97-AF65-F5344CB8AC3E}">
        <p14:creationId xmlns:p14="http://schemas.microsoft.com/office/powerpoint/2010/main" val="3777472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104284" y="2514601"/>
            <a:ext cx="715048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104284" y="4777381"/>
            <a:ext cx="715048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9" name="Freeform 8"/>
          <p:cNvSpPr/>
          <p:nvPr/>
        </p:nvSpPr>
        <p:spPr bwMode="auto">
          <a:xfrm>
            <a:off x="-34362" y="4321159"/>
            <a:ext cx="1511762"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58612" y="4529542"/>
            <a:ext cx="633726" cy="365125"/>
          </a:xfrm>
        </p:spPr>
        <p:txBody>
          <a:bodyPr/>
          <a:lstStyle/>
          <a:p>
            <a:pPr>
              <a:defRPr/>
            </a:pPr>
            <a:fld id="{F69457EC-5A1B-4A44-B924-B8017129B7D8}" type="slidenum">
              <a:rPr lang="fr-FR" smtClean="0"/>
              <a:pPr>
                <a:defRPr/>
              </a:pPr>
              <a:t>‹N°›</a:t>
            </a:fld>
            <a:endParaRPr lang="fr-FR"/>
          </a:p>
        </p:txBody>
      </p:sp>
    </p:spTree>
    <p:extLst>
      <p:ext uri="{BB962C8B-B14F-4D97-AF65-F5344CB8AC3E}">
        <p14:creationId xmlns:p14="http://schemas.microsoft.com/office/powerpoint/2010/main" val="292926101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104284" y="609600"/>
            <a:ext cx="7141317"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104284" y="4354046"/>
            <a:ext cx="7141317"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10" name="Freeform 11"/>
          <p:cNvSpPr/>
          <p:nvPr/>
        </p:nvSpPr>
        <p:spPr bwMode="auto">
          <a:xfrm flipV="1">
            <a:off x="63" y="3166528"/>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53830" y="3244141"/>
            <a:ext cx="633726" cy="365125"/>
          </a:xfrm>
        </p:spPr>
        <p:txBody>
          <a:bodyPr/>
          <a:lstStyle/>
          <a:p>
            <a:pPr>
              <a:defRPr/>
            </a:pPr>
            <a:fld id="{564FA6AE-E793-488E-A77B-284624301CA6}" type="slidenum">
              <a:rPr lang="fr-FR" smtClean="0"/>
              <a:pPr>
                <a:defRPr/>
              </a:pPr>
              <a:t>‹N°›</a:t>
            </a:fld>
            <a:endParaRPr lang="fr-FR"/>
          </a:p>
        </p:txBody>
      </p:sp>
    </p:spTree>
    <p:extLst>
      <p:ext uri="{BB962C8B-B14F-4D97-AF65-F5344CB8AC3E}">
        <p14:creationId xmlns:p14="http://schemas.microsoft.com/office/powerpoint/2010/main" val="202968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370467" y="609600"/>
            <a:ext cx="6618719"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2617303" y="3505200"/>
            <a:ext cx="612504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104284" y="4354046"/>
            <a:ext cx="7141317"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19" name="Freeform 11"/>
          <p:cNvSpPr/>
          <p:nvPr/>
        </p:nvSpPr>
        <p:spPr bwMode="auto">
          <a:xfrm flipV="1">
            <a:off x="63" y="3166528"/>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53830" y="3244141"/>
            <a:ext cx="633726" cy="365125"/>
          </a:xfrm>
        </p:spPr>
        <p:txBody>
          <a:bodyPr/>
          <a:lstStyle/>
          <a:p>
            <a:pPr>
              <a:defRPr/>
            </a:pPr>
            <a:fld id="{564FA6AE-E793-488E-A77B-284624301CA6}" type="slidenum">
              <a:rPr lang="fr-FR" smtClean="0"/>
              <a:pPr>
                <a:defRPr/>
              </a:pPr>
              <a:t>‹N°›</a:t>
            </a:fld>
            <a:endParaRPr lang="fr-FR"/>
          </a:p>
        </p:txBody>
      </p:sp>
      <p:sp>
        <p:nvSpPr>
          <p:cNvPr id="14" name="TextBox 13"/>
          <p:cNvSpPr txBox="1"/>
          <p:nvPr/>
        </p:nvSpPr>
        <p:spPr>
          <a:xfrm>
            <a:off x="1959010" y="648005"/>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850328" y="290530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58121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104284" y="2438402"/>
            <a:ext cx="7141317"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104284" y="5181600"/>
            <a:ext cx="7141317"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11"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pPr>
              <a:defRPr/>
            </a:pPr>
            <a:fld id="{564FA6AE-E793-488E-A77B-284624301CA6}" type="slidenum">
              <a:rPr lang="fr-FR" smtClean="0"/>
              <a:pPr>
                <a:defRPr/>
              </a:pPr>
              <a:t>‹N°›</a:t>
            </a:fld>
            <a:endParaRPr lang="fr-FR"/>
          </a:p>
        </p:txBody>
      </p:sp>
    </p:spTree>
    <p:extLst>
      <p:ext uri="{BB962C8B-B14F-4D97-AF65-F5344CB8AC3E}">
        <p14:creationId xmlns:p14="http://schemas.microsoft.com/office/powerpoint/2010/main" val="1258196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370467" y="609600"/>
            <a:ext cx="6618719"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104283" y="4343400"/>
            <a:ext cx="72456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104283" y="5181600"/>
            <a:ext cx="72456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20"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pPr>
              <a:defRPr/>
            </a:pPr>
            <a:fld id="{564FA6AE-E793-488E-A77B-284624301CA6}" type="slidenum">
              <a:rPr lang="fr-FR" smtClean="0"/>
              <a:pPr>
                <a:defRPr/>
              </a:pPr>
              <a:t>‹N°›</a:t>
            </a:fld>
            <a:endParaRPr lang="fr-FR"/>
          </a:p>
        </p:txBody>
      </p:sp>
      <p:sp>
        <p:nvSpPr>
          <p:cNvPr id="11" name="TextBox 10"/>
          <p:cNvSpPr txBox="1"/>
          <p:nvPr/>
        </p:nvSpPr>
        <p:spPr>
          <a:xfrm>
            <a:off x="1959010" y="648005"/>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850328" y="290530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09971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104284" y="627407"/>
            <a:ext cx="7141316"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104284" y="4343400"/>
            <a:ext cx="7141317"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104284" y="5181600"/>
            <a:ext cx="7141317"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10"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pPr>
              <a:defRPr/>
            </a:pPr>
            <a:fld id="{564FA6AE-E793-488E-A77B-284624301CA6}" type="slidenum">
              <a:rPr lang="fr-FR" smtClean="0"/>
              <a:pPr>
                <a:defRPr/>
              </a:pPr>
              <a:t>‹N°›</a:t>
            </a:fld>
            <a:endParaRPr lang="fr-FR"/>
          </a:p>
        </p:txBody>
      </p:sp>
    </p:spTree>
    <p:extLst>
      <p:ext uri="{BB962C8B-B14F-4D97-AF65-F5344CB8AC3E}">
        <p14:creationId xmlns:p14="http://schemas.microsoft.com/office/powerpoint/2010/main" val="1623132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4A41385-BF97-4D62-A1B4-C8940B68D134}" type="slidenum">
              <a:rPr lang="fr-FR" smtClean="0"/>
              <a:pPr>
                <a:defRPr/>
              </a:pPr>
              <a:t>‹N°›</a:t>
            </a:fld>
            <a:endParaRPr lang="fr-FR"/>
          </a:p>
        </p:txBody>
      </p:sp>
    </p:spTree>
    <p:extLst>
      <p:ext uri="{BB962C8B-B14F-4D97-AF65-F5344CB8AC3E}">
        <p14:creationId xmlns:p14="http://schemas.microsoft.com/office/powerpoint/2010/main" val="195483386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1746" y="627407"/>
            <a:ext cx="1794143"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104284" y="627407"/>
            <a:ext cx="5109377"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AA4279D5-DC3C-44B1-8389-E79154160D89}" type="slidenum">
              <a:rPr lang="fr-FR" smtClean="0"/>
              <a:pPr>
                <a:defRPr/>
              </a:pPr>
              <a:t>‹N°›</a:t>
            </a:fld>
            <a:endParaRPr lang="fr-FR"/>
          </a:p>
        </p:txBody>
      </p:sp>
    </p:spTree>
    <p:extLst>
      <p:ext uri="{BB962C8B-B14F-4D97-AF65-F5344CB8AC3E}">
        <p14:creationId xmlns:p14="http://schemas.microsoft.com/office/powerpoint/2010/main" val="3270214217"/>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AndTx">
  <p:cSld name="Titre. 2 contenus et texte">
    <p:spTree>
      <p:nvGrpSpPr>
        <p:cNvPr id="1" name=""/>
        <p:cNvGrpSpPr/>
        <p:nvPr/>
      </p:nvGrpSpPr>
      <p:grpSpPr>
        <a:xfrm>
          <a:off x="0" y="0"/>
          <a:ext cx="0" cy="0"/>
          <a:chOff x="0" y="0"/>
          <a:chExt cx="0" cy="0"/>
        </a:xfrm>
      </p:grpSpPr>
      <p:sp>
        <p:nvSpPr>
          <p:cNvPr id="2" name="Titre 1"/>
          <p:cNvSpPr>
            <a:spLocks noGrp="1"/>
          </p:cNvSpPr>
          <p:nvPr>
            <p:ph type="title"/>
          </p:nvPr>
        </p:nvSpPr>
        <p:spPr>
          <a:xfrm>
            <a:off x="742950" y="609600"/>
            <a:ext cx="8420100" cy="1143000"/>
          </a:xfrm>
        </p:spPr>
        <p:txBody>
          <a:bodyPr/>
          <a:lstStyle/>
          <a:p>
            <a:r>
              <a:rPr lang="fr-FR"/>
              <a:t>Modifiez le style du titre</a:t>
            </a:r>
          </a:p>
        </p:txBody>
      </p:sp>
      <p:sp>
        <p:nvSpPr>
          <p:cNvPr id="3" name="Espace réservé du contenu 2"/>
          <p:cNvSpPr>
            <a:spLocks noGrp="1"/>
          </p:cNvSpPr>
          <p:nvPr>
            <p:ph sz="quarter" idx="1"/>
          </p:nvPr>
        </p:nvSpPr>
        <p:spPr>
          <a:xfrm>
            <a:off x="742950" y="1981200"/>
            <a:ext cx="4133850" cy="19812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742950" y="4114800"/>
            <a:ext cx="4133850" cy="19812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half" idx="3"/>
          </p:nvPr>
        </p:nvSpPr>
        <p:spPr>
          <a:xfrm>
            <a:off x="5029200" y="1981200"/>
            <a:ext cx="4133850" cy="41148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Rectangle 1037"/>
          <p:cNvSpPr>
            <a:spLocks noGrp="1" noChangeArrowheads="1"/>
          </p:cNvSpPr>
          <p:nvPr>
            <p:ph type="dt" sz="half" idx="10"/>
          </p:nvPr>
        </p:nvSpPr>
        <p:spPr/>
        <p:txBody>
          <a:bodyPr/>
          <a:lstStyle>
            <a:lvl1pPr>
              <a:defRPr/>
            </a:lvl1pPr>
          </a:lstStyle>
          <a:p>
            <a:pPr>
              <a:defRPr/>
            </a:pPr>
            <a:endParaRPr lang="fr-FR"/>
          </a:p>
        </p:txBody>
      </p:sp>
      <p:sp>
        <p:nvSpPr>
          <p:cNvPr id="7" name="Rectangle 1038"/>
          <p:cNvSpPr>
            <a:spLocks noGrp="1" noChangeArrowheads="1"/>
          </p:cNvSpPr>
          <p:nvPr>
            <p:ph type="ftr" sz="quarter" idx="11"/>
          </p:nvPr>
        </p:nvSpPr>
        <p:spPr/>
        <p:txBody>
          <a:bodyPr/>
          <a:lstStyle>
            <a:lvl1pPr>
              <a:defRPr/>
            </a:lvl1pPr>
          </a:lstStyle>
          <a:p>
            <a:pPr>
              <a:defRPr/>
            </a:pPr>
            <a:endParaRPr lang="fr-FR"/>
          </a:p>
        </p:txBody>
      </p:sp>
      <p:sp>
        <p:nvSpPr>
          <p:cNvPr id="8" name="Rectangle 1039"/>
          <p:cNvSpPr>
            <a:spLocks noGrp="1" noChangeArrowheads="1"/>
          </p:cNvSpPr>
          <p:nvPr>
            <p:ph type="sldNum" sz="quarter" idx="12"/>
          </p:nvPr>
        </p:nvSpPr>
        <p:spPr/>
        <p:txBody>
          <a:bodyPr/>
          <a:lstStyle>
            <a:lvl1pPr>
              <a:defRPr/>
            </a:lvl1pPr>
          </a:lstStyle>
          <a:p>
            <a:pPr>
              <a:defRPr/>
            </a:pPr>
            <a:fld id="{E441617B-7332-42A1-BC58-806A57709668}" type="slidenum">
              <a:rPr lang="fr-FR"/>
              <a:pPr>
                <a:defRPr/>
              </a:pPr>
              <a:t>‹N°›</a:t>
            </a:fld>
            <a:endParaRPr lang="fr-FR"/>
          </a:p>
        </p:txBody>
      </p:sp>
    </p:spTree>
    <p:extLst>
      <p:ext uri="{BB962C8B-B14F-4D97-AF65-F5344CB8AC3E}">
        <p14:creationId xmlns:p14="http://schemas.microsoft.com/office/powerpoint/2010/main" val="923006408"/>
      </p:ext>
    </p:extLst>
  </p:cSld>
  <p:clrMapOvr>
    <a:masterClrMapping/>
  </p:clrMapOvr>
  <p:transition advClick="0" advTm="7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107302" y="624110"/>
            <a:ext cx="7138299" cy="1280890"/>
          </a:xfrm>
        </p:spPr>
        <p:txBody>
          <a:bodyPr/>
          <a:lstStyle/>
          <a:p>
            <a:r>
              <a:rPr lang="fr-FR"/>
              <a:t>Modifiez le style du titre</a:t>
            </a:r>
            <a:endParaRPr lang="en-US" dirty="0"/>
          </a:p>
        </p:txBody>
      </p:sp>
      <p:sp>
        <p:nvSpPr>
          <p:cNvPr id="3" name="Content Placeholder 2"/>
          <p:cNvSpPr>
            <a:spLocks noGrp="1"/>
          </p:cNvSpPr>
          <p:nvPr>
            <p:ph idx="1"/>
          </p:nvPr>
        </p:nvSpPr>
        <p:spPr>
          <a:xfrm>
            <a:off x="2104284" y="2133600"/>
            <a:ext cx="7141317"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FD4AF742-BABC-40D3-9E9E-5B2C8C11AD43}" type="slidenum">
              <a:rPr lang="fr-FR" smtClean="0"/>
              <a:pPr>
                <a:defRPr/>
              </a:pPr>
              <a:t>‹N°›</a:t>
            </a:fld>
            <a:endParaRPr lang="fr-FR"/>
          </a:p>
        </p:txBody>
      </p:sp>
    </p:spTree>
    <p:extLst>
      <p:ext uri="{BB962C8B-B14F-4D97-AF65-F5344CB8AC3E}">
        <p14:creationId xmlns:p14="http://schemas.microsoft.com/office/powerpoint/2010/main" val="300948489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104284" y="2074562"/>
            <a:ext cx="7141317"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104284" y="3581400"/>
            <a:ext cx="7141317"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11" name="Freeform 11"/>
          <p:cNvSpPr/>
          <p:nvPr/>
        </p:nvSpPr>
        <p:spPr bwMode="auto">
          <a:xfrm flipV="1">
            <a:off x="63" y="3166528"/>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53830" y="3244141"/>
            <a:ext cx="633726" cy="365125"/>
          </a:xfrm>
        </p:spPr>
        <p:txBody>
          <a:bodyPr/>
          <a:lstStyle/>
          <a:p>
            <a:pPr>
              <a:defRPr/>
            </a:pPr>
            <a:fld id="{F1A96DA4-9D06-47B7-9EB7-E85FA9F5B155}" type="slidenum">
              <a:rPr lang="fr-FR" smtClean="0"/>
              <a:pPr>
                <a:defRPr/>
              </a:pPr>
              <a:t>‹N°›</a:t>
            </a:fld>
            <a:endParaRPr lang="fr-FR"/>
          </a:p>
        </p:txBody>
      </p:sp>
    </p:spTree>
    <p:extLst>
      <p:ext uri="{BB962C8B-B14F-4D97-AF65-F5344CB8AC3E}">
        <p14:creationId xmlns:p14="http://schemas.microsoft.com/office/powerpoint/2010/main" val="139938517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104285" y="2136707"/>
            <a:ext cx="3463992" cy="376739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782083" y="2136707"/>
            <a:ext cx="3463517" cy="376739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9"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53830" y="787784"/>
            <a:ext cx="633726" cy="365125"/>
          </a:xfrm>
        </p:spPr>
        <p:txBody>
          <a:bodyPr/>
          <a:lstStyle/>
          <a:p>
            <a:pPr>
              <a:defRPr/>
            </a:pPr>
            <a:fld id="{F14465A3-ECFB-4BC9-B8D9-B01D90EFF7CB}" type="slidenum">
              <a:rPr lang="fr-FR" smtClean="0"/>
              <a:pPr>
                <a:defRPr/>
              </a:pPr>
              <a:t>‹N°›</a:t>
            </a:fld>
            <a:endParaRPr lang="fr-FR"/>
          </a:p>
        </p:txBody>
      </p:sp>
    </p:spTree>
    <p:extLst>
      <p:ext uri="{BB962C8B-B14F-4D97-AF65-F5344CB8AC3E}">
        <p14:creationId xmlns:p14="http://schemas.microsoft.com/office/powerpoint/2010/main" val="113123778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454131" y="2226626"/>
            <a:ext cx="311414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104283" y="2802889"/>
            <a:ext cx="3463993" cy="310570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27501" y="2223398"/>
            <a:ext cx="31126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778191" y="2799661"/>
            <a:ext cx="3461987" cy="310570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a:defRPr/>
            </a:pPr>
            <a:endParaRPr lang="fr-FR"/>
          </a:p>
        </p:txBody>
      </p:sp>
      <p:sp>
        <p:nvSpPr>
          <p:cNvPr id="8" name="Footer Placeholder 7"/>
          <p:cNvSpPr>
            <a:spLocks noGrp="1"/>
          </p:cNvSpPr>
          <p:nvPr>
            <p:ph type="ftr" sz="quarter" idx="11"/>
          </p:nvPr>
        </p:nvSpPr>
        <p:spPr/>
        <p:txBody>
          <a:bodyPr/>
          <a:lstStyle/>
          <a:p>
            <a:pPr>
              <a:defRPr/>
            </a:pPr>
            <a:endParaRPr lang="fr-FR"/>
          </a:p>
        </p:txBody>
      </p:sp>
      <p:sp>
        <p:nvSpPr>
          <p:cNvPr id="11"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53830" y="787784"/>
            <a:ext cx="633726" cy="365125"/>
          </a:xfrm>
        </p:spPr>
        <p:txBody>
          <a:bodyPr/>
          <a:lstStyle/>
          <a:p>
            <a:pPr>
              <a:defRPr/>
            </a:pPr>
            <a:fld id="{CCDEED8C-F751-4848-98DD-2FEEE5FAA21D}" type="slidenum">
              <a:rPr lang="fr-FR" smtClean="0"/>
              <a:pPr>
                <a:defRPr/>
              </a:pPr>
              <a:t>‹N°›</a:t>
            </a:fld>
            <a:endParaRPr lang="fr-FR"/>
          </a:p>
        </p:txBody>
      </p:sp>
    </p:spTree>
    <p:extLst>
      <p:ext uri="{BB962C8B-B14F-4D97-AF65-F5344CB8AC3E}">
        <p14:creationId xmlns:p14="http://schemas.microsoft.com/office/powerpoint/2010/main" val="332192006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2107300" y="624110"/>
            <a:ext cx="7138300" cy="128089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a:defRPr/>
            </a:pPr>
            <a:endParaRPr lang="fr-FR"/>
          </a:p>
        </p:txBody>
      </p:sp>
      <p:sp>
        <p:nvSpPr>
          <p:cNvPr id="4" name="Footer Placeholder 3"/>
          <p:cNvSpPr>
            <a:spLocks noGrp="1"/>
          </p:cNvSpPr>
          <p:nvPr>
            <p:ph type="ftr" sz="quarter" idx="11"/>
          </p:nvPr>
        </p:nvSpPr>
        <p:spPr/>
        <p:txBody>
          <a:bodyPr/>
          <a:lstStyle/>
          <a:p>
            <a:pPr>
              <a:defRPr/>
            </a:pPr>
            <a:endParaRPr lang="fr-FR"/>
          </a:p>
        </p:txBody>
      </p:sp>
      <p:sp>
        <p:nvSpPr>
          <p:cNvPr id="8"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4CF7AD18-A155-4982-BE9D-16AEEB258288}" type="slidenum">
              <a:rPr lang="fr-FR" smtClean="0"/>
              <a:pPr>
                <a:defRPr/>
              </a:pPr>
              <a:t>‹N°›</a:t>
            </a:fld>
            <a:endParaRPr lang="fr-FR"/>
          </a:p>
        </p:txBody>
      </p:sp>
    </p:spTree>
    <p:extLst>
      <p:ext uri="{BB962C8B-B14F-4D97-AF65-F5344CB8AC3E}">
        <p14:creationId xmlns:p14="http://schemas.microsoft.com/office/powerpoint/2010/main" val="401584954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fr-FR"/>
          </a:p>
        </p:txBody>
      </p:sp>
      <p:sp>
        <p:nvSpPr>
          <p:cNvPr id="3" name="Footer Placeholder 2"/>
          <p:cNvSpPr>
            <a:spLocks noGrp="1"/>
          </p:cNvSpPr>
          <p:nvPr>
            <p:ph type="ftr" sz="quarter" idx="11"/>
          </p:nvPr>
        </p:nvSpPr>
        <p:spPr/>
        <p:txBody>
          <a:bodyPr/>
          <a:lstStyle/>
          <a:p>
            <a:pPr>
              <a:defRPr/>
            </a:pPr>
            <a:endParaRPr lang="fr-FR"/>
          </a:p>
        </p:txBody>
      </p:sp>
      <p:sp>
        <p:nvSpPr>
          <p:cNvPr id="6"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55552F77-6BF1-40FA-8D25-CD972CFF7727}" type="slidenum">
              <a:rPr lang="fr-FR" smtClean="0"/>
              <a:pPr>
                <a:defRPr/>
              </a:pPr>
              <a:t>‹N°›</a:t>
            </a:fld>
            <a:endParaRPr lang="fr-FR"/>
          </a:p>
        </p:txBody>
      </p:sp>
    </p:spTree>
    <p:extLst>
      <p:ext uri="{BB962C8B-B14F-4D97-AF65-F5344CB8AC3E}">
        <p14:creationId xmlns:p14="http://schemas.microsoft.com/office/powerpoint/2010/main" val="78624723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04283" y="446088"/>
            <a:ext cx="2848716"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5138785" y="446090"/>
            <a:ext cx="4106815"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104283" y="1598613"/>
            <a:ext cx="2848716"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C98E57A9-13B7-4D33-903F-57414A9601D7}" type="slidenum">
              <a:rPr lang="fr-FR" smtClean="0"/>
              <a:pPr>
                <a:defRPr/>
              </a:pPr>
              <a:t>‹N°›</a:t>
            </a:fld>
            <a:endParaRPr lang="fr-FR"/>
          </a:p>
        </p:txBody>
      </p:sp>
    </p:spTree>
    <p:extLst>
      <p:ext uri="{BB962C8B-B14F-4D97-AF65-F5344CB8AC3E}">
        <p14:creationId xmlns:p14="http://schemas.microsoft.com/office/powerpoint/2010/main" val="196156745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04284" y="4800600"/>
            <a:ext cx="714131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104284" y="634965"/>
            <a:ext cx="7141317"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104284" y="5367338"/>
            <a:ext cx="714131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10"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pPr>
              <a:defRPr/>
            </a:pPr>
            <a:fld id="{12BD482A-665A-4508-82BE-5F144F700A9F}" type="slidenum">
              <a:rPr lang="fr-FR" smtClean="0"/>
              <a:pPr>
                <a:defRPr/>
              </a:pPr>
              <a:t>‹N°›</a:t>
            </a:fld>
            <a:endParaRPr lang="fr-FR"/>
          </a:p>
        </p:txBody>
      </p:sp>
    </p:spTree>
    <p:extLst>
      <p:ext uri="{BB962C8B-B14F-4D97-AF65-F5344CB8AC3E}">
        <p14:creationId xmlns:p14="http://schemas.microsoft.com/office/powerpoint/2010/main" val="335319932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21463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2123" y="285"/>
            <a:ext cx="2114961"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9812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107300" y="624110"/>
            <a:ext cx="7138300"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104284" y="2133600"/>
            <a:ext cx="7141317"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420100" y="6135090"/>
            <a:ext cx="830245"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fr-FR"/>
          </a:p>
        </p:txBody>
      </p:sp>
      <p:sp>
        <p:nvSpPr>
          <p:cNvPr id="5" name="Footer Placeholder 4"/>
          <p:cNvSpPr>
            <a:spLocks noGrp="1"/>
          </p:cNvSpPr>
          <p:nvPr>
            <p:ph type="ftr" sz="quarter" idx="3"/>
          </p:nvPr>
        </p:nvSpPr>
        <p:spPr>
          <a:xfrm>
            <a:off x="2104283" y="6135810"/>
            <a:ext cx="619286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fr-FR"/>
          </a:p>
        </p:txBody>
      </p:sp>
      <p:sp>
        <p:nvSpPr>
          <p:cNvPr id="6" name="Slide Number Placeholder 5"/>
          <p:cNvSpPr>
            <a:spLocks noGrp="1"/>
          </p:cNvSpPr>
          <p:nvPr>
            <p:ph type="sldNum" sz="quarter" idx="4"/>
          </p:nvPr>
        </p:nvSpPr>
        <p:spPr bwMode="gray">
          <a:xfrm>
            <a:off x="553830" y="787784"/>
            <a:ext cx="633726" cy="365125"/>
          </a:xfrm>
          <a:prstGeom prst="rect">
            <a:avLst/>
          </a:prstGeom>
        </p:spPr>
        <p:txBody>
          <a:bodyPr vert="horz" lIns="91440" tIns="45720" rIns="91440" bIns="45720" rtlCol="0" anchor="ctr"/>
          <a:lstStyle>
            <a:lvl1pPr algn="r">
              <a:defRPr sz="2000">
                <a:solidFill>
                  <a:srgbClr val="FEFFFF"/>
                </a:solidFill>
              </a:defRPr>
            </a:lvl1pPr>
          </a:lstStyle>
          <a:p>
            <a:pPr>
              <a:defRPr/>
            </a:pPr>
            <a:fld id="{564FA6AE-E793-488E-A77B-284624301CA6}" type="slidenum">
              <a:rPr lang="fr-FR" smtClean="0"/>
              <a:pPr>
                <a:defRPr/>
              </a:pPr>
              <a:t>‹N°›</a:t>
            </a:fld>
            <a:endParaRPr lang="fr-FR"/>
          </a:p>
        </p:txBody>
      </p:sp>
    </p:spTree>
    <p:extLst>
      <p:ext uri="{BB962C8B-B14F-4D97-AF65-F5344CB8AC3E}">
        <p14:creationId xmlns:p14="http://schemas.microsoft.com/office/powerpoint/2010/main" val="847552422"/>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 id="2147483817" r:id="rId17"/>
  </p:sldLayoutIdLst>
  <p:transition>
    <p:fade/>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920552" y="3276600"/>
            <a:ext cx="8528248" cy="1232520"/>
          </a:xfrm>
          <a:noFill/>
        </p:spPr>
        <p:txBody>
          <a:bodyPr lIns="90488" tIns="44450" rIns="90488" bIns="44450">
            <a:normAutofit/>
          </a:bodyPr>
          <a:lstStyle/>
          <a:p>
            <a:pPr marL="285750" indent="-285750" algn="ctr">
              <a:lnSpc>
                <a:spcPct val="90000"/>
              </a:lnSpc>
            </a:pPr>
            <a:r>
              <a:rPr lang="fr-FR" sz="4000" b="1" dirty="0">
                <a:solidFill>
                  <a:srgbClr val="7030A0"/>
                </a:solidFill>
                <a:latin typeface="Century Gothic" pitchFamily="34" charset="0"/>
              </a:rPr>
              <a:t>S</a:t>
            </a:r>
            <a:r>
              <a:rPr lang="fr-FR" sz="4000" b="1" dirty="0">
                <a:solidFill>
                  <a:schemeClr val="accent6">
                    <a:lumMod val="60000"/>
                    <a:lumOff val="40000"/>
                  </a:schemeClr>
                </a:solidFill>
                <a:latin typeface="Century Gothic" pitchFamily="34" charset="0"/>
              </a:rPr>
              <a:t>ciences</a:t>
            </a:r>
            <a:r>
              <a:rPr lang="fr-FR" sz="4000" b="1" dirty="0">
                <a:solidFill>
                  <a:srgbClr val="7030A0"/>
                </a:solidFill>
                <a:latin typeface="Century Gothic" pitchFamily="34" charset="0"/>
              </a:rPr>
              <a:t> </a:t>
            </a:r>
            <a:r>
              <a:rPr lang="fr-FR" sz="4000" b="1" dirty="0">
                <a:solidFill>
                  <a:schemeClr val="accent6">
                    <a:lumMod val="60000"/>
                    <a:lumOff val="40000"/>
                  </a:schemeClr>
                </a:solidFill>
                <a:latin typeface="Century Gothic" pitchFamily="34" charset="0"/>
              </a:rPr>
              <a:t>et </a:t>
            </a:r>
            <a:r>
              <a:rPr lang="fr-FR" sz="4000" b="1" dirty="0">
                <a:solidFill>
                  <a:srgbClr val="7030A0"/>
                </a:solidFill>
                <a:latin typeface="Century Gothic" pitchFamily="34" charset="0"/>
              </a:rPr>
              <a:t>T</a:t>
            </a:r>
            <a:r>
              <a:rPr lang="fr-FR" sz="4000" b="1" dirty="0">
                <a:solidFill>
                  <a:schemeClr val="accent6">
                    <a:lumMod val="60000"/>
                    <a:lumOff val="40000"/>
                  </a:schemeClr>
                </a:solidFill>
                <a:latin typeface="Century Gothic" pitchFamily="34" charset="0"/>
              </a:rPr>
              <a:t>echnologies</a:t>
            </a:r>
            <a:r>
              <a:rPr lang="fr-FR" sz="4000" b="1" dirty="0">
                <a:solidFill>
                  <a:srgbClr val="7030A0"/>
                </a:solidFill>
                <a:latin typeface="Century Gothic" pitchFamily="34" charset="0"/>
              </a:rPr>
              <a:t> </a:t>
            </a:r>
            <a:r>
              <a:rPr lang="fr-FR" sz="4000" b="1" dirty="0">
                <a:solidFill>
                  <a:schemeClr val="accent6">
                    <a:lumMod val="60000"/>
                    <a:lumOff val="40000"/>
                  </a:schemeClr>
                </a:solidFill>
                <a:latin typeface="Century Gothic" pitchFamily="34" charset="0"/>
              </a:rPr>
              <a:t>du </a:t>
            </a:r>
            <a:r>
              <a:rPr lang="fr-FR" sz="4000" b="1" dirty="0">
                <a:solidFill>
                  <a:srgbClr val="7030A0"/>
                </a:solidFill>
                <a:latin typeface="Century Gothic" pitchFamily="34" charset="0"/>
              </a:rPr>
              <a:t>M</a:t>
            </a:r>
            <a:r>
              <a:rPr lang="fr-FR" sz="4000" b="1" dirty="0">
                <a:solidFill>
                  <a:schemeClr val="accent6">
                    <a:lumMod val="60000"/>
                    <a:lumOff val="40000"/>
                  </a:schemeClr>
                </a:solidFill>
                <a:latin typeface="Century Gothic" pitchFamily="34" charset="0"/>
              </a:rPr>
              <a:t>anagement et de la </a:t>
            </a:r>
            <a:r>
              <a:rPr lang="fr-FR" sz="4000" b="1" dirty="0">
                <a:solidFill>
                  <a:srgbClr val="7030A0"/>
                </a:solidFill>
                <a:latin typeface="Century Gothic" pitchFamily="34" charset="0"/>
              </a:rPr>
              <a:t>G</a:t>
            </a:r>
            <a:r>
              <a:rPr lang="fr-FR" sz="4000" b="1" dirty="0">
                <a:solidFill>
                  <a:schemeClr val="accent6">
                    <a:lumMod val="60000"/>
                    <a:lumOff val="40000"/>
                  </a:schemeClr>
                </a:solidFill>
                <a:latin typeface="Century Gothic" pitchFamily="34" charset="0"/>
              </a:rPr>
              <a:t>estion</a:t>
            </a:r>
          </a:p>
        </p:txBody>
      </p:sp>
      <p:sp>
        <p:nvSpPr>
          <p:cNvPr id="15364" name="Text Box 6"/>
          <p:cNvSpPr txBox="1">
            <a:spLocks noChangeArrowheads="1"/>
          </p:cNvSpPr>
          <p:nvPr/>
        </p:nvSpPr>
        <p:spPr bwMode="auto">
          <a:xfrm>
            <a:off x="7375525" y="5908675"/>
            <a:ext cx="2073275" cy="457200"/>
          </a:xfrm>
          <a:prstGeom prst="rect">
            <a:avLst/>
          </a:prstGeom>
          <a:noFill/>
          <a:ln w="12700">
            <a:noFill/>
            <a:miter lim="800000"/>
            <a:headEnd/>
            <a:tailEnd/>
          </a:ln>
          <a:effectLst>
            <a:outerShdw dist="107763" dir="2700000" algn="ctr" rotWithShape="0">
              <a:schemeClr val="bg2"/>
            </a:outerShdw>
          </a:effectLst>
        </p:spPr>
        <p:txBody>
          <a:bodyPr>
            <a:spAutoFit/>
          </a:bodyPr>
          <a:lstStyle/>
          <a:p>
            <a:pPr>
              <a:defRPr/>
            </a:pPr>
            <a:endParaRPr lang="en-US"/>
          </a:p>
        </p:txBody>
      </p:sp>
      <p:sp>
        <p:nvSpPr>
          <p:cNvPr id="15365" name="Text Box 7"/>
          <p:cNvSpPr txBox="1">
            <a:spLocks noChangeArrowheads="1"/>
          </p:cNvSpPr>
          <p:nvPr/>
        </p:nvSpPr>
        <p:spPr bwMode="auto">
          <a:xfrm>
            <a:off x="8061325" y="6026150"/>
            <a:ext cx="1082675" cy="457200"/>
          </a:xfrm>
          <a:prstGeom prst="rect">
            <a:avLst/>
          </a:prstGeom>
          <a:noFill/>
          <a:ln w="12700">
            <a:noFill/>
            <a:miter lim="800000"/>
            <a:headEnd/>
            <a:tailEnd/>
          </a:ln>
          <a:effectLst>
            <a:outerShdw dist="107763" dir="2700000" algn="ctr" rotWithShape="0">
              <a:schemeClr val="bg2"/>
            </a:outerShdw>
          </a:effectLst>
        </p:spPr>
        <p:txBody>
          <a:bodyPr>
            <a:spAutoFit/>
          </a:bodyPr>
          <a:lstStyle/>
          <a:p>
            <a:pPr>
              <a:defRPr/>
            </a:pPr>
            <a:endParaRPr lang="en-US"/>
          </a:p>
        </p:txBody>
      </p:sp>
      <p:sp>
        <p:nvSpPr>
          <p:cNvPr id="15366" name="Text Box 8"/>
          <p:cNvSpPr txBox="1">
            <a:spLocks noChangeArrowheads="1"/>
          </p:cNvSpPr>
          <p:nvPr/>
        </p:nvSpPr>
        <p:spPr bwMode="auto">
          <a:xfrm>
            <a:off x="4664969" y="6365875"/>
            <a:ext cx="4860032"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
        <p:nvSpPr>
          <p:cNvPr id="2" name="Rectangle 1"/>
          <p:cNvSpPr/>
          <p:nvPr/>
        </p:nvSpPr>
        <p:spPr>
          <a:xfrm>
            <a:off x="2261641" y="332656"/>
            <a:ext cx="5686172" cy="1754326"/>
          </a:xfrm>
          <a:prstGeom prst="rect">
            <a:avLst/>
          </a:prstGeom>
          <a:noFill/>
        </p:spPr>
        <p:txBody>
          <a:bodyPr wrap="none" lIns="91440" tIns="45720" rIns="91440" bIns="45720">
            <a:spAutoFit/>
          </a:bodyPr>
          <a:lstStyle/>
          <a:p>
            <a:pPr algn="ctr"/>
            <a:r>
              <a:rPr lang="fr-FR" sz="5400" b="1" cap="none" spc="0" dirty="0">
                <a:ln w="9525">
                  <a:solidFill>
                    <a:schemeClr val="bg1"/>
                  </a:solidFill>
                  <a:prstDash val="solid"/>
                </a:ln>
                <a:solidFill>
                  <a:srgbClr val="7030A0"/>
                </a:solidFill>
                <a:effectLst>
                  <a:outerShdw blurRad="12700" dist="38100" dir="2700000" algn="tl" rotWithShape="0">
                    <a:schemeClr val="bg1">
                      <a:lumMod val="50000"/>
                    </a:schemeClr>
                  </a:outerShdw>
                </a:effectLst>
              </a:rPr>
              <a:t>Pourquoi choisir </a:t>
            </a:r>
          </a:p>
          <a:p>
            <a:pPr algn="ctr"/>
            <a:r>
              <a:rPr lang="fr-FR" sz="5400" b="1" cap="none" spc="0" dirty="0">
                <a:ln w="9525">
                  <a:solidFill>
                    <a:schemeClr val="bg1"/>
                  </a:solidFill>
                  <a:prstDash val="solid"/>
                </a:ln>
                <a:solidFill>
                  <a:srgbClr val="7030A0"/>
                </a:solidFill>
                <a:effectLst>
                  <a:outerShdw blurRad="12700" dist="38100" dir="2700000" algn="tl" rotWithShape="0">
                    <a:schemeClr val="bg1">
                      <a:lumMod val="50000"/>
                    </a:schemeClr>
                  </a:outerShdw>
                </a:effectLst>
              </a:rPr>
              <a:t>la voie STMG?</a:t>
            </a:r>
          </a:p>
        </p:txBody>
      </p:sp>
    </p:spTree>
    <p:extLst>
      <p:ext uri="{BB962C8B-B14F-4D97-AF65-F5344CB8AC3E}">
        <p14:creationId xmlns:p14="http://schemas.microsoft.com/office/powerpoint/2010/main" val="200572243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0"/>
                                  </p:stCondLst>
                                  <p:iterate type="wd">
                                    <p:tmAbs val="300"/>
                                  </p:iterate>
                                  <p:childTnLst>
                                    <p:set>
                                      <p:cBhvr>
                                        <p:cTn id="6" dur="1" fill="hold">
                                          <p:stCondLst>
                                            <p:cond delay="299"/>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08584" y="1916832"/>
            <a:ext cx="7696338" cy="1754326"/>
          </a:xfrm>
          <a:prstGeom prst="rect">
            <a:avLst/>
          </a:prstGeom>
          <a:noFill/>
        </p:spPr>
        <p:txBody>
          <a:bodyPr wrap="none" lIns="91440" tIns="45720" rIns="91440" bIns="45720">
            <a:spAutoFit/>
          </a:bodyPr>
          <a:lstStyle/>
          <a:p>
            <a:pPr algn="ctr"/>
            <a:r>
              <a:rPr lang="fr-FR" sz="5400" b="1" cap="none" spc="0" dirty="0">
                <a:ln w="9525">
                  <a:solidFill>
                    <a:schemeClr val="bg1"/>
                  </a:solidFill>
                  <a:prstDash val="solid"/>
                </a:ln>
                <a:solidFill>
                  <a:srgbClr val="7030A0"/>
                </a:solidFill>
                <a:effectLst>
                  <a:outerShdw blurRad="12700" dist="38100" dir="2700000" algn="tl" rotWithShape="0">
                    <a:schemeClr val="bg1">
                      <a:lumMod val="50000"/>
                    </a:schemeClr>
                  </a:outerShdw>
                </a:effectLst>
              </a:rPr>
              <a:t>La voie STMG </a:t>
            </a:r>
          </a:p>
          <a:p>
            <a:pPr algn="ctr"/>
            <a:r>
              <a:rPr lang="fr-FR" sz="5400" b="1" cap="none" spc="0" dirty="0">
                <a:ln w="9525">
                  <a:solidFill>
                    <a:schemeClr val="bg1"/>
                  </a:solidFill>
                  <a:prstDash val="solid"/>
                </a:ln>
                <a:solidFill>
                  <a:srgbClr val="7030A0"/>
                </a:solidFill>
                <a:effectLst>
                  <a:outerShdw blurRad="12700" dist="38100" dir="2700000" algn="tl" rotWithShape="0">
                    <a:schemeClr val="bg1">
                      <a:lumMod val="50000"/>
                    </a:schemeClr>
                  </a:outerShdw>
                </a:effectLst>
              </a:rPr>
              <a:t>au lycée Saint Charles</a:t>
            </a:r>
          </a:p>
        </p:txBody>
      </p:sp>
    </p:spTree>
    <p:extLst>
      <p:ext uri="{BB962C8B-B14F-4D97-AF65-F5344CB8AC3E}">
        <p14:creationId xmlns:p14="http://schemas.microsoft.com/office/powerpoint/2010/main" val="332320142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52600" y="764705"/>
            <a:ext cx="7902173" cy="2592287"/>
          </a:xfrm>
        </p:spPr>
        <p:txBody>
          <a:bodyPr>
            <a:normAutofit fontScale="90000"/>
          </a:bodyPr>
          <a:lstStyle/>
          <a:p>
            <a:pPr algn="ctr"/>
            <a:r>
              <a:rPr lang="fr-FR" b="1" dirty="0">
                <a:solidFill>
                  <a:srgbClr val="7030A0"/>
                </a:solidFill>
              </a:rPr>
              <a:t>Le lycée Saint Charles propose </a:t>
            </a:r>
            <a:r>
              <a:rPr lang="fr-FR" b="1" u="sng" dirty="0">
                <a:solidFill>
                  <a:srgbClr val="7030A0"/>
                </a:solidFill>
              </a:rPr>
              <a:t>deux sections européennes </a:t>
            </a:r>
            <a:r>
              <a:rPr lang="fr-FR" b="1" dirty="0">
                <a:solidFill>
                  <a:srgbClr val="7030A0"/>
                </a:solidFill>
              </a:rPr>
              <a:t>aux élèves de STMG:</a:t>
            </a:r>
          </a:p>
        </p:txBody>
      </p:sp>
      <p:sp>
        <p:nvSpPr>
          <p:cNvPr id="3" name="Sous-titre 2"/>
          <p:cNvSpPr>
            <a:spLocks noGrp="1"/>
          </p:cNvSpPr>
          <p:nvPr>
            <p:ph type="subTitle" idx="1"/>
          </p:nvPr>
        </p:nvSpPr>
        <p:spPr>
          <a:xfrm>
            <a:off x="2104284" y="4005065"/>
            <a:ext cx="7150489" cy="1898600"/>
          </a:xfrm>
        </p:spPr>
        <p:txBody>
          <a:bodyPr>
            <a:normAutofit/>
          </a:bodyPr>
          <a:lstStyle/>
          <a:p>
            <a:r>
              <a:rPr lang="fr-FR" sz="2800" b="1" dirty="0">
                <a:solidFill>
                  <a:srgbClr val="7030A0"/>
                </a:solidFill>
              </a:rPr>
              <a:t>Section Euro Espagnol</a:t>
            </a:r>
          </a:p>
          <a:p>
            <a:r>
              <a:rPr lang="fr-FR" sz="2800" b="1" dirty="0">
                <a:solidFill>
                  <a:srgbClr val="7030A0"/>
                </a:solidFill>
              </a:rPr>
              <a:t>Section Euro Anglais</a:t>
            </a:r>
          </a:p>
        </p:txBody>
      </p:sp>
    </p:spTree>
    <p:extLst>
      <p:ext uri="{BB962C8B-B14F-4D97-AF65-F5344CB8AC3E}">
        <p14:creationId xmlns:p14="http://schemas.microsoft.com/office/powerpoint/2010/main" val="183643667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352600" y="2132856"/>
            <a:ext cx="7560840" cy="2304256"/>
          </a:xfrm>
          <a:noFill/>
        </p:spPr>
        <p:txBody>
          <a:bodyPr lIns="90488" tIns="44450" rIns="90488" bIns="44450">
            <a:normAutofit/>
          </a:bodyPr>
          <a:lstStyle/>
          <a:p>
            <a:pPr algn="ctr">
              <a:lnSpc>
                <a:spcPct val="90000"/>
              </a:lnSpc>
            </a:pPr>
            <a:r>
              <a:rPr lang="fr-FR" sz="4900" b="1" dirty="0">
                <a:solidFill>
                  <a:srgbClr val="7030A0"/>
                </a:solidFill>
                <a:effectLst>
                  <a:outerShdw blurRad="38100" dist="38100" dir="2700000" algn="tl">
                    <a:srgbClr val="000000">
                      <a:alpha val="43137"/>
                    </a:srgbClr>
                  </a:outerShdw>
                  <a:reflection blurRad="12700" stA="48000" endA="300" endPos="55000" dir="5400000" sy="-90000" algn="bl" rotWithShape="0"/>
                </a:effectLst>
                <a:latin typeface="Century Gothic" pitchFamily="34" charset="0"/>
              </a:rPr>
              <a:t>Trois sections</a:t>
            </a:r>
            <a:br>
              <a:rPr lang="fr-FR" sz="4900" b="1" dirty="0">
                <a:solidFill>
                  <a:srgbClr val="7030A0"/>
                </a:solidFill>
                <a:effectLst>
                  <a:outerShdw blurRad="38100" dist="38100" dir="2700000" algn="tl">
                    <a:srgbClr val="000000">
                      <a:alpha val="43137"/>
                    </a:srgbClr>
                  </a:outerShdw>
                  <a:reflection blurRad="12700" stA="48000" endA="300" endPos="55000" dir="5400000" sy="-90000" algn="bl" rotWithShape="0"/>
                </a:effectLst>
                <a:latin typeface="Century Gothic" pitchFamily="34" charset="0"/>
              </a:rPr>
            </a:br>
            <a:r>
              <a:rPr lang="fr-FR" sz="4900" b="1" dirty="0">
                <a:solidFill>
                  <a:srgbClr val="7030A0"/>
                </a:solidFill>
                <a:effectLst>
                  <a:outerShdw blurRad="38100" dist="38100" dir="2700000" algn="tl">
                    <a:srgbClr val="000000">
                      <a:alpha val="43137"/>
                    </a:srgbClr>
                  </a:outerShdw>
                  <a:reflection blurRad="12700" stA="48000" endA="300" endPos="55000" dir="5400000" sy="-90000" algn="bl" rotWithShape="0"/>
                </a:effectLst>
                <a:latin typeface="Century Gothic" pitchFamily="34" charset="0"/>
              </a:rPr>
              <a:t>de</a:t>
            </a:r>
            <a:br>
              <a:rPr lang="fr-FR" sz="4900" b="1" dirty="0">
                <a:solidFill>
                  <a:srgbClr val="7030A0"/>
                </a:solidFill>
                <a:effectLst>
                  <a:outerShdw blurRad="38100" dist="38100" dir="2700000" algn="tl">
                    <a:srgbClr val="000000">
                      <a:alpha val="43137"/>
                    </a:srgbClr>
                  </a:outerShdw>
                  <a:reflection blurRad="12700" stA="48000" endA="300" endPos="55000" dir="5400000" sy="-90000" algn="bl" rotWithShape="0"/>
                </a:effectLst>
                <a:latin typeface="Century Gothic" pitchFamily="34" charset="0"/>
              </a:rPr>
            </a:br>
            <a:r>
              <a:rPr lang="fr-FR" sz="4900" b="1" dirty="0">
                <a:solidFill>
                  <a:srgbClr val="7030A0"/>
                </a:solidFill>
                <a:effectLst>
                  <a:outerShdw blurRad="38100" dist="38100" dir="2700000" algn="tl">
                    <a:srgbClr val="000000">
                      <a:alpha val="43137"/>
                    </a:srgbClr>
                  </a:outerShdw>
                  <a:reflection blurRad="12700" stA="48000" endA="300" endPos="55000" dir="5400000" sy="-90000" algn="bl" rotWithShape="0"/>
                </a:effectLst>
                <a:latin typeface="Century Gothic" pitchFamily="34" charset="0"/>
              </a:rPr>
              <a:t>terminale STMG</a:t>
            </a:r>
          </a:p>
        </p:txBody>
      </p:sp>
      <p:sp>
        <p:nvSpPr>
          <p:cNvPr id="4" name="Text Box 8"/>
          <p:cNvSpPr txBox="1">
            <a:spLocks noChangeArrowheads="1"/>
          </p:cNvSpPr>
          <p:nvPr/>
        </p:nvSpPr>
        <p:spPr bwMode="auto">
          <a:xfrm>
            <a:off x="4592961" y="6483350"/>
            <a:ext cx="4932040"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Tree>
    <p:extLst>
      <p:ext uri="{BB962C8B-B14F-4D97-AF65-F5344CB8AC3E}">
        <p14:creationId xmlns:p14="http://schemas.microsoft.com/office/powerpoint/2010/main" val="29436624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p:cTn id="7" dur="1000" fill="hold"/>
                                        <p:tgtEl>
                                          <p:spTgt spid="45058"/>
                                        </p:tgtEl>
                                        <p:attrNameLst>
                                          <p:attrName>ppt_w</p:attrName>
                                        </p:attrNameLst>
                                      </p:cBhvr>
                                      <p:tavLst>
                                        <p:tav tm="0">
                                          <p:val>
                                            <p:fltVal val="0"/>
                                          </p:val>
                                        </p:tav>
                                        <p:tav tm="100000">
                                          <p:val>
                                            <p:strVal val="#ppt_w"/>
                                          </p:val>
                                        </p:tav>
                                      </p:tavLst>
                                    </p:anim>
                                    <p:anim calcmode="lin" valueType="num">
                                      <p:cBhvr>
                                        <p:cTn id="8" dur="1000" fill="hold"/>
                                        <p:tgtEl>
                                          <p:spTgt spid="45058"/>
                                        </p:tgtEl>
                                        <p:attrNameLst>
                                          <p:attrName>ppt_h</p:attrName>
                                        </p:attrNameLst>
                                      </p:cBhvr>
                                      <p:tavLst>
                                        <p:tav tm="0">
                                          <p:val>
                                            <p:fltVal val="0"/>
                                          </p:val>
                                        </p:tav>
                                        <p:tav tm="100000">
                                          <p:val>
                                            <p:strVal val="#ppt_h"/>
                                          </p:val>
                                        </p:tav>
                                      </p:tavLst>
                                    </p:anim>
                                    <p:anim calcmode="lin" valueType="num">
                                      <p:cBhvr>
                                        <p:cTn id="9" dur="1000" fill="hold"/>
                                        <p:tgtEl>
                                          <p:spTgt spid="4505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505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1" nodeType="clickEffect">
                                  <p:stCondLst>
                                    <p:cond delay="0"/>
                                  </p:stCondLst>
                                  <p:childTnLst>
                                    <p:set>
                                      <p:cBhvr>
                                        <p:cTn id="14" dur="1" fill="hold">
                                          <p:stCondLst>
                                            <p:cond delay="0"/>
                                          </p:stCondLst>
                                        </p:cTn>
                                        <p:tgtEl>
                                          <p:spTgt spid="45058"/>
                                        </p:tgtEl>
                                        <p:attrNameLst>
                                          <p:attrName>style.visibility</p:attrName>
                                        </p:attrNameLst>
                                      </p:cBhvr>
                                      <p:to>
                                        <p:strVal val="visible"/>
                                      </p:to>
                                    </p:set>
                                    <p:anim calcmode="lin" valueType="num">
                                      <p:cBhvr>
                                        <p:cTn id="15" dur="1000" fill="hold"/>
                                        <p:tgtEl>
                                          <p:spTgt spid="45058"/>
                                        </p:tgtEl>
                                        <p:attrNameLst>
                                          <p:attrName>ppt_w</p:attrName>
                                        </p:attrNameLst>
                                      </p:cBhvr>
                                      <p:tavLst>
                                        <p:tav tm="0">
                                          <p:val>
                                            <p:fltVal val="0"/>
                                          </p:val>
                                        </p:tav>
                                        <p:tav tm="100000">
                                          <p:val>
                                            <p:strVal val="#ppt_w"/>
                                          </p:val>
                                        </p:tav>
                                      </p:tavLst>
                                    </p:anim>
                                    <p:anim calcmode="lin" valueType="num">
                                      <p:cBhvr>
                                        <p:cTn id="16" dur="1000" fill="hold"/>
                                        <p:tgtEl>
                                          <p:spTgt spid="45058"/>
                                        </p:tgtEl>
                                        <p:attrNameLst>
                                          <p:attrName>ppt_h</p:attrName>
                                        </p:attrNameLst>
                                      </p:cBhvr>
                                      <p:tavLst>
                                        <p:tav tm="0">
                                          <p:val>
                                            <p:fltVal val="0"/>
                                          </p:val>
                                        </p:tav>
                                        <p:tav tm="100000">
                                          <p:val>
                                            <p:strVal val="#ppt_h"/>
                                          </p:val>
                                        </p:tav>
                                      </p:tavLst>
                                    </p:anim>
                                    <p:animEffect transition="in" filter="fade">
                                      <p:cBhvr>
                                        <p:cTn id="17" dur="10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8"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9" name="Group 1052"/>
          <p:cNvGrpSpPr>
            <a:grpSpLocks/>
          </p:cNvGrpSpPr>
          <p:nvPr/>
        </p:nvGrpSpPr>
        <p:grpSpPr bwMode="auto">
          <a:xfrm>
            <a:off x="1917577" y="3789043"/>
            <a:ext cx="5638800" cy="1675823"/>
            <a:chOff x="3408" y="2064"/>
            <a:chExt cx="2400" cy="544"/>
          </a:xfrm>
          <a:solidFill>
            <a:schemeClr val="accent6">
              <a:lumMod val="20000"/>
              <a:lumOff val="80000"/>
            </a:schemeClr>
          </a:solidFill>
        </p:grpSpPr>
        <p:sp>
          <p:nvSpPr>
            <p:cNvPr id="29713" name="AutoShape 1030"/>
            <p:cNvSpPr>
              <a:spLocks noChangeArrowheads="1"/>
            </p:cNvSpPr>
            <p:nvPr/>
          </p:nvSpPr>
          <p:spPr bwMode="auto">
            <a:xfrm rot="5400000" flipH="1" flipV="1">
              <a:off x="4479" y="2046"/>
              <a:ext cx="354" cy="390"/>
            </a:xfrm>
            <a:prstGeom prst="rightArrow">
              <a:avLst>
                <a:gd name="adj1" fmla="val 50000"/>
                <a:gd name="adj2" fmla="val 50014"/>
              </a:avLst>
            </a:prstGeom>
            <a:grp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algn="ctr" eaLnBrk="0" hangingPunct="0">
                <a:defRPr/>
              </a:pPr>
              <a:endParaRPr lang="fr-FR" b="1">
                <a:solidFill>
                  <a:srgbClr val="FF3300"/>
                </a:solidFill>
                <a:latin typeface="Century Gothic" pitchFamily="34" charset="0"/>
              </a:endParaRPr>
            </a:p>
          </p:txBody>
        </p:sp>
        <p:sp>
          <p:nvSpPr>
            <p:cNvPr id="29714" name="Rectangle 1031"/>
            <p:cNvSpPr>
              <a:spLocks noChangeArrowheads="1"/>
            </p:cNvSpPr>
            <p:nvPr/>
          </p:nvSpPr>
          <p:spPr bwMode="auto">
            <a:xfrm>
              <a:off x="3408" y="2418"/>
              <a:ext cx="2400" cy="190"/>
            </a:xfrm>
            <a:prstGeom prst="rect">
              <a:avLst/>
            </a:prstGeom>
            <a:grp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algn="ctr" eaLnBrk="0" hangingPunct="0">
                <a:defRPr/>
              </a:pPr>
              <a:r>
                <a:rPr lang="fr-FR" sz="3200" b="1" dirty="0">
                  <a:solidFill>
                    <a:srgbClr val="7030A0"/>
                  </a:solidFill>
                  <a:latin typeface="Century Gothic" pitchFamily="34" charset="0"/>
                </a:rPr>
                <a:t>PREMIÈRE STMG</a:t>
              </a:r>
            </a:p>
          </p:txBody>
        </p:sp>
      </p:grpSp>
      <p:sp>
        <p:nvSpPr>
          <p:cNvPr id="29712" name="Rectangle 1037"/>
          <p:cNvSpPr>
            <a:spLocks noChangeArrowheads="1"/>
          </p:cNvSpPr>
          <p:nvPr/>
        </p:nvSpPr>
        <p:spPr bwMode="auto">
          <a:xfrm>
            <a:off x="2579689" y="1140189"/>
            <a:ext cx="2157288" cy="2308225"/>
          </a:xfrm>
          <a:prstGeom prst="rect">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algn="ctr" eaLnBrk="0" hangingPunct="0">
              <a:defRPr/>
            </a:pPr>
            <a:r>
              <a:rPr lang="fr-FR" b="1" dirty="0">
                <a:solidFill>
                  <a:srgbClr val="7030A0"/>
                </a:solidFill>
                <a:latin typeface="Century Gothic" pitchFamily="34" charset="0"/>
              </a:rPr>
              <a:t>Terminale</a:t>
            </a:r>
          </a:p>
          <a:p>
            <a:pPr algn="ctr" eaLnBrk="0" hangingPunct="0">
              <a:defRPr/>
            </a:pPr>
            <a:endParaRPr lang="fr-FR" b="1" dirty="0">
              <a:solidFill>
                <a:srgbClr val="7030A0"/>
              </a:solidFill>
              <a:latin typeface="Century Gothic" pitchFamily="34" charset="0"/>
            </a:endParaRPr>
          </a:p>
          <a:p>
            <a:pPr algn="ctr" eaLnBrk="0" hangingPunct="0">
              <a:defRPr/>
            </a:pPr>
            <a:r>
              <a:rPr lang="fr-FR" b="1" dirty="0">
                <a:solidFill>
                  <a:srgbClr val="7030A0"/>
                </a:solidFill>
                <a:latin typeface="Century Gothic" pitchFamily="34" charset="0"/>
              </a:rPr>
              <a:t>Systèmes </a:t>
            </a:r>
          </a:p>
          <a:p>
            <a:pPr algn="ctr" eaLnBrk="0" hangingPunct="0">
              <a:defRPr/>
            </a:pPr>
            <a:r>
              <a:rPr lang="fr-FR" b="1" dirty="0">
                <a:solidFill>
                  <a:srgbClr val="7030A0"/>
                </a:solidFill>
                <a:latin typeface="Century Gothic" pitchFamily="34" charset="0"/>
              </a:rPr>
              <a:t>d’Information</a:t>
            </a:r>
          </a:p>
          <a:p>
            <a:pPr algn="ctr" eaLnBrk="0" hangingPunct="0">
              <a:defRPr/>
            </a:pPr>
            <a:r>
              <a:rPr lang="fr-FR" b="1" dirty="0">
                <a:solidFill>
                  <a:srgbClr val="7030A0"/>
                </a:solidFill>
                <a:latin typeface="Century Gothic" pitchFamily="34" charset="0"/>
              </a:rPr>
              <a:t>de Gestion</a:t>
            </a:r>
          </a:p>
          <a:p>
            <a:pPr algn="ctr" eaLnBrk="0" hangingPunct="0">
              <a:defRPr/>
            </a:pPr>
            <a:r>
              <a:rPr lang="fr-FR" b="1" dirty="0">
                <a:solidFill>
                  <a:srgbClr val="7030A0"/>
                </a:solidFill>
                <a:latin typeface="Century Gothic" pitchFamily="34" charset="0"/>
              </a:rPr>
              <a:t>(SIG)</a:t>
            </a:r>
          </a:p>
        </p:txBody>
      </p:sp>
      <p:sp>
        <p:nvSpPr>
          <p:cNvPr id="29710" name="Rectangle 1040"/>
          <p:cNvSpPr>
            <a:spLocks noChangeArrowheads="1"/>
          </p:cNvSpPr>
          <p:nvPr/>
        </p:nvSpPr>
        <p:spPr bwMode="auto">
          <a:xfrm>
            <a:off x="273050" y="1124744"/>
            <a:ext cx="1917700" cy="2308324"/>
          </a:xfrm>
          <a:prstGeom prst="rect">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algn="ctr" eaLnBrk="0" hangingPunct="0">
              <a:defRPr/>
            </a:pPr>
            <a:r>
              <a:rPr lang="fr-FR" b="1" dirty="0">
                <a:solidFill>
                  <a:srgbClr val="7030A0"/>
                </a:solidFill>
                <a:latin typeface="Century Gothic" pitchFamily="34" charset="0"/>
              </a:rPr>
              <a:t>Terminale</a:t>
            </a:r>
          </a:p>
          <a:p>
            <a:pPr algn="ctr" eaLnBrk="0" hangingPunct="0">
              <a:defRPr/>
            </a:pPr>
            <a:endParaRPr lang="fr-FR" b="1" dirty="0">
              <a:solidFill>
                <a:srgbClr val="7030A0"/>
              </a:solidFill>
              <a:latin typeface="Century Gothic" pitchFamily="34" charset="0"/>
            </a:endParaRPr>
          </a:p>
          <a:p>
            <a:pPr algn="ctr" eaLnBrk="0" hangingPunct="0">
              <a:defRPr/>
            </a:pPr>
            <a:r>
              <a:rPr lang="fr-FR" b="1" dirty="0">
                <a:solidFill>
                  <a:srgbClr val="7030A0"/>
                </a:solidFill>
                <a:latin typeface="Century Gothic" pitchFamily="34" charset="0"/>
              </a:rPr>
              <a:t>Gestion</a:t>
            </a:r>
          </a:p>
          <a:p>
            <a:pPr algn="ctr" eaLnBrk="0" hangingPunct="0">
              <a:defRPr/>
            </a:pPr>
            <a:r>
              <a:rPr lang="fr-FR" b="1" dirty="0">
                <a:solidFill>
                  <a:srgbClr val="7030A0"/>
                </a:solidFill>
                <a:latin typeface="Century Gothic" pitchFamily="34" charset="0"/>
              </a:rPr>
              <a:t>et Finance</a:t>
            </a:r>
          </a:p>
          <a:p>
            <a:pPr algn="ctr" eaLnBrk="0" hangingPunct="0">
              <a:defRPr/>
            </a:pPr>
            <a:r>
              <a:rPr lang="fr-FR" b="1" dirty="0">
                <a:solidFill>
                  <a:srgbClr val="7030A0"/>
                </a:solidFill>
                <a:latin typeface="Century Gothic" pitchFamily="34" charset="0"/>
              </a:rPr>
              <a:t> </a:t>
            </a:r>
          </a:p>
          <a:p>
            <a:pPr algn="ctr" eaLnBrk="0" hangingPunct="0">
              <a:defRPr/>
            </a:pPr>
            <a:r>
              <a:rPr lang="fr-FR" b="1" dirty="0">
                <a:solidFill>
                  <a:srgbClr val="7030A0"/>
                </a:solidFill>
                <a:latin typeface="Century Gothic" pitchFamily="34" charset="0"/>
              </a:rPr>
              <a:t>(GFE)</a:t>
            </a:r>
          </a:p>
        </p:txBody>
      </p:sp>
      <p:sp>
        <p:nvSpPr>
          <p:cNvPr id="29708" name="Rectangle 1043"/>
          <p:cNvSpPr>
            <a:spLocks noChangeArrowheads="1"/>
          </p:cNvSpPr>
          <p:nvPr/>
        </p:nvSpPr>
        <p:spPr bwMode="auto">
          <a:xfrm>
            <a:off x="4952999" y="1117609"/>
            <a:ext cx="1993900" cy="2308687"/>
          </a:xfrm>
          <a:prstGeom prst="rect">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algn="ctr" eaLnBrk="0" hangingPunct="0">
              <a:defRPr/>
            </a:pPr>
            <a:r>
              <a:rPr lang="fr-FR" b="1" dirty="0">
                <a:solidFill>
                  <a:srgbClr val="7030A0"/>
                </a:solidFill>
                <a:latin typeface="Century Gothic" pitchFamily="34" charset="0"/>
              </a:rPr>
              <a:t>Terminale </a:t>
            </a:r>
          </a:p>
          <a:p>
            <a:pPr algn="ctr" eaLnBrk="0" hangingPunct="0">
              <a:defRPr/>
            </a:pPr>
            <a:endParaRPr lang="fr-FR" b="1" dirty="0">
              <a:solidFill>
                <a:srgbClr val="7030A0"/>
              </a:solidFill>
              <a:latin typeface="Century Gothic" pitchFamily="34" charset="0"/>
            </a:endParaRPr>
          </a:p>
          <a:p>
            <a:pPr algn="ctr" eaLnBrk="0" hangingPunct="0">
              <a:defRPr/>
            </a:pPr>
            <a:r>
              <a:rPr lang="fr-FR" b="1" dirty="0">
                <a:solidFill>
                  <a:srgbClr val="7030A0"/>
                </a:solidFill>
                <a:latin typeface="Century Gothic" pitchFamily="34" charset="0"/>
              </a:rPr>
              <a:t>Mercatique</a:t>
            </a:r>
          </a:p>
          <a:p>
            <a:pPr algn="ctr" eaLnBrk="0" hangingPunct="0">
              <a:defRPr/>
            </a:pPr>
            <a:endParaRPr lang="fr-FR" b="1" dirty="0">
              <a:solidFill>
                <a:srgbClr val="7030A0"/>
              </a:solidFill>
              <a:latin typeface="Century Gothic" pitchFamily="34" charset="0"/>
            </a:endParaRPr>
          </a:p>
          <a:p>
            <a:pPr algn="ctr" eaLnBrk="0" hangingPunct="0">
              <a:defRPr/>
            </a:pPr>
            <a:r>
              <a:rPr lang="fr-FR" b="1" dirty="0">
                <a:solidFill>
                  <a:srgbClr val="7030A0"/>
                </a:solidFill>
                <a:latin typeface="Century Gothic" pitchFamily="34" charset="0"/>
              </a:rPr>
              <a:t>(marketing)</a:t>
            </a:r>
          </a:p>
          <a:p>
            <a:pPr algn="ctr" eaLnBrk="0" hangingPunct="0">
              <a:defRPr/>
            </a:pPr>
            <a:endParaRPr lang="fr-FR" b="1" dirty="0">
              <a:solidFill>
                <a:srgbClr val="FF3300"/>
              </a:solidFill>
              <a:latin typeface="Century Gothic" pitchFamily="34" charset="0"/>
            </a:endParaRPr>
          </a:p>
        </p:txBody>
      </p:sp>
      <p:sp>
        <p:nvSpPr>
          <p:cNvPr id="308246" name="Rectangle 1046"/>
          <p:cNvSpPr>
            <a:spLocks noChangeArrowheads="1"/>
          </p:cNvSpPr>
          <p:nvPr/>
        </p:nvSpPr>
        <p:spPr bwMode="auto">
          <a:xfrm>
            <a:off x="7113240" y="1118224"/>
            <a:ext cx="2592387" cy="2307709"/>
          </a:xfrm>
          <a:prstGeom prst="rect">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algn="ctr" eaLnBrk="0" hangingPunct="0">
              <a:defRPr/>
            </a:pPr>
            <a:r>
              <a:rPr lang="fr-FR" b="1" dirty="0">
                <a:solidFill>
                  <a:srgbClr val="7030A0"/>
                </a:solidFill>
                <a:latin typeface="Century Gothic" pitchFamily="34" charset="0"/>
              </a:rPr>
              <a:t>Terminale </a:t>
            </a:r>
          </a:p>
          <a:p>
            <a:pPr algn="ctr" eaLnBrk="0" hangingPunct="0">
              <a:defRPr/>
            </a:pPr>
            <a:r>
              <a:rPr lang="fr-FR" b="1" dirty="0">
                <a:solidFill>
                  <a:srgbClr val="7030A0"/>
                </a:solidFill>
                <a:latin typeface="Century Gothic" pitchFamily="34" charset="0"/>
              </a:rPr>
              <a:t>Ressources Humaines</a:t>
            </a:r>
          </a:p>
          <a:p>
            <a:pPr algn="ctr" eaLnBrk="0" hangingPunct="0">
              <a:defRPr/>
            </a:pPr>
            <a:r>
              <a:rPr lang="fr-FR" b="1" dirty="0">
                <a:solidFill>
                  <a:srgbClr val="7030A0"/>
                </a:solidFill>
                <a:latin typeface="Century Gothic" pitchFamily="34" charset="0"/>
              </a:rPr>
              <a:t>et Communication</a:t>
            </a:r>
          </a:p>
          <a:p>
            <a:pPr algn="ctr" eaLnBrk="0" hangingPunct="0">
              <a:defRPr/>
            </a:pPr>
            <a:r>
              <a:rPr lang="fr-FR" b="1" dirty="0">
                <a:solidFill>
                  <a:srgbClr val="7030A0"/>
                </a:solidFill>
                <a:latin typeface="Century Gothic" pitchFamily="34" charset="0"/>
              </a:rPr>
              <a:t>(RHC)</a:t>
            </a:r>
          </a:p>
        </p:txBody>
      </p:sp>
      <p:sp>
        <p:nvSpPr>
          <p:cNvPr id="21" name="Text Box 8"/>
          <p:cNvSpPr txBox="1">
            <a:spLocks noChangeArrowheads="1"/>
          </p:cNvSpPr>
          <p:nvPr/>
        </p:nvSpPr>
        <p:spPr bwMode="auto">
          <a:xfrm>
            <a:off x="4552240" y="6483350"/>
            <a:ext cx="5121999"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pic>
        <p:nvPicPr>
          <p:cNvPr id="3" name="Image 2"/>
          <p:cNvPicPr>
            <a:picLocks noChangeAspect="1"/>
          </p:cNvPicPr>
          <p:nvPr/>
        </p:nvPicPr>
        <p:blipFill>
          <a:blip r:embed="rId3"/>
          <a:stretch>
            <a:fillRect/>
          </a:stretch>
        </p:blipFill>
        <p:spPr>
          <a:xfrm>
            <a:off x="2085896" y="2895797"/>
            <a:ext cx="2700762" cy="1755800"/>
          </a:xfrm>
          <a:prstGeom prst="rect">
            <a:avLst/>
          </a:prstGeom>
        </p:spPr>
      </p:pic>
    </p:spTree>
    <p:extLst>
      <p:ext uri="{BB962C8B-B14F-4D97-AF65-F5344CB8AC3E}">
        <p14:creationId xmlns:p14="http://schemas.microsoft.com/office/powerpoint/2010/main" val="33463297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additive="base">
                                        <p:cTn id="7" dur="2000" fill="hold"/>
                                        <p:tgtEl>
                                          <p:spTgt spid="29699"/>
                                        </p:tgtEl>
                                        <p:attrNameLst>
                                          <p:attrName>ppt_x</p:attrName>
                                        </p:attrNameLst>
                                      </p:cBhvr>
                                      <p:tavLst>
                                        <p:tav tm="0">
                                          <p:val>
                                            <p:strVal val="#ppt_x"/>
                                          </p:val>
                                        </p:tav>
                                        <p:tav tm="100000">
                                          <p:val>
                                            <p:strVal val="#ppt_x"/>
                                          </p:val>
                                        </p:tav>
                                      </p:tavLst>
                                    </p:anim>
                                    <p:anim calcmode="lin" valueType="num">
                                      <p:cBhvr additive="base">
                                        <p:cTn id="8" dur="2000" fill="hold"/>
                                        <p:tgtEl>
                                          <p:spTgt spid="296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8" name="Rectangle 8"/>
          <p:cNvSpPr>
            <a:spLocks noChangeArrowheads="1"/>
          </p:cNvSpPr>
          <p:nvPr/>
        </p:nvSpPr>
        <p:spPr bwMode="auto">
          <a:xfrm>
            <a:off x="691678" y="764704"/>
            <a:ext cx="8597206" cy="1323439"/>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defRPr/>
            </a:pPr>
            <a:r>
              <a:rPr lang="fr-FR" sz="4000" b="1" dirty="0">
                <a:solidFill>
                  <a:srgbClr val="7030A0"/>
                </a:solidFill>
                <a:latin typeface="Century Gothic" pitchFamily="34" charset="0"/>
              </a:rPr>
              <a:t>En première STMG, vous aurez trois enseignements de spécialité  </a:t>
            </a:r>
          </a:p>
        </p:txBody>
      </p:sp>
      <p:sp>
        <p:nvSpPr>
          <p:cNvPr id="8" name="Text Box 8"/>
          <p:cNvSpPr txBox="1">
            <a:spLocks noChangeArrowheads="1"/>
          </p:cNvSpPr>
          <p:nvPr/>
        </p:nvSpPr>
        <p:spPr bwMode="auto">
          <a:xfrm>
            <a:off x="4810124" y="6488668"/>
            <a:ext cx="5004049"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
        <p:nvSpPr>
          <p:cNvPr id="2" name="Espace réservé du texte 1"/>
          <p:cNvSpPr>
            <a:spLocks noGrp="1"/>
          </p:cNvSpPr>
          <p:nvPr>
            <p:ph type="body" sz="half" idx="3"/>
          </p:nvPr>
        </p:nvSpPr>
        <p:spPr>
          <a:xfrm>
            <a:off x="488504" y="2708920"/>
            <a:ext cx="8674546" cy="3387080"/>
          </a:xfrm>
        </p:spPr>
        <p:txBody>
          <a:bodyPr/>
          <a:lstStyle/>
          <a:p>
            <a:r>
              <a:rPr lang="fr-FR" dirty="0">
                <a:solidFill>
                  <a:srgbClr val="AD0F8B"/>
                </a:solidFill>
                <a:effectLst>
                  <a:outerShdw blurRad="38100" dist="38100" dir="2700000" algn="tl">
                    <a:srgbClr val="000000">
                      <a:alpha val="43137"/>
                    </a:srgbClr>
                  </a:outerShdw>
                </a:effectLst>
              </a:rPr>
              <a:t>Droit et économie 4h</a:t>
            </a:r>
          </a:p>
          <a:p>
            <a:r>
              <a:rPr lang="fr-FR" dirty="0">
                <a:solidFill>
                  <a:srgbClr val="AD0F8B"/>
                </a:solidFill>
                <a:effectLst>
                  <a:outerShdw blurRad="38100" dist="38100" dir="2700000" algn="tl">
                    <a:srgbClr val="000000">
                      <a:alpha val="43137"/>
                    </a:srgbClr>
                  </a:outerShdw>
                </a:effectLst>
              </a:rPr>
              <a:t>Management 4h</a:t>
            </a:r>
          </a:p>
          <a:p>
            <a:r>
              <a:rPr lang="fr-FR" dirty="0">
                <a:solidFill>
                  <a:srgbClr val="AD0F8B"/>
                </a:solidFill>
                <a:effectLst>
                  <a:outerShdw blurRad="38100" dist="38100" dir="2700000" algn="tl">
                    <a:srgbClr val="000000">
                      <a:alpha val="43137"/>
                    </a:srgbClr>
                  </a:outerShdw>
                </a:effectLst>
              </a:rPr>
              <a:t>Sciences de gestion et numérique 7H</a:t>
            </a:r>
          </a:p>
        </p:txBody>
      </p:sp>
    </p:spTree>
    <p:extLst>
      <p:ext uri="{BB962C8B-B14F-4D97-AF65-F5344CB8AC3E}">
        <p14:creationId xmlns:p14="http://schemas.microsoft.com/office/powerpoint/2010/main" val="2597110036"/>
      </p:ext>
    </p:extLst>
  </p:cSld>
  <p:clrMapOvr>
    <a:masterClrMapping/>
  </p:clrMapOvr>
  <p:transition advClick="0" advTm="7000">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ChangeArrowheads="1"/>
          </p:cNvSpPr>
          <p:nvPr/>
        </p:nvSpPr>
        <p:spPr bwMode="auto">
          <a:xfrm>
            <a:off x="344489" y="2420888"/>
            <a:ext cx="9332912" cy="3816424"/>
          </a:xfrm>
          <a:prstGeom prst="rect">
            <a:avLst/>
          </a:prstGeom>
          <a:noFill/>
          <a:ln>
            <a:noFill/>
          </a:ln>
          <a:effectLst/>
        </p:spPr>
        <p:txBody>
          <a:bodyPr lIns="90488" tIns="44450" rIns="90488" bIns="44450"/>
          <a:lstStyle/>
          <a:p>
            <a:pPr eaLnBrk="0" hangingPunct="0">
              <a:lnSpc>
                <a:spcPct val="120000"/>
              </a:lnSpc>
              <a:spcBef>
                <a:spcPct val="30000"/>
              </a:spcBef>
              <a:buClr>
                <a:schemeClr val="tx2"/>
              </a:buClr>
              <a:buFont typeface="Wingdings" pitchFamily="2" charset="2"/>
              <a:buChar char="ü"/>
              <a:defRPr/>
            </a:pPr>
            <a:r>
              <a:rPr lang="fr-FR" b="1" dirty="0">
                <a:solidFill>
                  <a:schemeClr val="accent6">
                    <a:lumMod val="75000"/>
                  </a:schemeClr>
                </a:solidFill>
                <a:effectLst>
                  <a:outerShdw blurRad="38100" dist="38100" dir="2700000" algn="tl">
                    <a:srgbClr val="000000"/>
                  </a:outerShdw>
                </a:effectLst>
                <a:latin typeface="Century Gothic" pitchFamily="34" charset="0"/>
              </a:rPr>
              <a:t>Langues vivantes étrangères  A et B   	4 h (dont 1 heure d’ETLV en LVA)</a:t>
            </a:r>
          </a:p>
          <a:p>
            <a:pPr eaLnBrk="0" hangingPunct="0">
              <a:lnSpc>
                <a:spcPct val="120000"/>
              </a:lnSpc>
              <a:spcBef>
                <a:spcPct val="30000"/>
              </a:spcBef>
              <a:buClr>
                <a:schemeClr val="tx2"/>
              </a:buClr>
              <a:buFont typeface="Wingdings" pitchFamily="2" charset="2"/>
              <a:buChar char="ü"/>
              <a:defRPr/>
            </a:pPr>
            <a:r>
              <a:rPr lang="fr-FR" b="1" dirty="0">
                <a:solidFill>
                  <a:schemeClr val="accent6">
                    <a:lumMod val="75000"/>
                  </a:schemeClr>
                </a:solidFill>
                <a:effectLst>
                  <a:outerShdw blurRad="38100" dist="38100" dir="2700000" algn="tl">
                    <a:srgbClr val="000000"/>
                  </a:outerShdw>
                </a:effectLst>
                <a:latin typeface="Century Gothic" pitchFamily="34" charset="0"/>
              </a:rPr>
              <a:t> Les mathématiques			 	3 h </a:t>
            </a:r>
          </a:p>
          <a:p>
            <a:pPr eaLnBrk="0" hangingPunct="0">
              <a:lnSpc>
                <a:spcPct val="120000"/>
              </a:lnSpc>
              <a:spcBef>
                <a:spcPct val="30000"/>
              </a:spcBef>
              <a:buClr>
                <a:schemeClr val="tx2"/>
              </a:buClr>
              <a:buFont typeface="Wingdings" pitchFamily="2" charset="2"/>
              <a:buChar char="ü"/>
              <a:defRPr/>
            </a:pPr>
            <a:r>
              <a:rPr lang="fr-FR" b="1" dirty="0">
                <a:solidFill>
                  <a:schemeClr val="accent6">
                    <a:lumMod val="75000"/>
                  </a:schemeClr>
                </a:solidFill>
                <a:effectLst>
                  <a:outerShdw blurRad="38100" dist="38100" dir="2700000" algn="tl">
                    <a:srgbClr val="000000"/>
                  </a:outerShdw>
                </a:effectLst>
                <a:latin typeface="Century Gothic" pitchFamily="34" charset="0"/>
              </a:rPr>
              <a:t> Le français				    	3 h</a:t>
            </a:r>
          </a:p>
          <a:p>
            <a:pPr eaLnBrk="0" hangingPunct="0">
              <a:lnSpc>
                <a:spcPct val="120000"/>
              </a:lnSpc>
              <a:spcBef>
                <a:spcPct val="30000"/>
              </a:spcBef>
              <a:buClr>
                <a:schemeClr val="tx2"/>
              </a:buClr>
              <a:buFont typeface="Wingdings" pitchFamily="2" charset="2"/>
              <a:buChar char="ü"/>
              <a:defRPr/>
            </a:pPr>
            <a:r>
              <a:rPr lang="fr-FR" b="1" dirty="0">
                <a:solidFill>
                  <a:schemeClr val="accent6">
                    <a:lumMod val="75000"/>
                  </a:schemeClr>
                </a:solidFill>
                <a:effectLst>
                  <a:outerShdw blurRad="38100" dist="38100" dir="2700000" algn="tl">
                    <a:srgbClr val="000000"/>
                  </a:outerShdw>
                </a:effectLst>
                <a:latin typeface="Century Gothic" pitchFamily="34" charset="0"/>
              </a:rPr>
              <a:t> L’histoire et la géographie		    	1h30 </a:t>
            </a:r>
          </a:p>
          <a:p>
            <a:pPr eaLnBrk="0" hangingPunct="0">
              <a:lnSpc>
                <a:spcPct val="120000"/>
              </a:lnSpc>
              <a:spcBef>
                <a:spcPct val="30000"/>
              </a:spcBef>
              <a:buClr>
                <a:schemeClr val="tx2"/>
              </a:buClr>
              <a:buFont typeface="Wingdings" pitchFamily="2" charset="2"/>
              <a:buChar char="ü"/>
              <a:defRPr/>
            </a:pPr>
            <a:r>
              <a:rPr lang="fr-FR" b="1" dirty="0">
                <a:solidFill>
                  <a:schemeClr val="accent6">
                    <a:lumMod val="75000"/>
                  </a:schemeClr>
                </a:solidFill>
                <a:effectLst>
                  <a:outerShdw blurRad="38100" dist="38100" dir="2700000" algn="tl">
                    <a:srgbClr val="000000"/>
                  </a:outerShdw>
                </a:effectLst>
                <a:latin typeface="Century Gothic" pitchFamily="34" charset="0"/>
              </a:rPr>
              <a:t>Enseignement moral et civique		18h annuelles</a:t>
            </a:r>
          </a:p>
          <a:p>
            <a:pPr eaLnBrk="0" hangingPunct="0">
              <a:lnSpc>
                <a:spcPct val="120000"/>
              </a:lnSpc>
              <a:spcBef>
                <a:spcPct val="30000"/>
              </a:spcBef>
              <a:buClr>
                <a:schemeClr val="tx2"/>
              </a:buClr>
              <a:buFont typeface="Wingdings" pitchFamily="2" charset="2"/>
              <a:buChar char="ü"/>
              <a:defRPr/>
            </a:pPr>
            <a:r>
              <a:rPr lang="fr-FR" b="1" dirty="0">
                <a:solidFill>
                  <a:schemeClr val="accent6">
                    <a:lumMod val="75000"/>
                  </a:schemeClr>
                </a:solidFill>
                <a:effectLst>
                  <a:outerShdw blurRad="38100" dist="38100" dir="2700000" algn="tl">
                    <a:srgbClr val="000000"/>
                  </a:outerShdw>
                </a:effectLst>
                <a:latin typeface="Century Gothic" pitchFamily="34" charset="0"/>
              </a:rPr>
              <a:t> L’éducation physique et sportive	           2 h</a:t>
            </a:r>
          </a:p>
        </p:txBody>
      </p:sp>
      <p:sp>
        <p:nvSpPr>
          <p:cNvPr id="5" name="Rectangle 4"/>
          <p:cNvSpPr/>
          <p:nvPr/>
        </p:nvSpPr>
        <p:spPr>
          <a:xfrm>
            <a:off x="344488" y="476672"/>
            <a:ext cx="9561511" cy="1754326"/>
          </a:xfrm>
          <a:prstGeom prst="rect">
            <a:avLst/>
          </a:prstGeom>
        </p:spPr>
        <p:txBody>
          <a:bodyPr wrap="square">
            <a:spAutoFit/>
          </a:bodyPr>
          <a:lstStyle/>
          <a:p>
            <a:pPr eaLnBrk="0" hangingPunct="0">
              <a:lnSpc>
                <a:spcPct val="90000"/>
              </a:lnSpc>
              <a:defRPr/>
            </a:pPr>
            <a:r>
              <a:rPr lang="fr-FR" sz="4000" b="1" dirty="0">
                <a:solidFill>
                  <a:srgbClr val="7030A0"/>
                </a:solidFill>
                <a:latin typeface="Century Gothic" pitchFamily="34" charset="0"/>
              </a:rPr>
              <a:t>En première STMG,</a:t>
            </a:r>
          </a:p>
          <a:p>
            <a:pPr eaLnBrk="0" hangingPunct="0">
              <a:lnSpc>
                <a:spcPct val="90000"/>
              </a:lnSpc>
              <a:defRPr/>
            </a:pPr>
            <a:r>
              <a:rPr lang="fr-FR" sz="4000" b="1" dirty="0">
                <a:solidFill>
                  <a:srgbClr val="7030A0"/>
                </a:solidFill>
                <a:latin typeface="Century Gothic" pitchFamily="34" charset="0"/>
              </a:rPr>
              <a:t>vous étudierez en plus des enseignements de spécialité : </a:t>
            </a:r>
          </a:p>
        </p:txBody>
      </p:sp>
      <p:sp>
        <p:nvSpPr>
          <p:cNvPr id="6" name="Text Box 8"/>
          <p:cNvSpPr txBox="1">
            <a:spLocks noChangeArrowheads="1"/>
          </p:cNvSpPr>
          <p:nvPr/>
        </p:nvSpPr>
        <p:spPr bwMode="auto">
          <a:xfrm>
            <a:off x="4520952" y="6483350"/>
            <a:ext cx="5004049"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Tree>
    <p:extLst>
      <p:ext uri="{BB962C8B-B14F-4D97-AF65-F5344CB8AC3E}">
        <p14:creationId xmlns:p14="http://schemas.microsoft.com/office/powerpoint/2010/main" val="34144444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95938"/>
                                        </p:tgtEl>
                                        <p:attrNameLst>
                                          <p:attrName>style.visibility</p:attrName>
                                        </p:attrNameLst>
                                      </p:cBhvr>
                                      <p:to>
                                        <p:strVal val="visible"/>
                                      </p:to>
                                    </p:set>
                                    <p:anim calcmode="lin" valueType="num">
                                      <p:cBhvr additive="base">
                                        <p:cTn id="7" dur="3000" fill="hold"/>
                                        <p:tgtEl>
                                          <p:spTgt spid="295938"/>
                                        </p:tgtEl>
                                        <p:attrNameLst>
                                          <p:attrName>ppt_x</p:attrName>
                                        </p:attrNameLst>
                                      </p:cBhvr>
                                      <p:tavLst>
                                        <p:tav tm="0">
                                          <p:val>
                                            <p:strVal val="#ppt_x"/>
                                          </p:val>
                                        </p:tav>
                                        <p:tav tm="100000">
                                          <p:val>
                                            <p:strVal val="#ppt_x"/>
                                          </p:val>
                                        </p:tav>
                                      </p:tavLst>
                                    </p:anim>
                                    <p:anim calcmode="lin" valueType="num">
                                      <p:cBhvr additive="base">
                                        <p:cTn id="8" dur="3000" fill="hold"/>
                                        <p:tgtEl>
                                          <p:spTgt spid="2959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8" name="Rectangle 8"/>
          <p:cNvSpPr>
            <a:spLocks noChangeArrowheads="1"/>
          </p:cNvSpPr>
          <p:nvPr/>
        </p:nvSpPr>
        <p:spPr bwMode="auto">
          <a:xfrm>
            <a:off x="676274" y="573594"/>
            <a:ext cx="8597206" cy="193899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defRPr/>
            </a:pPr>
            <a:r>
              <a:rPr lang="fr-FR" sz="4000" b="1" dirty="0">
                <a:solidFill>
                  <a:srgbClr val="7030A0"/>
                </a:solidFill>
                <a:latin typeface="Century Gothic" pitchFamily="34" charset="0"/>
              </a:rPr>
              <a:t>En terminale STMG, vous aurez deux enseignements de spécialité  </a:t>
            </a:r>
          </a:p>
        </p:txBody>
      </p:sp>
      <p:sp>
        <p:nvSpPr>
          <p:cNvPr id="8" name="Text Box 8"/>
          <p:cNvSpPr txBox="1">
            <a:spLocks noChangeArrowheads="1"/>
          </p:cNvSpPr>
          <p:nvPr/>
        </p:nvSpPr>
        <p:spPr bwMode="auto">
          <a:xfrm>
            <a:off x="4810124" y="6488668"/>
            <a:ext cx="5004049"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
        <p:nvSpPr>
          <p:cNvPr id="2" name="Espace réservé du texte 1"/>
          <p:cNvSpPr>
            <a:spLocks noGrp="1"/>
          </p:cNvSpPr>
          <p:nvPr>
            <p:ph type="body" sz="half" idx="3"/>
          </p:nvPr>
        </p:nvSpPr>
        <p:spPr>
          <a:xfrm>
            <a:off x="488504" y="2708920"/>
            <a:ext cx="8674546" cy="3387080"/>
          </a:xfrm>
        </p:spPr>
        <p:txBody>
          <a:bodyPr/>
          <a:lstStyle/>
          <a:p>
            <a:r>
              <a:rPr lang="fr-FR" dirty="0">
                <a:solidFill>
                  <a:srgbClr val="AD0F8B"/>
                </a:solidFill>
                <a:effectLst>
                  <a:outerShdw blurRad="38100" dist="38100" dir="2700000" algn="tl">
                    <a:srgbClr val="000000">
                      <a:alpha val="43137"/>
                    </a:srgbClr>
                  </a:outerShdw>
                </a:effectLst>
              </a:rPr>
              <a:t>Droit et économie: 6h</a:t>
            </a:r>
          </a:p>
          <a:p>
            <a:r>
              <a:rPr lang="fr-FR" dirty="0">
                <a:solidFill>
                  <a:srgbClr val="AD0F8B"/>
                </a:solidFill>
                <a:effectLst>
                  <a:outerShdw blurRad="38100" dist="38100" dir="2700000" algn="tl">
                    <a:srgbClr val="000000">
                      <a:alpha val="43137"/>
                    </a:srgbClr>
                  </a:outerShdw>
                </a:effectLst>
              </a:rPr>
              <a:t>Management, sciences de gestion et numérique avec 1 enseignement spécifique au choix: 10h</a:t>
            </a:r>
          </a:p>
        </p:txBody>
      </p:sp>
    </p:spTree>
    <p:extLst>
      <p:ext uri="{BB962C8B-B14F-4D97-AF65-F5344CB8AC3E}">
        <p14:creationId xmlns:p14="http://schemas.microsoft.com/office/powerpoint/2010/main" val="3646429290"/>
      </p:ext>
    </p:extLst>
  </p:cSld>
  <p:clrMapOvr>
    <a:masterClrMapping/>
  </p:clrMapOvr>
  <p:transition advClick="0" advTm="7000">
    <p:fade/>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8" name="Rectangle 8"/>
          <p:cNvSpPr>
            <a:spLocks noChangeArrowheads="1"/>
          </p:cNvSpPr>
          <p:nvPr/>
        </p:nvSpPr>
        <p:spPr bwMode="auto">
          <a:xfrm>
            <a:off x="416496" y="260648"/>
            <a:ext cx="8856984" cy="1323439"/>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defRPr/>
            </a:pPr>
            <a:r>
              <a:rPr lang="fr-FR" sz="4000" b="1" dirty="0">
                <a:solidFill>
                  <a:srgbClr val="7030A0"/>
                </a:solidFill>
                <a:latin typeface="Century Gothic" pitchFamily="34" charset="0"/>
              </a:rPr>
              <a:t>En terminale STMG, vous choisirez donc un enseignement spécifique</a:t>
            </a:r>
          </a:p>
        </p:txBody>
      </p:sp>
      <p:sp>
        <p:nvSpPr>
          <p:cNvPr id="8" name="Text Box 8"/>
          <p:cNvSpPr txBox="1">
            <a:spLocks noChangeArrowheads="1"/>
          </p:cNvSpPr>
          <p:nvPr/>
        </p:nvSpPr>
        <p:spPr bwMode="auto">
          <a:xfrm>
            <a:off x="4810124" y="6488668"/>
            <a:ext cx="5004049"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
        <p:nvSpPr>
          <p:cNvPr id="10" name="Rectangle 1040"/>
          <p:cNvSpPr>
            <a:spLocks noChangeArrowheads="1"/>
          </p:cNvSpPr>
          <p:nvPr/>
        </p:nvSpPr>
        <p:spPr bwMode="auto">
          <a:xfrm>
            <a:off x="848544" y="1981199"/>
            <a:ext cx="3961580" cy="1754326"/>
          </a:xfrm>
          <a:prstGeom prst="rect">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marL="342900" indent="-342900" algn="ctr" eaLnBrk="0" hangingPunct="0">
              <a:lnSpc>
                <a:spcPct val="90000"/>
              </a:lnSpc>
              <a:defRPr/>
            </a:pPr>
            <a:endParaRPr lang="fr-FR" b="1" dirty="0">
              <a:solidFill>
                <a:srgbClr val="7030A0"/>
              </a:solidFill>
              <a:latin typeface="Century Gothic" pitchFamily="34" charset="0"/>
            </a:endParaRPr>
          </a:p>
          <a:p>
            <a:pPr marL="342900" indent="-342900" algn="ctr" eaLnBrk="0" hangingPunct="0">
              <a:lnSpc>
                <a:spcPct val="90000"/>
              </a:lnSpc>
              <a:defRPr/>
            </a:pPr>
            <a:r>
              <a:rPr lang="fr-FR" b="1" dirty="0">
                <a:solidFill>
                  <a:srgbClr val="7030A0"/>
                </a:solidFill>
                <a:latin typeface="Century Gothic" pitchFamily="34" charset="0"/>
              </a:rPr>
              <a:t>Management et </a:t>
            </a:r>
            <a:r>
              <a:rPr lang="fr-FR" b="1" u="sng" dirty="0">
                <a:solidFill>
                  <a:srgbClr val="7030A0"/>
                </a:solidFill>
                <a:latin typeface="Century Gothic" pitchFamily="34" charset="0"/>
              </a:rPr>
              <a:t>Gestion </a:t>
            </a:r>
          </a:p>
          <a:p>
            <a:pPr marL="342900" indent="-342900" algn="ctr" eaLnBrk="0" hangingPunct="0">
              <a:lnSpc>
                <a:spcPct val="90000"/>
              </a:lnSpc>
              <a:defRPr/>
            </a:pPr>
            <a:r>
              <a:rPr lang="fr-FR" b="1" u="sng" dirty="0">
                <a:solidFill>
                  <a:srgbClr val="7030A0"/>
                </a:solidFill>
                <a:latin typeface="Century Gothic" pitchFamily="34" charset="0"/>
              </a:rPr>
              <a:t>et finance</a:t>
            </a:r>
          </a:p>
          <a:p>
            <a:pPr marL="342900" indent="-342900" algn="ctr" eaLnBrk="0" hangingPunct="0">
              <a:lnSpc>
                <a:spcPct val="90000"/>
              </a:lnSpc>
              <a:defRPr/>
            </a:pPr>
            <a:endParaRPr lang="fr-FR" b="1" dirty="0">
              <a:solidFill>
                <a:srgbClr val="7030A0"/>
              </a:solidFill>
              <a:latin typeface="Century Gothic" pitchFamily="34" charset="0"/>
            </a:endParaRPr>
          </a:p>
          <a:p>
            <a:pPr marL="342900" indent="-342900" algn="ctr" eaLnBrk="0" hangingPunct="0">
              <a:lnSpc>
                <a:spcPct val="90000"/>
              </a:lnSpc>
              <a:defRPr/>
            </a:pPr>
            <a:r>
              <a:rPr lang="fr-FR" b="1" dirty="0">
                <a:solidFill>
                  <a:srgbClr val="7030A0"/>
                </a:solidFill>
                <a:latin typeface="Century Gothic" pitchFamily="34" charset="0"/>
              </a:rPr>
              <a:t>10 heures</a:t>
            </a:r>
          </a:p>
        </p:txBody>
      </p:sp>
      <p:sp>
        <p:nvSpPr>
          <p:cNvPr id="11" name="Rectangle 1040"/>
          <p:cNvSpPr>
            <a:spLocks noGrp="1" noChangeArrowheads="1"/>
          </p:cNvSpPr>
          <p:nvPr>
            <p:ph type="body" sz="half" idx="3"/>
          </p:nvPr>
        </p:nvSpPr>
        <p:spPr bwMode="auto">
          <a:xfrm>
            <a:off x="5313040" y="1981200"/>
            <a:ext cx="3960440" cy="1975926"/>
          </a:xfrm>
          <a:prstGeom prst="rect">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algn="ctr" eaLnBrk="0" hangingPunct="0">
              <a:lnSpc>
                <a:spcPct val="90000"/>
              </a:lnSpc>
              <a:buNone/>
              <a:defRPr/>
            </a:pPr>
            <a:endParaRPr lang="fr-FR" sz="2400" b="1" dirty="0">
              <a:solidFill>
                <a:srgbClr val="7030A0"/>
              </a:solidFill>
              <a:latin typeface="Century Gothic" pitchFamily="34" charset="0"/>
            </a:endParaRPr>
          </a:p>
          <a:p>
            <a:pPr algn="ctr" eaLnBrk="0" hangingPunct="0">
              <a:lnSpc>
                <a:spcPct val="90000"/>
              </a:lnSpc>
              <a:buNone/>
              <a:defRPr/>
            </a:pPr>
            <a:r>
              <a:rPr lang="fr-FR" sz="2400" b="1" dirty="0">
                <a:solidFill>
                  <a:srgbClr val="7030A0"/>
                </a:solidFill>
                <a:latin typeface="Century Gothic" pitchFamily="34" charset="0"/>
              </a:rPr>
              <a:t>Management et </a:t>
            </a:r>
            <a:r>
              <a:rPr lang="fr-FR" sz="2400" b="1" u="sng" dirty="0">
                <a:solidFill>
                  <a:srgbClr val="7030A0"/>
                </a:solidFill>
                <a:latin typeface="Century Gothic" pitchFamily="34" charset="0"/>
              </a:rPr>
              <a:t>Mercatique</a:t>
            </a:r>
          </a:p>
          <a:p>
            <a:pPr algn="ctr" eaLnBrk="0" hangingPunct="0">
              <a:lnSpc>
                <a:spcPct val="90000"/>
              </a:lnSpc>
              <a:buNone/>
              <a:defRPr/>
            </a:pPr>
            <a:r>
              <a:rPr lang="fr-FR" sz="2400" b="1" dirty="0">
                <a:solidFill>
                  <a:srgbClr val="7030A0"/>
                </a:solidFill>
                <a:latin typeface="Century Gothic" pitchFamily="34" charset="0"/>
              </a:rPr>
              <a:t>(marketing)	</a:t>
            </a:r>
          </a:p>
          <a:p>
            <a:pPr algn="ctr" eaLnBrk="0" hangingPunct="0">
              <a:lnSpc>
                <a:spcPct val="90000"/>
              </a:lnSpc>
              <a:buNone/>
              <a:defRPr/>
            </a:pPr>
            <a:r>
              <a:rPr lang="fr-FR" sz="2400" b="1" dirty="0">
                <a:solidFill>
                  <a:srgbClr val="7030A0"/>
                </a:solidFill>
                <a:latin typeface="Century Gothic" pitchFamily="34" charset="0"/>
              </a:rPr>
              <a:t>10 heures</a:t>
            </a:r>
          </a:p>
        </p:txBody>
      </p:sp>
      <p:sp>
        <p:nvSpPr>
          <p:cNvPr id="14" name="Rectangle 1040"/>
          <p:cNvSpPr>
            <a:spLocks noChangeArrowheads="1"/>
          </p:cNvSpPr>
          <p:nvPr/>
        </p:nvSpPr>
        <p:spPr bwMode="auto">
          <a:xfrm>
            <a:off x="5313040" y="4040718"/>
            <a:ext cx="3961580" cy="2086725"/>
          </a:xfrm>
          <a:prstGeom prst="rect">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marL="342900" indent="-342900" algn="ctr" eaLnBrk="0" hangingPunct="0">
              <a:lnSpc>
                <a:spcPct val="90000"/>
              </a:lnSpc>
              <a:defRPr/>
            </a:pPr>
            <a:endParaRPr lang="fr-FR" b="1" dirty="0">
              <a:solidFill>
                <a:srgbClr val="7030A0"/>
              </a:solidFill>
              <a:latin typeface="Century Gothic" pitchFamily="34" charset="0"/>
            </a:endParaRPr>
          </a:p>
          <a:p>
            <a:pPr algn="ctr" eaLnBrk="0" hangingPunct="0">
              <a:lnSpc>
                <a:spcPct val="90000"/>
              </a:lnSpc>
              <a:defRPr/>
            </a:pPr>
            <a:r>
              <a:rPr lang="fr-FR" b="1" dirty="0">
                <a:solidFill>
                  <a:srgbClr val="7030A0"/>
                </a:solidFill>
                <a:latin typeface="Century Gothic" pitchFamily="34" charset="0"/>
              </a:rPr>
              <a:t>Management et </a:t>
            </a:r>
            <a:r>
              <a:rPr lang="fr-FR" b="1" u="sng" dirty="0">
                <a:solidFill>
                  <a:srgbClr val="7030A0"/>
                </a:solidFill>
                <a:latin typeface="Century Gothic" pitchFamily="34" charset="0"/>
              </a:rPr>
              <a:t>Ressources humaines et communication</a:t>
            </a:r>
          </a:p>
          <a:p>
            <a:pPr marL="342900" indent="-342900" algn="ctr" eaLnBrk="0" hangingPunct="0">
              <a:lnSpc>
                <a:spcPct val="90000"/>
              </a:lnSpc>
              <a:defRPr/>
            </a:pPr>
            <a:endParaRPr lang="fr-FR" b="1" dirty="0">
              <a:solidFill>
                <a:srgbClr val="7030A0"/>
              </a:solidFill>
              <a:latin typeface="Century Gothic" pitchFamily="34" charset="0"/>
            </a:endParaRPr>
          </a:p>
          <a:p>
            <a:pPr marL="342900" indent="-342900" algn="ctr" eaLnBrk="0" hangingPunct="0">
              <a:lnSpc>
                <a:spcPct val="90000"/>
              </a:lnSpc>
              <a:defRPr/>
            </a:pPr>
            <a:r>
              <a:rPr lang="fr-FR" b="1" dirty="0">
                <a:solidFill>
                  <a:srgbClr val="7030A0"/>
                </a:solidFill>
                <a:latin typeface="Century Gothic" pitchFamily="34" charset="0"/>
              </a:rPr>
              <a:t>10 heures</a:t>
            </a:r>
          </a:p>
        </p:txBody>
      </p:sp>
      <p:sp>
        <p:nvSpPr>
          <p:cNvPr id="15" name="Rectangle 1040"/>
          <p:cNvSpPr>
            <a:spLocks noChangeArrowheads="1"/>
          </p:cNvSpPr>
          <p:nvPr/>
        </p:nvSpPr>
        <p:spPr bwMode="auto">
          <a:xfrm>
            <a:off x="848544" y="4015751"/>
            <a:ext cx="3961580" cy="2086725"/>
          </a:xfrm>
          <a:prstGeom prst="rect">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marL="342900" indent="-342900" algn="ctr" eaLnBrk="0" hangingPunct="0">
              <a:lnSpc>
                <a:spcPct val="90000"/>
              </a:lnSpc>
              <a:defRPr/>
            </a:pPr>
            <a:endParaRPr lang="fr-FR" b="1" dirty="0">
              <a:solidFill>
                <a:srgbClr val="7030A0"/>
              </a:solidFill>
              <a:latin typeface="Century Gothic" pitchFamily="34" charset="0"/>
            </a:endParaRPr>
          </a:p>
          <a:p>
            <a:pPr algn="ctr" eaLnBrk="0" hangingPunct="0">
              <a:lnSpc>
                <a:spcPct val="90000"/>
              </a:lnSpc>
              <a:defRPr/>
            </a:pPr>
            <a:r>
              <a:rPr lang="fr-FR" b="1" dirty="0">
                <a:solidFill>
                  <a:srgbClr val="7030A0"/>
                </a:solidFill>
                <a:latin typeface="Century Gothic" pitchFamily="34" charset="0"/>
              </a:rPr>
              <a:t>Management et </a:t>
            </a:r>
            <a:r>
              <a:rPr lang="fr-FR" b="1" u="sng" dirty="0">
                <a:solidFill>
                  <a:srgbClr val="7030A0"/>
                </a:solidFill>
                <a:latin typeface="Century Gothic" pitchFamily="34" charset="0"/>
              </a:rPr>
              <a:t>Systèmes d’information </a:t>
            </a:r>
          </a:p>
          <a:p>
            <a:pPr marL="342900" indent="-342900" algn="ctr" eaLnBrk="0" hangingPunct="0">
              <a:lnSpc>
                <a:spcPct val="90000"/>
              </a:lnSpc>
              <a:defRPr/>
            </a:pPr>
            <a:r>
              <a:rPr lang="fr-FR" b="1" u="sng" dirty="0">
                <a:solidFill>
                  <a:srgbClr val="7030A0"/>
                </a:solidFill>
                <a:latin typeface="Century Gothic" pitchFamily="34" charset="0"/>
              </a:rPr>
              <a:t>de gestion</a:t>
            </a:r>
          </a:p>
          <a:p>
            <a:pPr marL="342900" indent="-342900" algn="ctr" eaLnBrk="0" hangingPunct="0">
              <a:lnSpc>
                <a:spcPct val="90000"/>
              </a:lnSpc>
              <a:defRPr/>
            </a:pPr>
            <a:endParaRPr lang="fr-FR" b="1" dirty="0">
              <a:solidFill>
                <a:srgbClr val="7030A0"/>
              </a:solidFill>
              <a:latin typeface="Century Gothic" pitchFamily="34" charset="0"/>
            </a:endParaRPr>
          </a:p>
          <a:p>
            <a:pPr marL="342900" indent="-342900" algn="ctr" eaLnBrk="0" hangingPunct="0">
              <a:lnSpc>
                <a:spcPct val="90000"/>
              </a:lnSpc>
              <a:defRPr/>
            </a:pPr>
            <a:r>
              <a:rPr lang="fr-FR" b="1" dirty="0">
                <a:solidFill>
                  <a:srgbClr val="7030A0"/>
                </a:solidFill>
                <a:latin typeface="Century Gothic" pitchFamily="34" charset="0"/>
              </a:rPr>
              <a:t>10 heures</a:t>
            </a:r>
            <a:r>
              <a:rPr lang="fr-FR" sz="1800" b="1" dirty="0">
                <a:solidFill>
                  <a:srgbClr val="FF3300"/>
                </a:solidFill>
                <a:latin typeface="Century Gothic" pitchFamily="34" charset="0"/>
              </a:rPr>
              <a:t> </a:t>
            </a:r>
            <a:endParaRPr lang="fr-FR" b="1" dirty="0">
              <a:solidFill>
                <a:srgbClr val="7030A0"/>
              </a:solidFill>
              <a:latin typeface="Century Gothic" pitchFamily="34" charset="0"/>
            </a:endParaRPr>
          </a:p>
        </p:txBody>
      </p:sp>
      <p:sp>
        <p:nvSpPr>
          <p:cNvPr id="16" name="Hexagone 15"/>
          <p:cNvSpPr/>
          <p:nvPr/>
        </p:nvSpPr>
        <p:spPr>
          <a:xfrm>
            <a:off x="442840" y="5610542"/>
            <a:ext cx="2520280" cy="976801"/>
          </a:xfrm>
          <a:prstGeom prst="hexagon">
            <a:avLst/>
          </a:prstGeom>
          <a:solidFill>
            <a:schemeClr val="accent6">
              <a:lumMod val="20000"/>
              <a:lumOff val="80000"/>
            </a:schemeClr>
          </a:solidFill>
          <a:ln w="38100" cmpd="sng">
            <a:solidFill>
              <a:srgbClr val="7030A0"/>
            </a:solidFill>
          </a:ln>
          <a:effectLst>
            <a:outerShdw dir="5400000" algn="ctr" rotWithShape="0">
              <a:schemeClr val="accent3">
                <a:lumMod val="40000"/>
                <a:lumOff val="60000"/>
              </a:schemeClr>
            </a:outerShdw>
          </a:effectLst>
        </p:spPr>
        <p:txBody>
          <a:bodyPr vert="horz" wrap="square">
            <a:spAutoFit/>
          </a:bodyPr>
          <a:lstStyle/>
          <a:p>
            <a:pPr indent="20638" algn="ctr" eaLnBrk="0" hangingPunct="0">
              <a:lnSpc>
                <a:spcPct val="90000"/>
              </a:lnSpc>
              <a:spcBef>
                <a:spcPts val="0"/>
              </a:spcBef>
              <a:buClr>
                <a:schemeClr val="accent1"/>
              </a:buClr>
              <a:buSzPct val="70000"/>
              <a:defRPr/>
            </a:pPr>
            <a:endParaRPr lang="fr-FR" sz="1200" b="1" dirty="0">
              <a:solidFill>
                <a:srgbClr val="7030A0"/>
              </a:solidFill>
              <a:latin typeface="Century Gothic" pitchFamily="34" charset="0"/>
            </a:endParaRPr>
          </a:p>
          <a:p>
            <a:pPr indent="20638" algn="ctr" eaLnBrk="0" hangingPunct="0">
              <a:lnSpc>
                <a:spcPct val="90000"/>
              </a:lnSpc>
              <a:spcBef>
                <a:spcPts val="0"/>
              </a:spcBef>
              <a:buClr>
                <a:schemeClr val="accent1"/>
              </a:buClr>
              <a:buSzPct val="70000"/>
              <a:defRPr/>
            </a:pPr>
            <a:r>
              <a:rPr lang="fr-FR" sz="1200" b="1" dirty="0">
                <a:solidFill>
                  <a:srgbClr val="7030A0"/>
                </a:solidFill>
                <a:latin typeface="Century Gothic" pitchFamily="34" charset="0"/>
              </a:rPr>
              <a:t>Enseignement spécifique qui n’est pas offert au lycée  </a:t>
            </a:r>
          </a:p>
        </p:txBody>
      </p:sp>
    </p:spTree>
    <p:extLst>
      <p:ext uri="{BB962C8B-B14F-4D97-AF65-F5344CB8AC3E}">
        <p14:creationId xmlns:p14="http://schemas.microsoft.com/office/powerpoint/2010/main" val="3188974458"/>
      </p:ext>
    </p:extLst>
  </p:cSld>
  <p:clrMapOvr>
    <a:masterClrMapping/>
  </p:clrMapOvr>
  <p:transition advClick="0" advTm="7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grpId="1" nodeType="clickEffect">
                                  <p:stCondLst>
                                    <p:cond delay="0"/>
                                  </p:stCondLst>
                                  <p:childTnLst>
                                    <p:animScale>
                                      <p:cBhvr>
                                        <p:cTn id="13" dur="2000" fill="hold"/>
                                        <p:tgtEl>
                                          <p:spTgt spid="1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4" name="Rectangle 4"/>
          <p:cNvSpPr>
            <a:spLocks noGrp="1" noChangeArrowheads="1"/>
          </p:cNvSpPr>
          <p:nvPr>
            <p:ph type="body" sz="half" idx="3"/>
          </p:nvPr>
        </p:nvSpPr>
        <p:spPr>
          <a:xfrm>
            <a:off x="1301750" y="1237754"/>
            <a:ext cx="8147050" cy="1439490"/>
          </a:xfrm>
          <a:noFill/>
        </p:spPr>
        <p:txBody>
          <a:bodyPr lIns="90488" tIns="44450" rIns="90488" bIns="44450"/>
          <a:lstStyle/>
          <a:p>
            <a:pPr marL="536575" indent="-536575">
              <a:lnSpc>
                <a:spcPct val="90000"/>
              </a:lnSpc>
              <a:buClr>
                <a:schemeClr val="tx2"/>
              </a:buClr>
              <a:buSzPct val="75000"/>
              <a:buFont typeface="Wingdings" pitchFamily="2" charset="2"/>
              <a:buChar char="ü"/>
            </a:pPr>
            <a:r>
              <a:rPr lang="fr-FR" dirty="0">
                <a:solidFill>
                  <a:schemeClr val="accent6">
                    <a:lumMod val="75000"/>
                  </a:schemeClr>
                </a:solidFill>
                <a:latin typeface="Century Gothic" pitchFamily="34" charset="0"/>
                <a:cs typeface="Times New Roman" pitchFamily="18" charset="0"/>
              </a:rPr>
              <a:t>Comprendre  la signification des </a:t>
            </a:r>
            <a:r>
              <a:rPr lang="fr-FR" b="1" dirty="0">
                <a:solidFill>
                  <a:schemeClr val="accent6">
                    <a:lumMod val="75000"/>
                  </a:schemeClr>
                </a:solidFill>
                <a:latin typeface="Century Gothic" pitchFamily="34" charset="0"/>
                <a:cs typeface="Times New Roman" pitchFamily="18" charset="0"/>
              </a:rPr>
              <a:t>données  chiffrées</a:t>
            </a:r>
            <a:r>
              <a:rPr lang="fr-FR" dirty="0">
                <a:solidFill>
                  <a:schemeClr val="accent6">
                    <a:lumMod val="75000"/>
                  </a:schemeClr>
                </a:solidFill>
                <a:latin typeface="Century Gothic" pitchFamily="34" charset="0"/>
                <a:cs typeface="Times New Roman" pitchFamily="18" charset="0"/>
              </a:rPr>
              <a:t>, savoir les élaborer et les communiquer.</a:t>
            </a:r>
          </a:p>
        </p:txBody>
      </p:sp>
      <p:sp>
        <p:nvSpPr>
          <p:cNvPr id="51208" name="Rectangle 8"/>
          <p:cNvSpPr>
            <a:spLocks noChangeArrowheads="1"/>
          </p:cNvSpPr>
          <p:nvPr/>
        </p:nvSpPr>
        <p:spPr bwMode="auto">
          <a:xfrm>
            <a:off x="676274" y="260648"/>
            <a:ext cx="4060701" cy="707886"/>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defRPr/>
            </a:pPr>
            <a:r>
              <a:rPr lang="fr-FR" sz="4000" b="1" dirty="0">
                <a:solidFill>
                  <a:srgbClr val="7030A0"/>
                </a:solidFill>
                <a:latin typeface="Century Gothic" pitchFamily="34" charset="0"/>
              </a:rPr>
              <a:t>Si vous aimez</a:t>
            </a:r>
          </a:p>
        </p:txBody>
      </p:sp>
      <p:sp>
        <p:nvSpPr>
          <p:cNvPr id="51210" name="Rectangle 10"/>
          <p:cNvSpPr>
            <a:spLocks noChangeArrowheads="1"/>
          </p:cNvSpPr>
          <p:nvPr/>
        </p:nvSpPr>
        <p:spPr bwMode="auto">
          <a:xfrm>
            <a:off x="742950" y="3873425"/>
            <a:ext cx="8039380" cy="2000548"/>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defRPr/>
            </a:pPr>
            <a:r>
              <a:rPr lang="fr-FR" sz="4000" b="1" dirty="0">
                <a:solidFill>
                  <a:srgbClr val="7030A0"/>
                </a:solidFill>
                <a:latin typeface="Century Gothic" pitchFamily="34" charset="0"/>
              </a:rPr>
              <a:t>Alors, vous devez choisir</a:t>
            </a:r>
          </a:p>
          <a:p>
            <a:pPr>
              <a:defRPr/>
            </a:pPr>
            <a:endParaRPr lang="fr-FR" sz="4400" dirty="0">
              <a:solidFill>
                <a:srgbClr val="006600"/>
              </a:solidFill>
              <a:effectLst>
                <a:outerShdw blurRad="50800" dist="50800" dir="5400000" algn="ctr" rotWithShape="0">
                  <a:srgbClr val="FF3300"/>
                </a:outerShdw>
              </a:effectLst>
              <a:latin typeface="Century Gothic" pitchFamily="34" charset="0"/>
              <a:cs typeface="Times New Roman" pitchFamily="18" charset="0"/>
            </a:endParaRPr>
          </a:p>
          <a:p>
            <a:pPr>
              <a:defRPr/>
            </a:pPr>
            <a:r>
              <a:rPr lang="fr-FR" sz="4000" b="1" dirty="0">
                <a:solidFill>
                  <a:srgbClr val="7030A0"/>
                </a:solidFill>
                <a:latin typeface="Century Gothic" pitchFamily="34" charset="0"/>
              </a:rPr>
              <a:t>La terminale Gestion et Finance</a:t>
            </a:r>
          </a:p>
        </p:txBody>
      </p:sp>
      <p:sp>
        <p:nvSpPr>
          <p:cNvPr id="7" name="Rectangle 4"/>
          <p:cNvSpPr txBox="1">
            <a:spLocks noChangeArrowheads="1"/>
          </p:cNvSpPr>
          <p:nvPr/>
        </p:nvSpPr>
        <p:spPr bwMode="auto">
          <a:xfrm>
            <a:off x="1301750" y="2677244"/>
            <a:ext cx="8147050" cy="1196181"/>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536575" marR="0" lvl="0" indent="-536575" algn="l" defTabSz="914400" rtl="0" eaLnBrk="0" fontAlgn="base" latinLnBrk="0" hangingPunct="0">
              <a:lnSpc>
                <a:spcPct val="90000"/>
              </a:lnSpc>
              <a:spcBef>
                <a:spcPct val="20000"/>
              </a:spcBef>
              <a:spcAft>
                <a:spcPct val="0"/>
              </a:spcAft>
              <a:buClr>
                <a:schemeClr val="tx2"/>
              </a:buClr>
              <a:buSzPct val="75000"/>
              <a:buFont typeface="Wingdings" pitchFamily="2" charset="2"/>
              <a:buChar char="ü"/>
              <a:tabLst/>
              <a:defRPr/>
            </a:pPr>
            <a:r>
              <a:rPr lang="fr-FR" sz="3200" dirty="0">
                <a:solidFill>
                  <a:schemeClr val="accent6">
                    <a:lumMod val="75000"/>
                  </a:schemeClr>
                </a:solidFill>
                <a:latin typeface="Century Gothic" pitchFamily="34" charset="0"/>
                <a:cs typeface="Times New Roman" pitchFamily="18" charset="0"/>
              </a:rPr>
              <a:t>Contribuer à la </a:t>
            </a:r>
            <a:r>
              <a:rPr lang="fr-FR" sz="3200" b="1" dirty="0">
                <a:solidFill>
                  <a:schemeClr val="accent6">
                    <a:lumMod val="75000"/>
                  </a:schemeClr>
                </a:solidFill>
                <a:latin typeface="Century Gothic" pitchFamily="34" charset="0"/>
                <a:cs typeface="Times New Roman" pitchFamily="18" charset="0"/>
              </a:rPr>
              <a:t>prise de décision </a:t>
            </a:r>
            <a:r>
              <a:rPr lang="fr-FR" sz="3200" dirty="0">
                <a:solidFill>
                  <a:schemeClr val="accent6">
                    <a:lumMod val="75000"/>
                  </a:schemeClr>
                </a:solidFill>
                <a:latin typeface="Century Gothic" pitchFamily="34" charset="0"/>
                <a:cs typeface="Times New Roman" pitchFamily="18" charset="0"/>
              </a:rPr>
              <a:t>et à la</a:t>
            </a:r>
            <a:r>
              <a:rPr kumimoji="0" lang="fr-FR" sz="3200" b="0" i="0" u="none" strike="noStrike" kern="0" cap="none" spc="0" normalizeH="0" baseline="0" noProof="0" dirty="0">
                <a:ln>
                  <a:noFill/>
                </a:ln>
                <a:solidFill>
                  <a:srgbClr val="003E00"/>
                </a:solidFill>
                <a:effectLst/>
                <a:uLnTx/>
                <a:uFillTx/>
                <a:latin typeface="Century Gothic" pitchFamily="34" charset="0"/>
                <a:ea typeface="+mn-ea"/>
                <a:cs typeface="Times New Roman" pitchFamily="18" charset="0"/>
              </a:rPr>
              <a:t> </a:t>
            </a:r>
            <a:r>
              <a:rPr lang="fr-FR" sz="3200" b="1" dirty="0">
                <a:solidFill>
                  <a:schemeClr val="accent6">
                    <a:lumMod val="75000"/>
                  </a:schemeClr>
                </a:solidFill>
                <a:latin typeface="Century Gothic" pitchFamily="34" charset="0"/>
                <a:cs typeface="Times New Roman" pitchFamily="18" charset="0"/>
              </a:rPr>
              <a:t>gestion </a:t>
            </a:r>
            <a:r>
              <a:rPr lang="fr-FR" sz="3200" dirty="0">
                <a:solidFill>
                  <a:schemeClr val="accent6">
                    <a:lumMod val="75000"/>
                  </a:schemeClr>
                </a:solidFill>
                <a:latin typeface="Century Gothic" pitchFamily="34" charset="0"/>
                <a:cs typeface="Times New Roman" pitchFamily="18" charset="0"/>
              </a:rPr>
              <a:t>dans l’entreprise.</a:t>
            </a:r>
          </a:p>
        </p:txBody>
      </p:sp>
      <p:sp>
        <p:nvSpPr>
          <p:cNvPr id="8" name="Text Box 8"/>
          <p:cNvSpPr txBox="1">
            <a:spLocks noChangeArrowheads="1"/>
          </p:cNvSpPr>
          <p:nvPr/>
        </p:nvSpPr>
        <p:spPr bwMode="auto">
          <a:xfrm>
            <a:off x="4444752" y="6483350"/>
            <a:ext cx="5004048"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Tree>
    <p:extLst>
      <p:ext uri="{BB962C8B-B14F-4D97-AF65-F5344CB8AC3E}">
        <p14:creationId xmlns:p14="http://schemas.microsoft.com/office/powerpoint/2010/main" val="2270996836"/>
      </p:ext>
    </p:extLst>
  </p:cSld>
  <p:clrMapOvr>
    <a:masterClrMapping/>
  </p:clrMapOvr>
  <p:transition advClick="0" advTm="7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anim calcmode="lin" valueType="num">
                                      <p:cBhvr>
                                        <p:cTn id="7" dur="1000" fill="hold"/>
                                        <p:tgtEl>
                                          <p:spTgt spid="5120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120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120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51210"/>
                                        </p:tgtEl>
                                        <p:attrNameLst>
                                          <p:attrName>style.visibility</p:attrName>
                                        </p:attrNameLst>
                                      </p:cBhvr>
                                      <p:to>
                                        <p:strVal val="visible"/>
                                      </p:to>
                                    </p:set>
                                    <p:anim calcmode="lin" valueType="num">
                                      <p:cBhvr additive="base">
                                        <p:cTn id="21" dur="3000" fill="hold"/>
                                        <p:tgtEl>
                                          <p:spTgt spid="51210"/>
                                        </p:tgtEl>
                                        <p:attrNameLst>
                                          <p:attrName>ppt_x</p:attrName>
                                        </p:attrNameLst>
                                      </p:cBhvr>
                                      <p:tavLst>
                                        <p:tav tm="0">
                                          <p:val>
                                            <p:strVal val="#ppt_x"/>
                                          </p:val>
                                        </p:tav>
                                        <p:tav tm="100000">
                                          <p:val>
                                            <p:strVal val="#ppt_x"/>
                                          </p:val>
                                        </p:tav>
                                      </p:tavLst>
                                    </p:anim>
                                    <p:anim calcmode="lin" valueType="num">
                                      <p:cBhvr additive="base">
                                        <p:cTn id="22" dur="3000" fill="hold"/>
                                        <p:tgtEl>
                                          <p:spTgt spid="512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p:bldP spid="51210"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7506" name="Rectangle 2"/>
          <p:cNvSpPr>
            <a:spLocks noGrp="1" noChangeArrowheads="1"/>
          </p:cNvSpPr>
          <p:nvPr>
            <p:ph type="body" sz="half" idx="3"/>
          </p:nvPr>
        </p:nvSpPr>
        <p:spPr>
          <a:xfrm>
            <a:off x="1230313" y="1606054"/>
            <a:ext cx="8031162" cy="1079822"/>
          </a:xfrm>
          <a:noFill/>
        </p:spPr>
        <p:txBody>
          <a:bodyPr lIns="90488" tIns="44450" rIns="90488" bIns="44450">
            <a:normAutofit/>
          </a:bodyPr>
          <a:lstStyle/>
          <a:p>
            <a:pPr marL="536575" indent="-536575">
              <a:lnSpc>
                <a:spcPct val="90000"/>
              </a:lnSpc>
              <a:buClr>
                <a:schemeClr val="tx2"/>
              </a:buClr>
              <a:buSzPct val="75000"/>
              <a:buFont typeface="Wingdings" pitchFamily="2" charset="2"/>
              <a:buChar char="ü"/>
            </a:pPr>
            <a:r>
              <a:rPr lang="fr-FR" dirty="0">
                <a:solidFill>
                  <a:schemeClr val="accent6">
                    <a:lumMod val="75000"/>
                  </a:schemeClr>
                </a:solidFill>
                <a:latin typeface="Century Gothic" pitchFamily="34" charset="0"/>
                <a:cs typeface="Times New Roman" pitchFamily="18" charset="0"/>
              </a:rPr>
              <a:t>Comprendre le fonctionnement des </a:t>
            </a:r>
            <a:r>
              <a:rPr lang="fr-FR" b="1" dirty="0">
                <a:solidFill>
                  <a:schemeClr val="accent6">
                    <a:lumMod val="75000"/>
                  </a:schemeClr>
                </a:solidFill>
                <a:latin typeface="Century Gothic" pitchFamily="34" charset="0"/>
                <a:cs typeface="Times New Roman" pitchFamily="18" charset="0"/>
              </a:rPr>
              <a:t>systèmes d’information </a:t>
            </a:r>
            <a:r>
              <a:rPr lang="fr-FR" dirty="0">
                <a:solidFill>
                  <a:schemeClr val="accent6">
                    <a:lumMod val="75000"/>
                  </a:schemeClr>
                </a:solidFill>
                <a:latin typeface="Century Gothic" pitchFamily="34" charset="0"/>
                <a:cs typeface="Times New Roman" pitchFamily="18" charset="0"/>
              </a:rPr>
              <a:t>de l’entreprise.</a:t>
            </a:r>
            <a:endParaRPr lang="fr-FR" sz="2800" dirty="0">
              <a:solidFill>
                <a:srgbClr val="003E00"/>
              </a:solidFill>
              <a:latin typeface="Century Gothic" pitchFamily="34" charset="0"/>
              <a:cs typeface="Times New Roman" pitchFamily="18" charset="0"/>
            </a:endParaRPr>
          </a:p>
        </p:txBody>
      </p:sp>
      <p:sp>
        <p:nvSpPr>
          <p:cNvPr id="7" name="Rectangle 2"/>
          <p:cNvSpPr txBox="1">
            <a:spLocks noChangeArrowheads="1"/>
          </p:cNvSpPr>
          <p:nvPr/>
        </p:nvSpPr>
        <p:spPr bwMode="auto">
          <a:xfrm>
            <a:off x="1230313" y="2568079"/>
            <a:ext cx="8031162" cy="1004937"/>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marL="536575" marR="0" lvl="0" indent="-536575" algn="l" defTabSz="914400" rtl="0" eaLnBrk="0" fontAlgn="base" latinLnBrk="0" hangingPunct="0">
              <a:lnSpc>
                <a:spcPct val="90000"/>
              </a:lnSpc>
              <a:spcBef>
                <a:spcPct val="20000"/>
              </a:spcBef>
              <a:spcAft>
                <a:spcPct val="0"/>
              </a:spcAft>
              <a:buClr>
                <a:schemeClr val="tx2"/>
              </a:buClr>
              <a:buSzPct val="75000"/>
              <a:buFont typeface="Wingdings" pitchFamily="2" charset="2"/>
              <a:buChar char="ü"/>
              <a:tabLst/>
              <a:defRPr/>
            </a:pPr>
            <a:r>
              <a:rPr lang="fr-FR" sz="3000" dirty="0">
                <a:solidFill>
                  <a:schemeClr val="accent6">
                    <a:lumMod val="75000"/>
                  </a:schemeClr>
                </a:solidFill>
                <a:latin typeface="Century Gothic" pitchFamily="34" charset="0"/>
                <a:cs typeface="Times New Roman" pitchFamily="18" charset="0"/>
              </a:rPr>
              <a:t>Participer aux </a:t>
            </a:r>
            <a:r>
              <a:rPr lang="fr-FR" sz="3200" b="1" dirty="0">
                <a:solidFill>
                  <a:schemeClr val="accent6">
                    <a:lumMod val="75000"/>
                  </a:schemeClr>
                </a:solidFill>
                <a:latin typeface="Century Gothic" pitchFamily="34" charset="0"/>
                <a:cs typeface="Times New Roman" pitchFamily="18" charset="0"/>
              </a:rPr>
              <a:t>projets d’informatisation </a:t>
            </a:r>
            <a:r>
              <a:rPr lang="fr-FR" sz="3000" dirty="0">
                <a:solidFill>
                  <a:schemeClr val="accent6">
                    <a:lumMod val="75000"/>
                  </a:schemeClr>
                </a:solidFill>
                <a:latin typeface="Century Gothic" pitchFamily="34" charset="0"/>
                <a:cs typeface="Times New Roman" pitchFamily="18" charset="0"/>
              </a:rPr>
              <a:t>de l’entreprise.</a:t>
            </a:r>
          </a:p>
        </p:txBody>
      </p:sp>
      <p:sp>
        <p:nvSpPr>
          <p:cNvPr id="8" name="Text Box 8"/>
          <p:cNvSpPr txBox="1">
            <a:spLocks noChangeArrowheads="1"/>
          </p:cNvSpPr>
          <p:nvPr/>
        </p:nvSpPr>
        <p:spPr bwMode="auto">
          <a:xfrm>
            <a:off x="4592959" y="6488668"/>
            <a:ext cx="4932041"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
        <p:nvSpPr>
          <p:cNvPr id="9" name="Rectangle 8"/>
          <p:cNvSpPr>
            <a:spLocks noChangeArrowheads="1"/>
          </p:cNvSpPr>
          <p:nvPr/>
        </p:nvSpPr>
        <p:spPr bwMode="auto">
          <a:xfrm>
            <a:off x="676275" y="260648"/>
            <a:ext cx="3520516" cy="707886"/>
          </a:xfrm>
          <a:prstGeom prst="rect">
            <a:avLst/>
          </a:prstGeom>
          <a:noFill/>
          <a:ln w="12700">
            <a:noFill/>
            <a:miter lim="800000"/>
            <a:headEnd/>
            <a:tailEnd/>
          </a:ln>
          <a:effectLst>
            <a:outerShdw dist="107763" dir="2700000" algn="ctr" rotWithShape="0">
              <a:schemeClr val="bg2"/>
            </a:outerShdw>
          </a:effectLst>
        </p:spPr>
        <p:txBody>
          <a:bodyPr wrap="none">
            <a:spAutoFit/>
          </a:bodyPr>
          <a:lstStyle/>
          <a:p>
            <a:pPr>
              <a:defRPr/>
            </a:pPr>
            <a:r>
              <a:rPr lang="fr-FR" sz="4000" b="1" dirty="0">
                <a:solidFill>
                  <a:srgbClr val="7030A0"/>
                </a:solidFill>
                <a:latin typeface="Century Gothic" pitchFamily="34" charset="0"/>
              </a:rPr>
              <a:t>Si vous aimez</a:t>
            </a:r>
          </a:p>
        </p:txBody>
      </p:sp>
      <p:sp>
        <p:nvSpPr>
          <p:cNvPr id="10" name="Rectangle 10"/>
          <p:cNvSpPr>
            <a:spLocks noChangeArrowheads="1"/>
          </p:cNvSpPr>
          <p:nvPr/>
        </p:nvSpPr>
        <p:spPr bwMode="auto">
          <a:xfrm>
            <a:off x="742950" y="3573017"/>
            <a:ext cx="8782050" cy="3231654"/>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defRPr/>
            </a:pPr>
            <a:r>
              <a:rPr lang="fr-FR" sz="4000" b="1" dirty="0">
                <a:solidFill>
                  <a:srgbClr val="7030A0"/>
                </a:solidFill>
                <a:latin typeface="Century Gothic" pitchFamily="34" charset="0"/>
              </a:rPr>
              <a:t>Alors, vous devez choisir</a:t>
            </a:r>
          </a:p>
          <a:p>
            <a:pPr>
              <a:defRPr/>
            </a:pPr>
            <a:endParaRPr lang="fr-FR" sz="4000" b="1" dirty="0">
              <a:solidFill>
                <a:srgbClr val="7030A0"/>
              </a:solidFill>
              <a:latin typeface="Century Gothic" pitchFamily="34" charset="0"/>
            </a:endParaRPr>
          </a:p>
          <a:p>
            <a:pPr>
              <a:defRPr/>
            </a:pPr>
            <a:r>
              <a:rPr lang="fr-FR" sz="4000" b="1" dirty="0">
                <a:solidFill>
                  <a:srgbClr val="7030A0"/>
                </a:solidFill>
                <a:latin typeface="Century Gothic" pitchFamily="34" charset="0"/>
              </a:rPr>
              <a:t>La terminale  Systèmes d’Information  de Gestion</a:t>
            </a:r>
          </a:p>
          <a:p>
            <a:pPr>
              <a:defRPr/>
            </a:pPr>
            <a:endParaRPr lang="fr-FR" sz="4400" dirty="0">
              <a:solidFill>
                <a:srgbClr val="006600"/>
              </a:solidFill>
              <a:effectLst>
                <a:outerShdw blurRad="50800" dist="50800" dir="5400000" algn="ctr" rotWithShape="0">
                  <a:srgbClr val="FF3300"/>
                </a:outerShdw>
              </a:effectLst>
              <a:latin typeface="Century Gothic" pitchFamily="34" charset="0"/>
              <a:cs typeface="Times New Roman" pitchFamily="18" charset="0"/>
            </a:endParaRPr>
          </a:p>
        </p:txBody>
      </p:sp>
      <p:pic>
        <p:nvPicPr>
          <p:cNvPr id="3" name="Image 2"/>
          <p:cNvPicPr>
            <a:picLocks noChangeAspect="1"/>
          </p:cNvPicPr>
          <p:nvPr/>
        </p:nvPicPr>
        <p:blipFill>
          <a:blip r:embed="rId3"/>
          <a:stretch>
            <a:fillRect/>
          </a:stretch>
        </p:blipFill>
        <p:spPr>
          <a:xfrm>
            <a:off x="7050636" y="4005064"/>
            <a:ext cx="2700762" cy="1755800"/>
          </a:xfrm>
          <a:prstGeom prst="rect">
            <a:avLst/>
          </a:prstGeom>
        </p:spPr>
      </p:pic>
    </p:spTree>
    <p:extLst>
      <p:ext uri="{BB962C8B-B14F-4D97-AF65-F5344CB8AC3E}">
        <p14:creationId xmlns:p14="http://schemas.microsoft.com/office/powerpoint/2010/main" val="859496582"/>
      </p:ext>
    </p:extLst>
  </p:cSld>
  <p:clrMapOvr>
    <a:masterClrMapping/>
  </p:clrMapOvr>
  <p:transition advClick="0" advTm="7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77506">
                                            <p:txEl>
                                              <p:pRg st="0" end="0"/>
                                            </p:txEl>
                                          </p:spTgt>
                                        </p:tgtEl>
                                        <p:attrNameLst>
                                          <p:attrName>style.visibility</p:attrName>
                                        </p:attrNameLst>
                                      </p:cBhvr>
                                      <p:to>
                                        <p:strVal val="visible"/>
                                      </p:to>
                                    </p:set>
                                    <p:anim calcmode="lin" valueType="num">
                                      <p:cBhvr>
                                        <p:cTn id="7" dur="1000" fill="hold"/>
                                        <p:tgtEl>
                                          <p:spTgt spid="27750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7750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7750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3000" fill="hold"/>
                                        <p:tgtEl>
                                          <p:spTgt spid="10"/>
                                        </p:tgtEl>
                                        <p:attrNameLst>
                                          <p:attrName>ppt_w</p:attrName>
                                        </p:attrNameLst>
                                      </p:cBhvr>
                                      <p:tavLst>
                                        <p:tav tm="0">
                                          <p:val>
                                            <p:strVal val="#ppt_w*0.70"/>
                                          </p:val>
                                        </p:tav>
                                        <p:tav tm="100000">
                                          <p:val>
                                            <p:strVal val="#ppt_w"/>
                                          </p:val>
                                        </p:tav>
                                      </p:tavLst>
                                    </p:anim>
                                    <p:anim calcmode="lin" valueType="num">
                                      <p:cBhvr>
                                        <p:cTn id="22" dur="3000" fill="hold"/>
                                        <p:tgtEl>
                                          <p:spTgt spid="10"/>
                                        </p:tgtEl>
                                        <p:attrNameLst>
                                          <p:attrName>ppt_h</p:attrName>
                                        </p:attrNameLst>
                                      </p:cBhvr>
                                      <p:tavLst>
                                        <p:tav tm="0">
                                          <p:val>
                                            <p:strVal val="#ppt_h"/>
                                          </p:val>
                                        </p:tav>
                                        <p:tav tm="100000">
                                          <p:val>
                                            <p:strVal val="#ppt_h"/>
                                          </p:val>
                                        </p:tav>
                                      </p:tavLst>
                                    </p:anim>
                                    <p:animEffect transition="in" filter="fade">
                                      <p:cBhvr>
                                        <p:cTn id="23"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6" grpId="0" build="p"/>
      <p:bldP spid="7"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3" name="Rectangle 3"/>
          <p:cNvSpPr>
            <a:spLocks noChangeArrowheads="1"/>
          </p:cNvSpPr>
          <p:nvPr/>
        </p:nvSpPr>
        <p:spPr bwMode="auto">
          <a:xfrm>
            <a:off x="457200" y="1700808"/>
            <a:ext cx="9220200" cy="3744416"/>
          </a:xfrm>
          <a:prstGeom prst="rect">
            <a:avLst/>
          </a:prstGeom>
          <a:noFill/>
          <a:ln>
            <a:noFill/>
          </a:ln>
          <a:effectLst/>
        </p:spPr>
        <p:txBody>
          <a:bodyPr lIns="90488" tIns="44450" rIns="90488" bIns="44450"/>
          <a:lstStyle/>
          <a:p>
            <a:pPr marL="188913" indent="-188913" algn="ctr" eaLnBrk="0" hangingPunct="0">
              <a:lnSpc>
                <a:spcPct val="150000"/>
              </a:lnSpc>
              <a:spcBef>
                <a:spcPct val="20000"/>
              </a:spcBef>
              <a:defRPr/>
            </a:pPr>
            <a:r>
              <a:rPr lang="fr-FR" sz="6000" dirty="0"/>
              <a:t> </a:t>
            </a:r>
            <a:r>
              <a:rPr lang="fr-FR" sz="4900" b="1" cap="all" dirty="0">
                <a:solidFill>
                  <a:srgbClr val="7030A0"/>
                </a:solidFill>
                <a:effectLst>
                  <a:outerShdw blurRad="38100" dist="38100" dir="2700000" algn="tl">
                    <a:srgbClr val="000000">
                      <a:alpha val="43137"/>
                    </a:srgbClr>
                  </a:outerShdw>
                  <a:reflection blurRad="12700" stA="48000" endA="300" endPos="55000" dir="5400000" sy="-90000" algn="bl" rotWithShape="0"/>
                </a:effectLst>
                <a:latin typeface="Century Gothic" pitchFamily="34" charset="0"/>
                <a:ea typeface="+mj-ea"/>
                <a:cs typeface="+mj-cs"/>
              </a:rPr>
              <a:t>La poursuite d’études</a:t>
            </a:r>
          </a:p>
          <a:p>
            <a:pPr marL="188913" indent="-188913" algn="ctr" eaLnBrk="0" hangingPunct="0">
              <a:lnSpc>
                <a:spcPct val="150000"/>
              </a:lnSpc>
              <a:spcBef>
                <a:spcPct val="20000"/>
              </a:spcBef>
              <a:defRPr/>
            </a:pPr>
            <a:r>
              <a:rPr lang="fr-FR" sz="4900" b="1" cap="all" dirty="0">
                <a:solidFill>
                  <a:srgbClr val="7030A0"/>
                </a:solidFill>
                <a:effectLst>
                  <a:outerShdw blurRad="38100" dist="38100" dir="2700000" algn="tl">
                    <a:srgbClr val="000000">
                      <a:alpha val="43137"/>
                    </a:srgbClr>
                  </a:outerShdw>
                  <a:reflection blurRad="12700" stA="48000" endA="300" endPos="55000" dir="5400000" sy="-90000" algn="bl" rotWithShape="0"/>
                </a:effectLst>
                <a:latin typeface="Century Gothic" pitchFamily="34" charset="0"/>
                <a:ea typeface="+mj-ea"/>
                <a:cs typeface="+mj-cs"/>
              </a:rPr>
              <a:t>après un bac STMG</a:t>
            </a:r>
          </a:p>
        </p:txBody>
      </p:sp>
      <p:sp>
        <p:nvSpPr>
          <p:cNvPr id="4" name="Text Box 8"/>
          <p:cNvSpPr txBox="1">
            <a:spLocks noChangeArrowheads="1"/>
          </p:cNvSpPr>
          <p:nvPr/>
        </p:nvSpPr>
        <p:spPr bwMode="auto">
          <a:xfrm>
            <a:off x="4592961" y="6483350"/>
            <a:ext cx="4932040"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296963">
                                            <p:txEl>
                                              <p:pRg st="0" end="0"/>
                                            </p:txEl>
                                          </p:spTgt>
                                        </p:tgtEl>
                                        <p:attrNameLst>
                                          <p:attrName>style.visibility</p:attrName>
                                        </p:attrNameLst>
                                      </p:cBhvr>
                                      <p:to>
                                        <p:strVal val="visible"/>
                                      </p:to>
                                    </p:set>
                                    <p:anim calcmode="lin" valueType="num">
                                      <p:cBhvr>
                                        <p:cTn id="7" dur="1000" fill="hold"/>
                                        <p:tgtEl>
                                          <p:spTgt spid="29696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9696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9696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9696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296963">
                                            <p:txEl>
                                              <p:pRg st="1" end="1"/>
                                            </p:txEl>
                                          </p:spTgt>
                                        </p:tgtEl>
                                        <p:attrNameLst>
                                          <p:attrName>style.visibility</p:attrName>
                                        </p:attrNameLst>
                                      </p:cBhvr>
                                      <p:to>
                                        <p:strVal val="visible"/>
                                      </p:to>
                                    </p:set>
                                    <p:anim calcmode="lin" valueType="num">
                                      <p:cBhvr>
                                        <p:cTn id="14" dur="1000" fill="hold"/>
                                        <p:tgtEl>
                                          <p:spTgt spid="29696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29696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29696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29696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650" name="Rectangle 1026"/>
          <p:cNvSpPr>
            <a:spLocks noGrp="1" noChangeArrowheads="1"/>
          </p:cNvSpPr>
          <p:nvPr>
            <p:ph type="body" sz="half" idx="3"/>
          </p:nvPr>
        </p:nvSpPr>
        <p:spPr>
          <a:xfrm>
            <a:off x="1423988" y="1773238"/>
            <a:ext cx="7416800" cy="1727200"/>
          </a:xfrm>
          <a:noFill/>
        </p:spPr>
        <p:txBody>
          <a:bodyPr lIns="90488" tIns="44450" rIns="90488" bIns="44450">
            <a:normAutofit/>
          </a:bodyPr>
          <a:lstStyle/>
          <a:p>
            <a:pPr marL="536575" indent="-536575">
              <a:lnSpc>
                <a:spcPct val="90000"/>
              </a:lnSpc>
              <a:buClr>
                <a:schemeClr val="tx2"/>
              </a:buClr>
              <a:buSzPct val="75000"/>
              <a:buFont typeface="Wingdings" pitchFamily="2" charset="2"/>
              <a:buChar char="ü"/>
            </a:pPr>
            <a:r>
              <a:rPr lang="fr-FR" dirty="0">
                <a:solidFill>
                  <a:schemeClr val="accent6">
                    <a:lumMod val="75000"/>
                  </a:schemeClr>
                </a:solidFill>
                <a:latin typeface="Century Gothic" pitchFamily="34" charset="0"/>
                <a:cs typeface="Times New Roman" pitchFamily="18" charset="0"/>
              </a:rPr>
              <a:t>Comprendre</a:t>
            </a:r>
            <a:r>
              <a:rPr lang="fr-FR" sz="2800" dirty="0">
                <a:solidFill>
                  <a:srgbClr val="003E00"/>
                </a:solidFill>
                <a:latin typeface="Century Gothic" pitchFamily="34" charset="0"/>
                <a:cs typeface="Times New Roman" pitchFamily="18" charset="0"/>
              </a:rPr>
              <a:t> </a:t>
            </a:r>
            <a:r>
              <a:rPr lang="fr-FR" b="1" dirty="0">
                <a:solidFill>
                  <a:schemeClr val="accent6">
                    <a:lumMod val="75000"/>
                  </a:schemeClr>
                </a:solidFill>
                <a:latin typeface="Century Gothic" pitchFamily="34" charset="0"/>
                <a:cs typeface="Times New Roman" pitchFamily="18" charset="0"/>
              </a:rPr>
              <a:t>le comportement des consommateurs</a:t>
            </a:r>
            <a:r>
              <a:rPr lang="fr-FR" dirty="0">
                <a:solidFill>
                  <a:schemeClr val="accent6">
                    <a:lumMod val="75000"/>
                  </a:schemeClr>
                </a:solidFill>
                <a:latin typeface="Century Gothic" pitchFamily="34" charset="0"/>
                <a:cs typeface="Times New Roman" pitchFamily="18" charset="0"/>
              </a:rPr>
              <a:t>.</a:t>
            </a:r>
          </a:p>
          <a:p>
            <a:pPr marL="536575" indent="-536575">
              <a:lnSpc>
                <a:spcPct val="90000"/>
              </a:lnSpc>
              <a:buClr>
                <a:schemeClr val="tx2"/>
              </a:buClr>
              <a:buSzPct val="75000"/>
              <a:buFont typeface="Wingdings" pitchFamily="2" charset="2"/>
              <a:buChar char="ü"/>
            </a:pPr>
            <a:r>
              <a:rPr lang="fr-FR" dirty="0">
                <a:solidFill>
                  <a:schemeClr val="accent6">
                    <a:lumMod val="75000"/>
                  </a:schemeClr>
                </a:solidFill>
                <a:latin typeface="Century Gothic" pitchFamily="34" charset="0"/>
                <a:cs typeface="Times New Roman" pitchFamily="18" charset="0"/>
              </a:rPr>
              <a:t>Analyser un </a:t>
            </a:r>
            <a:r>
              <a:rPr lang="fr-FR" b="1" dirty="0">
                <a:solidFill>
                  <a:schemeClr val="accent6">
                    <a:lumMod val="75000"/>
                  </a:schemeClr>
                </a:solidFill>
                <a:latin typeface="Century Gothic" pitchFamily="34" charset="0"/>
                <a:cs typeface="Times New Roman" pitchFamily="18" charset="0"/>
              </a:rPr>
              <a:t>produit</a:t>
            </a:r>
            <a:r>
              <a:rPr lang="fr-FR" dirty="0">
                <a:solidFill>
                  <a:schemeClr val="accent6">
                    <a:lumMod val="75000"/>
                  </a:schemeClr>
                </a:solidFill>
                <a:latin typeface="Century Gothic" pitchFamily="34" charset="0"/>
                <a:cs typeface="Times New Roman" pitchFamily="18" charset="0"/>
              </a:rPr>
              <a:t>, sa </a:t>
            </a:r>
            <a:r>
              <a:rPr lang="fr-FR" b="1" dirty="0">
                <a:solidFill>
                  <a:schemeClr val="accent6">
                    <a:lumMod val="75000"/>
                  </a:schemeClr>
                </a:solidFill>
                <a:latin typeface="Century Gothic" pitchFamily="34" charset="0"/>
                <a:cs typeface="Times New Roman" pitchFamily="18" charset="0"/>
              </a:rPr>
              <a:t>clientèle</a:t>
            </a:r>
            <a:r>
              <a:rPr lang="fr-FR" dirty="0">
                <a:solidFill>
                  <a:schemeClr val="accent6">
                    <a:lumMod val="75000"/>
                  </a:schemeClr>
                </a:solidFill>
                <a:latin typeface="Century Gothic" pitchFamily="34" charset="0"/>
                <a:cs typeface="Times New Roman" pitchFamily="18" charset="0"/>
              </a:rPr>
              <a:t>, les </a:t>
            </a:r>
            <a:r>
              <a:rPr lang="fr-FR" b="1" dirty="0">
                <a:solidFill>
                  <a:schemeClr val="accent6">
                    <a:lumMod val="75000"/>
                  </a:schemeClr>
                </a:solidFill>
                <a:latin typeface="Century Gothic" pitchFamily="34" charset="0"/>
                <a:cs typeface="Times New Roman" pitchFamily="18" charset="0"/>
              </a:rPr>
              <a:t>réseaux de vente</a:t>
            </a:r>
            <a:r>
              <a:rPr lang="fr-FR" sz="2800" dirty="0">
                <a:solidFill>
                  <a:srgbClr val="003E00"/>
                </a:solidFill>
                <a:latin typeface="Century Gothic" pitchFamily="34" charset="0"/>
                <a:cs typeface="Times New Roman" pitchFamily="18" charset="0"/>
              </a:rPr>
              <a:t>…</a:t>
            </a:r>
          </a:p>
        </p:txBody>
      </p:sp>
      <p:sp>
        <p:nvSpPr>
          <p:cNvPr id="7" name="Text Box 8"/>
          <p:cNvSpPr txBox="1">
            <a:spLocks noChangeArrowheads="1"/>
          </p:cNvSpPr>
          <p:nvPr/>
        </p:nvSpPr>
        <p:spPr bwMode="auto">
          <a:xfrm>
            <a:off x="4664969" y="6488668"/>
            <a:ext cx="4860032"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
        <p:nvSpPr>
          <p:cNvPr id="8" name="Rectangle 8"/>
          <p:cNvSpPr>
            <a:spLocks noChangeArrowheads="1"/>
          </p:cNvSpPr>
          <p:nvPr/>
        </p:nvSpPr>
        <p:spPr bwMode="auto">
          <a:xfrm>
            <a:off x="676275" y="260648"/>
            <a:ext cx="3520516" cy="707886"/>
          </a:xfrm>
          <a:prstGeom prst="rect">
            <a:avLst/>
          </a:prstGeom>
          <a:noFill/>
          <a:ln w="12700">
            <a:noFill/>
            <a:miter lim="800000"/>
            <a:headEnd/>
            <a:tailEnd/>
          </a:ln>
          <a:effectLst>
            <a:outerShdw dist="107763" dir="2700000" algn="ctr" rotWithShape="0">
              <a:schemeClr val="bg2"/>
            </a:outerShdw>
          </a:effectLst>
        </p:spPr>
        <p:txBody>
          <a:bodyPr wrap="none">
            <a:spAutoFit/>
          </a:bodyPr>
          <a:lstStyle/>
          <a:p>
            <a:pPr>
              <a:defRPr/>
            </a:pPr>
            <a:r>
              <a:rPr lang="fr-FR" sz="4000" b="1" dirty="0">
                <a:solidFill>
                  <a:srgbClr val="7030A0"/>
                </a:solidFill>
                <a:latin typeface="Century Gothic" pitchFamily="34" charset="0"/>
              </a:rPr>
              <a:t>Si vous aimez</a:t>
            </a:r>
          </a:p>
        </p:txBody>
      </p:sp>
      <p:sp>
        <p:nvSpPr>
          <p:cNvPr id="9" name="Rectangle 10"/>
          <p:cNvSpPr>
            <a:spLocks noChangeArrowheads="1"/>
          </p:cNvSpPr>
          <p:nvPr/>
        </p:nvSpPr>
        <p:spPr bwMode="auto">
          <a:xfrm>
            <a:off x="742950" y="3500439"/>
            <a:ext cx="8782050" cy="3231654"/>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defRPr/>
            </a:pPr>
            <a:r>
              <a:rPr lang="fr-FR" sz="4000" b="1" dirty="0">
                <a:solidFill>
                  <a:srgbClr val="7030A0"/>
                </a:solidFill>
                <a:latin typeface="Century Gothic" pitchFamily="34" charset="0"/>
              </a:rPr>
              <a:t>Alors, vous devez choisir </a:t>
            </a:r>
          </a:p>
          <a:p>
            <a:pPr>
              <a:defRPr/>
            </a:pPr>
            <a:endParaRPr lang="fr-FR" sz="4000" b="1" dirty="0">
              <a:solidFill>
                <a:srgbClr val="7030A0"/>
              </a:solidFill>
              <a:latin typeface="Century Gothic" pitchFamily="34" charset="0"/>
            </a:endParaRPr>
          </a:p>
          <a:p>
            <a:pPr>
              <a:defRPr/>
            </a:pPr>
            <a:r>
              <a:rPr lang="fr-FR" sz="4000" b="1" dirty="0">
                <a:solidFill>
                  <a:srgbClr val="7030A0"/>
                </a:solidFill>
                <a:latin typeface="Century Gothic" pitchFamily="34" charset="0"/>
              </a:rPr>
              <a:t>La terminale  Mercatique      (marketing)</a:t>
            </a:r>
          </a:p>
          <a:p>
            <a:pPr>
              <a:defRPr/>
            </a:pPr>
            <a:endParaRPr lang="fr-FR" sz="4400" dirty="0">
              <a:solidFill>
                <a:srgbClr val="006600"/>
              </a:solidFill>
              <a:effectLst>
                <a:outerShdw blurRad="50800" dist="50800" dir="5400000" algn="ctr" rotWithShape="0">
                  <a:srgbClr val="FF3300"/>
                </a:outerShdw>
              </a:effectLst>
              <a:latin typeface="Century Gothic" pitchFamily="34" charset="0"/>
              <a:cs typeface="Times New Roman" pitchFamily="18" charset="0"/>
            </a:endParaRPr>
          </a:p>
        </p:txBody>
      </p:sp>
    </p:spTree>
    <p:extLst>
      <p:ext uri="{BB962C8B-B14F-4D97-AF65-F5344CB8AC3E}">
        <p14:creationId xmlns:p14="http://schemas.microsoft.com/office/powerpoint/2010/main" val="71987128"/>
      </p:ext>
    </p:extLst>
  </p:cSld>
  <p:clrMapOvr>
    <a:masterClrMapping/>
  </p:clrMapOvr>
  <p:transition advClick="0" advTm="7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83650">
                                            <p:txEl>
                                              <p:pRg st="0" end="0"/>
                                            </p:txEl>
                                          </p:spTgt>
                                        </p:tgtEl>
                                        <p:attrNameLst>
                                          <p:attrName>style.visibility</p:attrName>
                                        </p:attrNameLst>
                                      </p:cBhvr>
                                      <p:to>
                                        <p:strVal val="visible"/>
                                      </p:to>
                                    </p:set>
                                    <p:anim calcmode="lin" valueType="num">
                                      <p:cBhvr>
                                        <p:cTn id="7" dur="1000" fill="hold"/>
                                        <p:tgtEl>
                                          <p:spTgt spid="28365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8365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8365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83650">
                                            <p:txEl>
                                              <p:pRg st="1" end="1"/>
                                            </p:txEl>
                                          </p:spTgt>
                                        </p:tgtEl>
                                        <p:attrNameLst>
                                          <p:attrName>style.visibility</p:attrName>
                                        </p:attrNameLst>
                                      </p:cBhvr>
                                      <p:to>
                                        <p:strVal val="visible"/>
                                      </p:to>
                                    </p:set>
                                    <p:anim calcmode="lin" valueType="num">
                                      <p:cBhvr>
                                        <p:cTn id="14" dur="1000" fill="hold"/>
                                        <p:tgtEl>
                                          <p:spTgt spid="283650">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83650">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8365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3000" fill="hold"/>
                                        <p:tgtEl>
                                          <p:spTgt spid="9"/>
                                        </p:tgtEl>
                                        <p:attrNameLst>
                                          <p:attrName>ppt_w</p:attrName>
                                        </p:attrNameLst>
                                      </p:cBhvr>
                                      <p:tavLst>
                                        <p:tav tm="0">
                                          <p:val>
                                            <p:strVal val="#ppt_w*0.70"/>
                                          </p:val>
                                        </p:tav>
                                        <p:tav tm="100000">
                                          <p:val>
                                            <p:strVal val="#ppt_w"/>
                                          </p:val>
                                        </p:tav>
                                      </p:tavLst>
                                    </p:anim>
                                    <p:anim calcmode="lin" valueType="num">
                                      <p:cBhvr>
                                        <p:cTn id="22" dur="3000" fill="hold"/>
                                        <p:tgtEl>
                                          <p:spTgt spid="9"/>
                                        </p:tgtEl>
                                        <p:attrNameLst>
                                          <p:attrName>ppt_h</p:attrName>
                                        </p:attrNameLst>
                                      </p:cBhvr>
                                      <p:tavLst>
                                        <p:tav tm="0">
                                          <p:val>
                                            <p:strVal val="#ppt_h"/>
                                          </p:val>
                                        </p:tav>
                                        <p:tav tm="100000">
                                          <p:val>
                                            <p:strVal val="#ppt_h"/>
                                          </p:val>
                                        </p:tav>
                                      </p:tavLst>
                                    </p:anim>
                                    <p:animEffect transition="in" filter="fade">
                                      <p:cBhvr>
                                        <p:cTn id="23"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0" grpId="0" build="p"/>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5698" name="Rectangle 1026"/>
          <p:cNvSpPr>
            <a:spLocks noGrp="1" noChangeArrowheads="1"/>
          </p:cNvSpPr>
          <p:nvPr>
            <p:ph type="body" sz="half" idx="3"/>
          </p:nvPr>
        </p:nvSpPr>
        <p:spPr>
          <a:xfrm>
            <a:off x="1423988" y="1268760"/>
            <a:ext cx="8482012" cy="2541240"/>
          </a:xfrm>
          <a:noFill/>
        </p:spPr>
        <p:txBody>
          <a:bodyPr lIns="90488" tIns="44450" rIns="90488" bIns="44450"/>
          <a:lstStyle/>
          <a:p>
            <a:pPr marL="536575" indent="-536575">
              <a:lnSpc>
                <a:spcPct val="90000"/>
              </a:lnSpc>
              <a:buClr>
                <a:schemeClr val="tx2"/>
              </a:buClr>
              <a:buSzPct val="75000"/>
              <a:buFont typeface="Wingdings" pitchFamily="2" charset="2"/>
              <a:buChar char="ü"/>
            </a:pPr>
            <a:r>
              <a:rPr lang="fr-FR" sz="3000" dirty="0">
                <a:solidFill>
                  <a:schemeClr val="accent6">
                    <a:lumMod val="75000"/>
                  </a:schemeClr>
                </a:solidFill>
                <a:latin typeface="Century Gothic" pitchFamily="34" charset="0"/>
                <a:cs typeface="Times New Roman" pitchFamily="18" charset="0"/>
              </a:rPr>
              <a:t>Comprendre le fonctionnement des </a:t>
            </a:r>
            <a:r>
              <a:rPr lang="fr-FR" sz="3000" b="1" dirty="0">
                <a:solidFill>
                  <a:schemeClr val="accent6">
                    <a:lumMod val="75000"/>
                  </a:schemeClr>
                </a:solidFill>
                <a:latin typeface="Century Gothic" pitchFamily="34" charset="0"/>
                <a:cs typeface="Times New Roman" pitchFamily="18" charset="0"/>
              </a:rPr>
              <a:t>ressources humaines </a:t>
            </a:r>
            <a:r>
              <a:rPr lang="fr-FR" sz="3000" dirty="0">
                <a:solidFill>
                  <a:schemeClr val="accent6">
                    <a:lumMod val="75000"/>
                  </a:schemeClr>
                </a:solidFill>
                <a:latin typeface="Century Gothic" pitchFamily="34" charset="0"/>
                <a:cs typeface="Times New Roman" pitchFamily="18" charset="0"/>
              </a:rPr>
              <a:t>dans les entreprises.</a:t>
            </a:r>
          </a:p>
          <a:p>
            <a:pPr marL="536575" indent="-536575">
              <a:lnSpc>
                <a:spcPct val="90000"/>
              </a:lnSpc>
              <a:buClr>
                <a:schemeClr val="tx2"/>
              </a:buClr>
              <a:buSzPct val="75000"/>
              <a:buFont typeface="Wingdings" pitchFamily="2" charset="2"/>
              <a:buChar char="ü"/>
            </a:pPr>
            <a:r>
              <a:rPr lang="fr-FR" sz="3000" dirty="0">
                <a:solidFill>
                  <a:schemeClr val="accent6">
                    <a:lumMod val="75000"/>
                  </a:schemeClr>
                </a:solidFill>
                <a:latin typeface="Century Gothic" pitchFamily="34" charset="0"/>
                <a:cs typeface="Times New Roman" pitchFamily="18" charset="0"/>
              </a:rPr>
              <a:t>Améliorer la </a:t>
            </a:r>
            <a:r>
              <a:rPr lang="fr-FR" sz="3000" b="1" dirty="0">
                <a:solidFill>
                  <a:schemeClr val="accent6">
                    <a:lumMod val="75000"/>
                  </a:schemeClr>
                </a:solidFill>
                <a:latin typeface="Century Gothic" pitchFamily="34" charset="0"/>
                <a:cs typeface="Times New Roman" pitchFamily="18" charset="0"/>
              </a:rPr>
              <a:t>communication et l’organisation </a:t>
            </a:r>
            <a:r>
              <a:rPr lang="fr-FR" sz="3000" dirty="0">
                <a:solidFill>
                  <a:schemeClr val="accent6">
                    <a:lumMod val="75000"/>
                  </a:schemeClr>
                </a:solidFill>
                <a:latin typeface="Century Gothic" pitchFamily="34" charset="0"/>
                <a:cs typeface="Times New Roman" pitchFamily="18" charset="0"/>
              </a:rPr>
              <a:t>dans l’entreprise.</a:t>
            </a:r>
          </a:p>
        </p:txBody>
      </p:sp>
      <p:sp>
        <p:nvSpPr>
          <p:cNvPr id="7" name="Text Box 8"/>
          <p:cNvSpPr txBox="1">
            <a:spLocks noChangeArrowheads="1"/>
          </p:cNvSpPr>
          <p:nvPr/>
        </p:nvSpPr>
        <p:spPr bwMode="auto">
          <a:xfrm>
            <a:off x="4664969" y="6444630"/>
            <a:ext cx="4860032"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
        <p:nvSpPr>
          <p:cNvPr id="8" name="Rectangle 8"/>
          <p:cNvSpPr>
            <a:spLocks noChangeArrowheads="1"/>
          </p:cNvSpPr>
          <p:nvPr/>
        </p:nvSpPr>
        <p:spPr bwMode="auto">
          <a:xfrm>
            <a:off x="676275" y="260648"/>
            <a:ext cx="3520516" cy="707886"/>
          </a:xfrm>
          <a:prstGeom prst="rect">
            <a:avLst/>
          </a:prstGeom>
          <a:noFill/>
          <a:ln w="12700">
            <a:noFill/>
            <a:miter lim="800000"/>
            <a:headEnd/>
            <a:tailEnd/>
          </a:ln>
          <a:effectLst>
            <a:outerShdw dist="107763" dir="2700000" algn="ctr" rotWithShape="0">
              <a:schemeClr val="bg2"/>
            </a:outerShdw>
          </a:effectLst>
        </p:spPr>
        <p:txBody>
          <a:bodyPr wrap="none">
            <a:spAutoFit/>
          </a:bodyPr>
          <a:lstStyle/>
          <a:p>
            <a:pPr>
              <a:defRPr/>
            </a:pPr>
            <a:r>
              <a:rPr lang="fr-FR" sz="4000" b="1" dirty="0">
                <a:solidFill>
                  <a:srgbClr val="7030A0"/>
                </a:solidFill>
                <a:latin typeface="Century Gothic" pitchFamily="34" charset="0"/>
              </a:rPr>
              <a:t>Si vous aimez</a:t>
            </a:r>
          </a:p>
        </p:txBody>
      </p:sp>
      <p:sp>
        <p:nvSpPr>
          <p:cNvPr id="9" name="Rectangle 10"/>
          <p:cNvSpPr>
            <a:spLocks noChangeArrowheads="1"/>
          </p:cNvSpPr>
          <p:nvPr/>
        </p:nvSpPr>
        <p:spPr bwMode="auto">
          <a:xfrm>
            <a:off x="742950" y="3212976"/>
            <a:ext cx="8782050" cy="3231654"/>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defRPr/>
            </a:pPr>
            <a:r>
              <a:rPr lang="fr-FR" sz="4000" b="1" dirty="0">
                <a:solidFill>
                  <a:srgbClr val="7030A0"/>
                </a:solidFill>
                <a:latin typeface="Century Gothic" pitchFamily="34" charset="0"/>
              </a:rPr>
              <a:t>Alors, vous devez choisir</a:t>
            </a:r>
          </a:p>
          <a:p>
            <a:pPr>
              <a:defRPr/>
            </a:pPr>
            <a:endParaRPr lang="fr-FR" sz="4000" b="1" dirty="0">
              <a:solidFill>
                <a:srgbClr val="7030A0"/>
              </a:solidFill>
              <a:latin typeface="Century Gothic" pitchFamily="34" charset="0"/>
            </a:endParaRPr>
          </a:p>
          <a:p>
            <a:pPr>
              <a:defRPr/>
            </a:pPr>
            <a:r>
              <a:rPr lang="fr-FR" sz="4000" b="1" dirty="0">
                <a:solidFill>
                  <a:srgbClr val="7030A0"/>
                </a:solidFill>
                <a:latin typeface="Century Gothic" pitchFamily="34" charset="0"/>
              </a:rPr>
              <a:t>La terminale Ressources Humaines et Communication</a:t>
            </a:r>
          </a:p>
          <a:p>
            <a:pPr>
              <a:defRPr/>
            </a:pPr>
            <a:endParaRPr lang="fr-FR" sz="4400" dirty="0">
              <a:solidFill>
                <a:srgbClr val="006600"/>
              </a:solidFill>
              <a:effectLst>
                <a:outerShdw blurRad="50800" dist="50800" dir="5400000" algn="ctr" rotWithShape="0">
                  <a:srgbClr val="FF3300"/>
                </a:outerShdw>
              </a:effectLst>
              <a:latin typeface="Century Gothic" pitchFamily="34" charset="0"/>
              <a:cs typeface="Times New Roman" pitchFamily="18" charset="0"/>
            </a:endParaRPr>
          </a:p>
        </p:txBody>
      </p:sp>
    </p:spTree>
    <p:extLst>
      <p:ext uri="{BB962C8B-B14F-4D97-AF65-F5344CB8AC3E}">
        <p14:creationId xmlns:p14="http://schemas.microsoft.com/office/powerpoint/2010/main" val="2337776453"/>
      </p:ext>
    </p:extLst>
  </p:cSld>
  <p:clrMapOvr>
    <a:masterClrMapping/>
  </p:clrMapOvr>
  <p:transition advClick="0" advTm="7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85698">
                                            <p:txEl>
                                              <p:pRg st="0" end="0"/>
                                            </p:txEl>
                                          </p:spTgt>
                                        </p:tgtEl>
                                        <p:attrNameLst>
                                          <p:attrName>style.visibility</p:attrName>
                                        </p:attrNameLst>
                                      </p:cBhvr>
                                      <p:to>
                                        <p:strVal val="visible"/>
                                      </p:to>
                                    </p:set>
                                    <p:anim calcmode="lin" valueType="num">
                                      <p:cBhvr>
                                        <p:cTn id="7" dur="1000" fill="hold"/>
                                        <p:tgtEl>
                                          <p:spTgt spid="28569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8569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8569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85698">
                                            <p:txEl>
                                              <p:pRg st="1" end="1"/>
                                            </p:txEl>
                                          </p:spTgt>
                                        </p:tgtEl>
                                        <p:attrNameLst>
                                          <p:attrName>style.visibility</p:attrName>
                                        </p:attrNameLst>
                                      </p:cBhvr>
                                      <p:to>
                                        <p:strVal val="visible"/>
                                      </p:to>
                                    </p:set>
                                    <p:anim calcmode="lin" valueType="num">
                                      <p:cBhvr>
                                        <p:cTn id="14" dur="1000" fill="hold"/>
                                        <p:tgtEl>
                                          <p:spTgt spid="285698">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8569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8569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3000" fill="hold"/>
                                        <p:tgtEl>
                                          <p:spTgt spid="9"/>
                                        </p:tgtEl>
                                        <p:attrNameLst>
                                          <p:attrName>ppt_w</p:attrName>
                                        </p:attrNameLst>
                                      </p:cBhvr>
                                      <p:tavLst>
                                        <p:tav tm="0">
                                          <p:val>
                                            <p:strVal val="#ppt_w*0.70"/>
                                          </p:val>
                                        </p:tav>
                                        <p:tav tm="100000">
                                          <p:val>
                                            <p:strVal val="#ppt_w"/>
                                          </p:val>
                                        </p:tav>
                                      </p:tavLst>
                                    </p:anim>
                                    <p:anim calcmode="lin" valueType="num">
                                      <p:cBhvr>
                                        <p:cTn id="22" dur="3000" fill="hold"/>
                                        <p:tgtEl>
                                          <p:spTgt spid="9"/>
                                        </p:tgtEl>
                                        <p:attrNameLst>
                                          <p:attrName>ppt_h</p:attrName>
                                        </p:attrNameLst>
                                      </p:cBhvr>
                                      <p:tavLst>
                                        <p:tav tm="0">
                                          <p:val>
                                            <p:strVal val="#ppt_h"/>
                                          </p:val>
                                        </p:tav>
                                        <p:tav tm="100000">
                                          <p:val>
                                            <p:strVal val="#ppt_h"/>
                                          </p:val>
                                        </p:tav>
                                      </p:tavLst>
                                    </p:anim>
                                    <p:animEffect transition="in" filter="fade">
                                      <p:cBhvr>
                                        <p:cTn id="23"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8" grpId="0" build="p"/>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ChangeArrowheads="1"/>
          </p:cNvSpPr>
          <p:nvPr/>
        </p:nvSpPr>
        <p:spPr bwMode="auto">
          <a:xfrm>
            <a:off x="344489" y="2420888"/>
            <a:ext cx="9332912" cy="3816424"/>
          </a:xfrm>
          <a:prstGeom prst="rect">
            <a:avLst/>
          </a:prstGeom>
          <a:noFill/>
          <a:ln>
            <a:noFill/>
          </a:ln>
          <a:effectLst/>
        </p:spPr>
        <p:txBody>
          <a:bodyPr lIns="90488" tIns="44450" rIns="90488" bIns="44450"/>
          <a:lstStyle/>
          <a:p>
            <a:pPr eaLnBrk="0" hangingPunct="0">
              <a:lnSpc>
                <a:spcPct val="120000"/>
              </a:lnSpc>
              <a:spcBef>
                <a:spcPct val="30000"/>
              </a:spcBef>
              <a:buClr>
                <a:schemeClr val="tx2"/>
              </a:buClr>
              <a:buFont typeface="Wingdings" pitchFamily="2" charset="2"/>
              <a:buChar char="ü"/>
              <a:defRPr/>
            </a:pPr>
            <a:r>
              <a:rPr lang="fr-FR" b="1" dirty="0">
                <a:solidFill>
                  <a:schemeClr val="accent6">
                    <a:lumMod val="75000"/>
                  </a:schemeClr>
                </a:solidFill>
                <a:effectLst>
                  <a:outerShdw blurRad="38100" dist="38100" dir="2700000" algn="tl">
                    <a:srgbClr val="000000"/>
                  </a:outerShdw>
                </a:effectLst>
                <a:latin typeface="Century Gothic" pitchFamily="34" charset="0"/>
              </a:rPr>
              <a:t>Langues vivantes étrangères  A et B   	4 h (dont 1 heure d’ETLV en LVA)</a:t>
            </a:r>
          </a:p>
          <a:p>
            <a:pPr eaLnBrk="0" hangingPunct="0">
              <a:lnSpc>
                <a:spcPct val="120000"/>
              </a:lnSpc>
              <a:spcBef>
                <a:spcPct val="30000"/>
              </a:spcBef>
              <a:buClr>
                <a:schemeClr val="tx2"/>
              </a:buClr>
              <a:buFont typeface="Wingdings" pitchFamily="2" charset="2"/>
              <a:buChar char="ü"/>
              <a:defRPr/>
            </a:pPr>
            <a:r>
              <a:rPr lang="fr-FR" b="1" dirty="0">
                <a:solidFill>
                  <a:schemeClr val="accent6">
                    <a:lumMod val="75000"/>
                  </a:schemeClr>
                </a:solidFill>
                <a:effectLst>
                  <a:outerShdw blurRad="38100" dist="38100" dir="2700000" algn="tl">
                    <a:srgbClr val="000000"/>
                  </a:outerShdw>
                </a:effectLst>
                <a:latin typeface="Century Gothic" pitchFamily="34" charset="0"/>
              </a:rPr>
              <a:t> Les mathématiques			 	3 h </a:t>
            </a:r>
          </a:p>
          <a:p>
            <a:pPr eaLnBrk="0" hangingPunct="0">
              <a:lnSpc>
                <a:spcPct val="120000"/>
              </a:lnSpc>
              <a:spcBef>
                <a:spcPct val="30000"/>
              </a:spcBef>
              <a:buClr>
                <a:schemeClr val="tx2"/>
              </a:buClr>
              <a:buFont typeface="Wingdings" pitchFamily="2" charset="2"/>
              <a:buChar char="ü"/>
              <a:defRPr/>
            </a:pPr>
            <a:r>
              <a:rPr lang="fr-FR" b="1" dirty="0">
                <a:solidFill>
                  <a:schemeClr val="accent6">
                    <a:lumMod val="75000"/>
                  </a:schemeClr>
                </a:solidFill>
                <a:effectLst>
                  <a:outerShdw blurRad="38100" dist="38100" dir="2700000" algn="tl">
                    <a:srgbClr val="000000"/>
                  </a:outerShdw>
                </a:effectLst>
                <a:latin typeface="Century Gothic" pitchFamily="34" charset="0"/>
              </a:rPr>
              <a:t> La philosophie				    	2 h</a:t>
            </a:r>
          </a:p>
          <a:p>
            <a:pPr eaLnBrk="0" hangingPunct="0">
              <a:lnSpc>
                <a:spcPct val="120000"/>
              </a:lnSpc>
              <a:spcBef>
                <a:spcPct val="30000"/>
              </a:spcBef>
              <a:buClr>
                <a:schemeClr val="tx2"/>
              </a:buClr>
              <a:buFont typeface="Wingdings" pitchFamily="2" charset="2"/>
              <a:buChar char="ü"/>
              <a:defRPr/>
            </a:pPr>
            <a:r>
              <a:rPr lang="fr-FR" b="1" dirty="0">
                <a:solidFill>
                  <a:schemeClr val="accent6">
                    <a:lumMod val="75000"/>
                  </a:schemeClr>
                </a:solidFill>
                <a:effectLst>
                  <a:outerShdw blurRad="38100" dist="38100" dir="2700000" algn="tl">
                    <a:srgbClr val="000000"/>
                  </a:outerShdw>
                </a:effectLst>
                <a:latin typeface="Century Gothic" pitchFamily="34" charset="0"/>
              </a:rPr>
              <a:t> L’histoire et la géographie		    	1h30 </a:t>
            </a:r>
          </a:p>
          <a:p>
            <a:pPr eaLnBrk="0" hangingPunct="0">
              <a:lnSpc>
                <a:spcPct val="120000"/>
              </a:lnSpc>
              <a:spcBef>
                <a:spcPct val="30000"/>
              </a:spcBef>
              <a:buClr>
                <a:schemeClr val="tx2"/>
              </a:buClr>
              <a:buFont typeface="Wingdings" pitchFamily="2" charset="2"/>
              <a:buChar char="ü"/>
              <a:defRPr/>
            </a:pPr>
            <a:r>
              <a:rPr lang="fr-FR" b="1" dirty="0">
                <a:solidFill>
                  <a:schemeClr val="accent6">
                    <a:lumMod val="75000"/>
                  </a:schemeClr>
                </a:solidFill>
                <a:effectLst>
                  <a:outerShdw blurRad="38100" dist="38100" dir="2700000" algn="tl">
                    <a:srgbClr val="000000"/>
                  </a:outerShdw>
                </a:effectLst>
                <a:latin typeface="Century Gothic" pitchFamily="34" charset="0"/>
              </a:rPr>
              <a:t>Enseignement moral et civique		18h annuelles</a:t>
            </a:r>
          </a:p>
          <a:p>
            <a:pPr eaLnBrk="0" hangingPunct="0">
              <a:lnSpc>
                <a:spcPct val="120000"/>
              </a:lnSpc>
              <a:spcBef>
                <a:spcPct val="30000"/>
              </a:spcBef>
              <a:buClr>
                <a:schemeClr val="tx2"/>
              </a:buClr>
              <a:buFont typeface="Wingdings" pitchFamily="2" charset="2"/>
              <a:buChar char="ü"/>
              <a:defRPr/>
            </a:pPr>
            <a:r>
              <a:rPr lang="fr-FR" b="1" dirty="0">
                <a:solidFill>
                  <a:schemeClr val="accent6">
                    <a:lumMod val="75000"/>
                  </a:schemeClr>
                </a:solidFill>
                <a:effectLst>
                  <a:outerShdw blurRad="38100" dist="38100" dir="2700000" algn="tl">
                    <a:srgbClr val="000000"/>
                  </a:outerShdw>
                </a:effectLst>
                <a:latin typeface="Century Gothic" pitchFamily="34" charset="0"/>
              </a:rPr>
              <a:t> L’éducation physique et sportive	           2 h</a:t>
            </a:r>
          </a:p>
        </p:txBody>
      </p:sp>
      <p:sp>
        <p:nvSpPr>
          <p:cNvPr id="5" name="Rectangle 4"/>
          <p:cNvSpPr/>
          <p:nvPr/>
        </p:nvSpPr>
        <p:spPr>
          <a:xfrm>
            <a:off x="344488" y="476672"/>
            <a:ext cx="9561511" cy="1754326"/>
          </a:xfrm>
          <a:prstGeom prst="rect">
            <a:avLst/>
          </a:prstGeom>
        </p:spPr>
        <p:txBody>
          <a:bodyPr wrap="square">
            <a:spAutoFit/>
          </a:bodyPr>
          <a:lstStyle/>
          <a:p>
            <a:pPr eaLnBrk="0" hangingPunct="0">
              <a:lnSpc>
                <a:spcPct val="90000"/>
              </a:lnSpc>
              <a:defRPr/>
            </a:pPr>
            <a:r>
              <a:rPr lang="fr-FR" sz="4000" b="1" dirty="0">
                <a:solidFill>
                  <a:srgbClr val="7030A0"/>
                </a:solidFill>
                <a:latin typeface="Century Gothic" pitchFamily="34" charset="0"/>
              </a:rPr>
              <a:t>Dans toutes les terminales STMG,</a:t>
            </a:r>
          </a:p>
          <a:p>
            <a:pPr eaLnBrk="0" hangingPunct="0">
              <a:lnSpc>
                <a:spcPct val="90000"/>
              </a:lnSpc>
              <a:defRPr/>
            </a:pPr>
            <a:r>
              <a:rPr lang="fr-FR" sz="4000" b="1" dirty="0">
                <a:solidFill>
                  <a:srgbClr val="7030A0"/>
                </a:solidFill>
                <a:latin typeface="Century Gothic" pitchFamily="34" charset="0"/>
              </a:rPr>
              <a:t>vous étudierez en plus des enseignements de spécialité : </a:t>
            </a:r>
          </a:p>
        </p:txBody>
      </p:sp>
      <p:sp>
        <p:nvSpPr>
          <p:cNvPr id="6" name="Text Box 8"/>
          <p:cNvSpPr txBox="1">
            <a:spLocks noChangeArrowheads="1"/>
          </p:cNvSpPr>
          <p:nvPr/>
        </p:nvSpPr>
        <p:spPr bwMode="auto">
          <a:xfrm>
            <a:off x="4520952" y="6483350"/>
            <a:ext cx="5004049"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Tree>
    <p:extLst>
      <p:ext uri="{BB962C8B-B14F-4D97-AF65-F5344CB8AC3E}">
        <p14:creationId xmlns:p14="http://schemas.microsoft.com/office/powerpoint/2010/main" val="30770187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95938"/>
                                        </p:tgtEl>
                                        <p:attrNameLst>
                                          <p:attrName>style.visibility</p:attrName>
                                        </p:attrNameLst>
                                      </p:cBhvr>
                                      <p:to>
                                        <p:strVal val="visible"/>
                                      </p:to>
                                    </p:set>
                                    <p:anim calcmode="lin" valueType="num">
                                      <p:cBhvr additive="base">
                                        <p:cTn id="7" dur="3000" fill="hold"/>
                                        <p:tgtEl>
                                          <p:spTgt spid="295938"/>
                                        </p:tgtEl>
                                        <p:attrNameLst>
                                          <p:attrName>ppt_x</p:attrName>
                                        </p:attrNameLst>
                                      </p:cBhvr>
                                      <p:tavLst>
                                        <p:tav tm="0">
                                          <p:val>
                                            <p:strVal val="#ppt_x"/>
                                          </p:val>
                                        </p:tav>
                                        <p:tav tm="100000">
                                          <p:val>
                                            <p:strVal val="#ppt_x"/>
                                          </p:val>
                                        </p:tav>
                                      </p:tavLst>
                                    </p:anim>
                                    <p:anim calcmode="lin" valueType="num">
                                      <p:cBhvr additive="base">
                                        <p:cTn id="8" dur="3000" fill="hold"/>
                                        <p:tgtEl>
                                          <p:spTgt spid="2959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23"/>
          <p:cNvSpPr txBox="1">
            <a:spLocks noChangeArrowheads="1"/>
          </p:cNvSpPr>
          <p:nvPr/>
        </p:nvSpPr>
        <p:spPr bwMode="auto">
          <a:xfrm>
            <a:off x="242490" y="671155"/>
            <a:ext cx="9421018" cy="707886"/>
          </a:xfrm>
          <a:prstGeom prst="rect">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marL="342900" indent="-342900" algn="ctr" eaLnBrk="0" hangingPunct="0">
              <a:defRPr/>
            </a:pPr>
            <a:r>
              <a:rPr lang="fr-FR" sz="4000" b="1" dirty="0">
                <a:solidFill>
                  <a:srgbClr val="7030A0"/>
                </a:solidFill>
                <a:latin typeface="Century Gothic" pitchFamily="34" charset="0"/>
              </a:rPr>
              <a:t>BTS – DUT – CPGE – CURSUS LMD</a:t>
            </a:r>
          </a:p>
        </p:txBody>
      </p:sp>
      <p:sp>
        <p:nvSpPr>
          <p:cNvPr id="22" name="Text Box 8"/>
          <p:cNvSpPr txBox="1">
            <a:spLocks noChangeArrowheads="1"/>
          </p:cNvSpPr>
          <p:nvPr/>
        </p:nvSpPr>
        <p:spPr bwMode="auto">
          <a:xfrm>
            <a:off x="4448944" y="6483350"/>
            <a:ext cx="5076057"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
        <p:nvSpPr>
          <p:cNvPr id="36" name="Flèche vers le haut 35"/>
          <p:cNvSpPr/>
          <p:nvPr/>
        </p:nvSpPr>
        <p:spPr>
          <a:xfrm>
            <a:off x="311744" y="4941168"/>
            <a:ext cx="9282510" cy="1029653"/>
          </a:xfrm>
          <a:prstGeom prst="upArrow">
            <a:avLst>
              <a:gd name="adj1" fmla="val 48757"/>
              <a:gd name="adj2" fmla="val 64832"/>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marL="342900" indent="-342900" algn="ctr" eaLnBrk="0" hangingPunct="0">
              <a:defRPr/>
            </a:pPr>
            <a:r>
              <a:rPr lang="fr-FR" sz="4000" b="1" dirty="0">
                <a:solidFill>
                  <a:srgbClr val="7030A0"/>
                </a:solidFill>
                <a:latin typeface="Century Gothic" pitchFamily="34" charset="0"/>
              </a:rPr>
              <a:t>PREMIÈRE STMG</a:t>
            </a:r>
          </a:p>
        </p:txBody>
      </p:sp>
      <p:grpSp>
        <p:nvGrpSpPr>
          <p:cNvPr id="62" name="Groupe 61"/>
          <p:cNvGrpSpPr/>
          <p:nvPr/>
        </p:nvGrpSpPr>
        <p:grpSpPr>
          <a:xfrm>
            <a:off x="242490" y="1379041"/>
            <a:ext cx="1974206" cy="3313084"/>
            <a:chOff x="242490" y="933329"/>
            <a:chExt cx="1974206" cy="2875250"/>
          </a:xfrm>
        </p:grpSpPr>
        <p:sp>
          <p:nvSpPr>
            <p:cNvPr id="58" name="Flèche vers le haut 57"/>
            <p:cNvSpPr/>
            <p:nvPr/>
          </p:nvSpPr>
          <p:spPr>
            <a:xfrm>
              <a:off x="737802" y="933329"/>
              <a:ext cx="974838" cy="532398"/>
            </a:xfrm>
            <a:prstGeom prst="upArrow">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indent="20638" algn="ctr" eaLnBrk="0" hangingPunct="0">
                <a:defRPr/>
              </a:pPr>
              <a:endParaRPr lang="fr-FR" b="1" dirty="0">
                <a:solidFill>
                  <a:srgbClr val="FF3300"/>
                </a:solidFill>
                <a:latin typeface="Century Gothic" pitchFamily="34" charset="0"/>
              </a:endParaRPr>
            </a:p>
          </p:txBody>
        </p:sp>
        <p:sp>
          <p:nvSpPr>
            <p:cNvPr id="54" name="Rectangle 53"/>
            <p:cNvSpPr/>
            <p:nvPr/>
          </p:nvSpPr>
          <p:spPr>
            <a:xfrm>
              <a:off x="242490" y="1484784"/>
              <a:ext cx="1974206" cy="2323795"/>
            </a:xfrm>
            <a:prstGeom prst="rect">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indent="20638" algn="ctr" eaLnBrk="0" hangingPunct="0">
                <a:defRPr/>
              </a:pPr>
              <a:r>
                <a:rPr lang="fr-FR" b="1" dirty="0">
                  <a:solidFill>
                    <a:srgbClr val="7030A0"/>
                  </a:solidFill>
                  <a:latin typeface="Century Gothic" pitchFamily="34" charset="0"/>
                </a:rPr>
                <a:t>Terminale</a:t>
              </a:r>
            </a:p>
            <a:p>
              <a:pPr indent="20638" algn="ctr" eaLnBrk="0" hangingPunct="0">
                <a:defRPr/>
              </a:pPr>
              <a:endParaRPr lang="fr-FR" b="1" dirty="0">
                <a:solidFill>
                  <a:srgbClr val="7030A0"/>
                </a:solidFill>
                <a:latin typeface="Century Gothic" pitchFamily="34" charset="0"/>
              </a:endParaRPr>
            </a:p>
            <a:p>
              <a:pPr indent="20638" algn="ctr" eaLnBrk="0" hangingPunct="0">
                <a:defRPr/>
              </a:pPr>
              <a:r>
                <a:rPr lang="fr-FR" b="1" dirty="0">
                  <a:solidFill>
                    <a:srgbClr val="7030A0"/>
                  </a:solidFill>
                  <a:latin typeface="Century Gothic" pitchFamily="34" charset="0"/>
                </a:rPr>
                <a:t> Gestion</a:t>
              </a:r>
            </a:p>
            <a:p>
              <a:pPr indent="20638" algn="ctr" eaLnBrk="0" hangingPunct="0">
                <a:defRPr/>
              </a:pPr>
              <a:r>
                <a:rPr lang="fr-FR" b="1" dirty="0">
                  <a:solidFill>
                    <a:srgbClr val="7030A0"/>
                  </a:solidFill>
                  <a:latin typeface="Century Gothic" pitchFamily="34" charset="0"/>
                </a:rPr>
                <a:t>et Finance</a:t>
              </a:r>
            </a:p>
            <a:p>
              <a:pPr indent="20638" algn="ctr" eaLnBrk="0" hangingPunct="0">
                <a:defRPr/>
              </a:pPr>
              <a:r>
                <a:rPr lang="fr-FR" b="1" dirty="0">
                  <a:solidFill>
                    <a:srgbClr val="7030A0"/>
                  </a:solidFill>
                  <a:latin typeface="Century Gothic" pitchFamily="34" charset="0"/>
                </a:rPr>
                <a:t> </a:t>
              </a:r>
            </a:p>
            <a:p>
              <a:pPr indent="20638" algn="ctr" eaLnBrk="0" hangingPunct="0">
                <a:defRPr/>
              </a:pPr>
              <a:r>
                <a:rPr lang="fr-FR" b="1" dirty="0">
                  <a:solidFill>
                    <a:srgbClr val="7030A0"/>
                  </a:solidFill>
                  <a:latin typeface="Century Gothic" pitchFamily="34" charset="0"/>
                </a:rPr>
                <a:t>(GF)</a:t>
              </a:r>
            </a:p>
            <a:p>
              <a:pPr indent="20638" algn="ctr" eaLnBrk="0" hangingPunct="0">
                <a:defRPr/>
              </a:pPr>
              <a:endParaRPr lang="fr-FR" b="1" dirty="0">
                <a:solidFill>
                  <a:srgbClr val="FF3300"/>
                </a:solidFill>
                <a:latin typeface="Century Gothic" pitchFamily="34" charset="0"/>
              </a:endParaRPr>
            </a:p>
          </p:txBody>
        </p:sp>
      </p:grpSp>
      <p:grpSp>
        <p:nvGrpSpPr>
          <p:cNvPr id="63" name="Groupe 62"/>
          <p:cNvGrpSpPr/>
          <p:nvPr/>
        </p:nvGrpSpPr>
        <p:grpSpPr>
          <a:xfrm>
            <a:off x="2360711" y="1379041"/>
            <a:ext cx="2592288" cy="3313084"/>
            <a:chOff x="2360711" y="933329"/>
            <a:chExt cx="2592288" cy="2875250"/>
          </a:xfrm>
        </p:grpSpPr>
        <p:sp>
          <p:nvSpPr>
            <p:cNvPr id="59" name="Flèche vers le haut 58"/>
            <p:cNvSpPr/>
            <p:nvPr/>
          </p:nvSpPr>
          <p:spPr>
            <a:xfrm>
              <a:off x="3152800" y="933329"/>
              <a:ext cx="936104" cy="532398"/>
            </a:xfrm>
            <a:prstGeom prst="upArrow">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indent="20638" algn="ctr" eaLnBrk="0" hangingPunct="0">
                <a:defRPr/>
              </a:pPr>
              <a:endParaRPr lang="fr-FR" b="1" dirty="0">
                <a:solidFill>
                  <a:srgbClr val="FF3300"/>
                </a:solidFill>
                <a:latin typeface="Century Gothic" pitchFamily="34" charset="0"/>
              </a:endParaRPr>
            </a:p>
          </p:txBody>
        </p:sp>
        <p:sp>
          <p:nvSpPr>
            <p:cNvPr id="55" name="Rectangle 54"/>
            <p:cNvSpPr/>
            <p:nvPr/>
          </p:nvSpPr>
          <p:spPr>
            <a:xfrm>
              <a:off x="2360711" y="1484784"/>
              <a:ext cx="2592288" cy="2323795"/>
            </a:xfrm>
            <a:prstGeom prst="rect">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indent="20638" algn="ctr" eaLnBrk="0" hangingPunct="0">
                <a:defRPr/>
              </a:pPr>
              <a:r>
                <a:rPr lang="fr-FR" b="1" dirty="0">
                  <a:solidFill>
                    <a:srgbClr val="FF3300"/>
                  </a:solidFill>
                  <a:latin typeface="Century Gothic" pitchFamily="34" charset="0"/>
                </a:rPr>
                <a:t> </a:t>
              </a:r>
              <a:r>
                <a:rPr lang="fr-FR" b="1" dirty="0">
                  <a:solidFill>
                    <a:srgbClr val="7030A0"/>
                  </a:solidFill>
                  <a:latin typeface="Century Gothic" pitchFamily="34" charset="0"/>
                </a:rPr>
                <a:t>Terminale</a:t>
              </a:r>
            </a:p>
            <a:p>
              <a:pPr indent="20638" algn="ctr" eaLnBrk="0" hangingPunct="0">
                <a:defRPr/>
              </a:pPr>
              <a:endParaRPr lang="fr-FR" b="1" dirty="0">
                <a:solidFill>
                  <a:srgbClr val="7030A0"/>
                </a:solidFill>
                <a:latin typeface="Century Gothic" pitchFamily="34" charset="0"/>
              </a:endParaRPr>
            </a:p>
            <a:p>
              <a:pPr indent="20638" algn="ctr" eaLnBrk="0" hangingPunct="0">
                <a:defRPr/>
              </a:pPr>
              <a:r>
                <a:rPr lang="fr-FR" b="1" dirty="0">
                  <a:solidFill>
                    <a:srgbClr val="7030A0"/>
                  </a:solidFill>
                  <a:latin typeface="Century Gothic" pitchFamily="34" charset="0"/>
                </a:rPr>
                <a:t> Ressources humaines et Communication</a:t>
              </a:r>
            </a:p>
            <a:p>
              <a:pPr indent="20638" algn="ctr" eaLnBrk="0" hangingPunct="0">
                <a:defRPr/>
              </a:pPr>
              <a:r>
                <a:rPr lang="fr-FR" b="1" dirty="0">
                  <a:solidFill>
                    <a:srgbClr val="7030A0"/>
                  </a:solidFill>
                  <a:latin typeface="Century Gothic" pitchFamily="34" charset="0"/>
                </a:rPr>
                <a:t>(RHC)</a:t>
              </a:r>
            </a:p>
            <a:p>
              <a:pPr indent="20638" algn="ctr" eaLnBrk="0" hangingPunct="0">
                <a:defRPr/>
              </a:pPr>
              <a:endParaRPr lang="fr-FR" b="1" dirty="0">
                <a:solidFill>
                  <a:srgbClr val="FF3300"/>
                </a:solidFill>
                <a:latin typeface="Century Gothic" pitchFamily="34" charset="0"/>
              </a:endParaRPr>
            </a:p>
          </p:txBody>
        </p:sp>
      </p:grpSp>
      <p:grpSp>
        <p:nvGrpSpPr>
          <p:cNvPr id="64" name="Groupe 63"/>
          <p:cNvGrpSpPr/>
          <p:nvPr/>
        </p:nvGrpSpPr>
        <p:grpSpPr>
          <a:xfrm>
            <a:off x="5097017" y="1379041"/>
            <a:ext cx="2170002" cy="3313085"/>
            <a:chOff x="5225481" y="919355"/>
            <a:chExt cx="1959767" cy="3313085"/>
          </a:xfrm>
        </p:grpSpPr>
        <p:sp>
          <p:nvSpPr>
            <p:cNvPr id="60" name="Flèche vers le haut 59"/>
            <p:cNvSpPr/>
            <p:nvPr/>
          </p:nvSpPr>
          <p:spPr>
            <a:xfrm>
              <a:off x="5817096" y="919355"/>
              <a:ext cx="839081" cy="613470"/>
            </a:xfrm>
            <a:prstGeom prst="upArrow">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indent="20638" algn="ctr" eaLnBrk="0" hangingPunct="0">
                <a:defRPr/>
              </a:pPr>
              <a:endParaRPr lang="fr-FR" b="1" dirty="0">
                <a:solidFill>
                  <a:srgbClr val="FF3300"/>
                </a:solidFill>
                <a:latin typeface="Century Gothic" pitchFamily="34" charset="0"/>
              </a:endParaRPr>
            </a:p>
          </p:txBody>
        </p:sp>
        <p:sp>
          <p:nvSpPr>
            <p:cNvPr id="56" name="Rectangle 55"/>
            <p:cNvSpPr/>
            <p:nvPr/>
          </p:nvSpPr>
          <p:spPr>
            <a:xfrm>
              <a:off x="5225481" y="1554784"/>
              <a:ext cx="1959767" cy="2677656"/>
            </a:xfrm>
            <a:prstGeom prst="rect">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indent="20638" algn="ctr" eaLnBrk="0" hangingPunct="0">
                <a:defRPr/>
              </a:pPr>
              <a:r>
                <a:rPr lang="fr-FR" b="1" dirty="0">
                  <a:solidFill>
                    <a:srgbClr val="7030A0"/>
                  </a:solidFill>
                  <a:latin typeface="Century Gothic" pitchFamily="34" charset="0"/>
                </a:rPr>
                <a:t>Terminale</a:t>
              </a:r>
            </a:p>
            <a:p>
              <a:pPr indent="20638" algn="ctr" eaLnBrk="0" hangingPunct="0">
                <a:defRPr/>
              </a:pPr>
              <a:endParaRPr lang="fr-FR" b="1" dirty="0">
                <a:solidFill>
                  <a:srgbClr val="7030A0"/>
                </a:solidFill>
                <a:latin typeface="Century Gothic" pitchFamily="34" charset="0"/>
              </a:endParaRPr>
            </a:p>
            <a:p>
              <a:pPr indent="20638" algn="ctr" eaLnBrk="0" hangingPunct="0">
                <a:defRPr/>
              </a:pPr>
              <a:r>
                <a:rPr lang="fr-FR" b="1" dirty="0">
                  <a:solidFill>
                    <a:srgbClr val="7030A0"/>
                  </a:solidFill>
                  <a:latin typeface="Century Gothic" pitchFamily="34" charset="0"/>
                </a:rPr>
                <a:t>Mercatique</a:t>
              </a:r>
            </a:p>
            <a:p>
              <a:pPr indent="20638" algn="ctr" eaLnBrk="0" hangingPunct="0">
                <a:defRPr/>
              </a:pPr>
              <a:endParaRPr lang="fr-FR" b="1" dirty="0">
                <a:solidFill>
                  <a:srgbClr val="7030A0"/>
                </a:solidFill>
                <a:latin typeface="Century Gothic" pitchFamily="34" charset="0"/>
              </a:endParaRPr>
            </a:p>
            <a:p>
              <a:pPr indent="20638" algn="ctr" eaLnBrk="0" hangingPunct="0">
                <a:defRPr/>
              </a:pPr>
              <a:r>
                <a:rPr lang="fr-FR" b="1" dirty="0">
                  <a:solidFill>
                    <a:srgbClr val="7030A0"/>
                  </a:solidFill>
                  <a:latin typeface="Century Gothic" pitchFamily="34" charset="0"/>
                </a:rPr>
                <a:t>(Marketing)</a:t>
              </a:r>
            </a:p>
            <a:p>
              <a:pPr indent="20638" algn="ctr" eaLnBrk="0" hangingPunct="0">
                <a:defRPr/>
              </a:pPr>
              <a:endParaRPr lang="fr-FR" b="1" dirty="0">
                <a:solidFill>
                  <a:srgbClr val="FF3300"/>
                </a:solidFill>
                <a:latin typeface="Century Gothic" pitchFamily="34" charset="0"/>
              </a:endParaRPr>
            </a:p>
            <a:p>
              <a:pPr indent="20638" algn="ctr" eaLnBrk="0" hangingPunct="0">
                <a:defRPr/>
              </a:pPr>
              <a:endParaRPr lang="fr-FR" b="1" dirty="0">
                <a:solidFill>
                  <a:srgbClr val="FF3300"/>
                </a:solidFill>
                <a:latin typeface="Century Gothic" pitchFamily="34" charset="0"/>
              </a:endParaRPr>
            </a:p>
          </p:txBody>
        </p:sp>
      </p:grpSp>
      <p:grpSp>
        <p:nvGrpSpPr>
          <p:cNvPr id="65" name="Groupe 64"/>
          <p:cNvGrpSpPr/>
          <p:nvPr/>
        </p:nvGrpSpPr>
        <p:grpSpPr>
          <a:xfrm>
            <a:off x="7346563" y="1401000"/>
            <a:ext cx="2316945" cy="3291126"/>
            <a:chOff x="7267018" y="554461"/>
            <a:chExt cx="2316945" cy="3291126"/>
          </a:xfrm>
        </p:grpSpPr>
        <p:sp>
          <p:nvSpPr>
            <p:cNvPr id="61" name="Flèche vers le haut 60"/>
            <p:cNvSpPr/>
            <p:nvPr/>
          </p:nvSpPr>
          <p:spPr>
            <a:xfrm>
              <a:off x="7969799" y="554461"/>
              <a:ext cx="936104" cy="613470"/>
            </a:xfrm>
            <a:prstGeom prst="upArrow">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indent="20638" algn="ctr" eaLnBrk="0" hangingPunct="0">
                <a:defRPr/>
              </a:pPr>
              <a:endParaRPr lang="fr-FR" b="1" dirty="0">
                <a:solidFill>
                  <a:srgbClr val="FF3300"/>
                </a:solidFill>
                <a:latin typeface="Century Gothic" pitchFamily="34" charset="0"/>
              </a:endParaRPr>
            </a:p>
          </p:txBody>
        </p:sp>
        <p:sp>
          <p:nvSpPr>
            <p:cNvPr id="57" name="Rectangle 56"/>
            <p:cNvSpPr/>
            <p:nvPr/>
          </p:nvSpPr>
          <p:spPr>
            <a:xfrm>
              <a:off x="7267018" y="1167931"/>
              <a:ext cx="2316945" cy="2677656"/>
            </a:xfrm>
            <a:prstGeom prst="rect">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wrap="square">
              <a:spAutoFit/>
            </a:bodyPr>
            <a:lstStyle/>
            <a:p>
              <a:pPr indent="20638" algn="ctr" eaLnBrk="0" hangingPunct="0">
                <a:defRPr/>
              </a:pPr>
              <a:r>
                <a:rPr lang="fr-FR" b="1" dirty="0">
                  <a:solidFill>
                    <a:srgbClr val="7030A0"/>
                  </a:solidFill>
                  <a:latin typeface="Century Gothic" pitchFamily="34" charset="0"/>
                </a:rPr>
                <a:t>Terminale</a:t>
              </a:r>
            </a:p>
            <a:p>
              <a:pPr indent="20638" algn="ctr" eaLnBrk="0" hangingPunct="0">
                <a:defRPr/>
              </a:pPr>
              <a:endParaRPr lang="fr-FR" b="1" dirty="0">
                <a:solidFill>
                  <a:srgbClr val="FF3300"/>
                </a:solidFill>
                <a:latin typeface="Century Gothic" pitchFamily="34" charset="0"/>
              </a:endParaRPr>
            </a:p>
            <a:p>
              <a:pPr indent="20638" algn="ctr" eaLnBrk="0" hangingPunct="0">
                <a:defRPr/>
              </a:pPr>
              <a:r>
                <a:rPr lang="fr-FR" b="1" dirty="0">
                  <a:solidFill>
                    <a:srgbClr val="FF3300"/>
                  </a:solidFill>
                  <a:latin typeface="Century Gothic" pitchFamily="34" charset="0"/>
                </a:rPr>
                <a:t>Systèmes </a:t>
              </a:r>
            </a:p>
            <a:p>
              <a:pPr indent="20638" algn="ctr" eaLnBrk="0" hangingPunct="0">
                <a:defRPr/>
              </a:pPr>
              <a:r>
                <a:rPr lang="fr-FR" b="1" dirty="0">
                  <a:solidFill>
                    <a:srgbClr val="FF3300"/>
                  </a:solidFill>
                  <a:latin typeface="Century Gothic" pitchFamily="34" charset="0"/>
                </a:rPr>
                <a:t>d’Information</a:t>
              </a:r>
            </a:p>
            <a:p>
              <a:pPr indent="20638" algn="ctr" eaLnBrk="0" hangingPunct="0">
                <a:defRPr/>
              </a:pPr>
              <a:r>
                <a:rPr lang="fr-FR" b="1" dirty="0">
                  <a:solidFill>
                    <a:srgbClr val="FF3300"/>
                  </a:solidFill>
                  <a:latin typeface="Century Gothic" pitchFamily="34" charset="0"/>
                </a:rPr>
                <a:t>de Gestion</a:t>
              </a:r>
            </a:p>
            <a:p>
              <a:pPr indent="20638" algn="ctr" eaLnBrk="0" hangingPunct="0">
                <a:defRPr/>
              </a:pPr>
              <a:endParaRPr lang="fr-FR" b="1" dirty="0">
                <a:solidFill>
                  <a:srgbClr val="FF3300"/>
                </a:solidFill>
                <a:latin typeface="Century Gothic" pitchFamily="34" charset="0"/>
              </a:endParaRPr>
            </a:p>
            <a:p>
              <a:pPr indent="20638" algn="ctr" eaLnBrk="0" hangingPunct="0">
                <a:defRPr/>
              </a:pPr>
              <a:r>
                <a:rPr lang="fr-FR" b="1" dirty="0">
                  <a:solidFill>
                    <a:srgbClr val="7030A0"/>
                  </a:solidFill>
                  <a:latin typeface="Century Gothic" pitchFamily="34" charset="0"/>
                </a:rPr>
                <a:t>(SIG)</a:t>
              </a:r>
            </a:p>
          </p:txBody>
        </p:sp>
      </p:grpSp>
      <p:sp>
        <p:nvSpPr>
          <p:cNvPr id="29" name="Hexagone 28"/>
          <p:cNvSpPr/>
          <p:nvPr/>
        </p:nvSpPr>
        <p:spPr>
          <a:xfrm>
            <a:off x="7418572" y="3430346"/>
            <a:ext cx="2247691" cy="2191703"/>
          </a:xfrm>
          <a:prstGeom prst="hexagon">
            <a:avLst/>
          </a:prstGeom>
          <a:solidFill>
            <a:schemeClr val="accent6">
              <a:lumMod val="20000"/>
              <a:lumOff val="80000"/>
            </a:schemeClr>
          </a:solidFill>
          <a:ln w="38100" cmpd="sng">
            <a:solidFill>
              <a:schemeClr val="accent6">
                <a:lumMod val="60000"/>
                <a:lumOff val="40000"/>
              </a:schemeClr>
            </a:solidFill>
          </a:ln>
          <a:effectLst>
            <a:outerShdw dir="5400000" algn="ctr" rotWithShape="0">
              <a:schemeClr val="accent3">
                <a:lumMod val="40000"/>
                <a:lumOff val="60000"/>
              </a:schemeClr>
            </a:outerShdw>
          </a:effectLst>
        </p:spPr>
        <p:txBody>
          <a:bodyPr vert="horz" wrap="square">
            <a:spAutoFit/>
          </a:bodyPr>
          <a:lstStyle/>
          <a:p>
            <a:pPr indent="20638" algn="ctr" eaLnBrk="0" hangingPunct="0">
              <a:buClr>
                <a:schemeClr val="accent1"/>
              </a:buClr>
              <a:buSzPct val="70000"/>
              <a:defRPr/>
            </a:pPr>
            <a:r>
              <a:rPr lang="fr-FR" sz="1800" b="1" dirty="0">
                <a:solidFill>
                  <a:srgbClr val="7030A0"/>
                </a:solidFill>
                <a:latin typeface="Century Gothic" pitchFamily="34" charset="0"/>
              </a:rPr>
              <a:t>Spécialité qui n’est pas offerte au lycée St Charles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1000" fill="hold"/>
                                        <p:tgtEl>
                                          <p:spTgt spid="36"/>
                                        </p:tgtEl>
                                        <p:attrNameLst>
                                          <p:attrName>ppt_x</p:attrName>
                                        </p:attrNameLst>
                                      </p:cBhvr>
                                      <p:tavLst>
                                        <p:tav tm="0">
                                          <p:val>
                                            <p:strVal val="#ppt_x"/>
                                          </p:val>
                                        </p:tav>
                                        <p:tav tm="100000">
                                          <p:val>
                                            <p:strVal val="#ppt_x"/>
                                          </p:val>
                                        </p:tav>
                                      </p:tavLst>
                                    </p:anim>
                                    <p:anim calcmode="lin" valueType="num">
                                      <p:cBhvr additive="base">
                                        <p:cTn id="8" dur="10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62"/>
                                        </p:tgtEl>
                                        <p:attrNameLst>
                                          <p:attrName>style.visibility</p:attrName>
                                        </p:attrNameLst>
                                      </p:cBhvr>
                                      <p:to>
                                        <p:strVal val="visible"/>
                                      </p:to>
                                    </p:set>
                                    <p:anim calcmode="lin" valueType="num">
                                      <p:cBhvr>
                                        <p:cTn id="13" dur="1000" fill="hold"/>
                                        <p:tgtEl>
                                          <p:spTgt spid="62"/>
                                        </p:tgtEl>
                                        <p:attrNameLst>
                                          <p:attrName>ppt_w</p:attrName>
                                        </p:attrNameLst>
                                      </p:cBhvr>
                                      <p:tavLst>
                                        <p:tav tm="0">
                                          <p:val>
                                            <p:fltVal val="0"/>
                                          </p:val>
                                        </p:tav>
                                        <p:tav tm="100000">
                                          <p:val>
                                            <p:strVal val="#ppt_w"/>
                                          </p:val>
                                        </p:tav>
                                      </p:tavLst>
                                    </p:anim>
                                    <p:anim calcmode="lin" valueType="num">
                                      <p:cBhvr>
                                        <p:cTn id="14" dur="1000" fill="hold"/>
                                        <p:tgtEl>
                                          <p:spTgt spid="62"/>
                                        </p:tgtEl>
                                        <p:attrNameLst>
                                          <p:attrName>ppt_h</p:attrName>
                                        </p:attrNameLst>
                                      </p:cBhvr>
                                      <p:tavLst>
                                        <p:tav tm="0">
                                          <p:val>
                                            <p:fltVal val="0"/>
                                          </p:val>
                                        </p:tav>
                                        <p:tav tm="100000">
                                          <p:val>
                                            <p:strVal val="#ppt_h"/>
                                          </p:val>
                                        </p:tav>
                                      </p:tavLst>
                                    </p:anim>
                                    <p:animEffect transition="in" filter="fade">
                                      <p:cBhvr>
                                        <p:cTn id="15" dur="1000"/>
                                        <p:tgtEl>
                                          <p:spTgt spid="62"/>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63"/>
                                        </p:tgtEl>
                                        <p:attrNameLst>
                                          <p:attrName>style.visibility</p:attrName>
                                        </p:attrNameLst>
                                      </p:cBhvr>
                                      <p:to>
                                        <p:strVal val="visible"/>
                                      </p:to>
                                    </p:set>
                                    <p:anim calcmode="lin" valueType="num">
                                      <p:cBhvr>
                                        <p:cTn id="20" dur="1000" fill="hold"/>
                                        <p:tgtEl>
                                          <p:spTgt spid="63"/>
                                        </p:tgtEl>
                                        <p:attrNameLst>
                                          <p:attrName>ppt_w</p:attrName>
                                        </p:attrNameLst>
                                      </p:cBhvr>
                                      <p:tavLst>
                                        <p:tav tm="0">
                                          <p:val>
                                            <p:fltVal val="0"/>
                                          </p:val>
                                        </p:tav>
                                        <p:tav tm="100000">
                                          <p:val>
                                            <p:strVal val="#ppt_w"/>
                                          </p:val>
                                        </p:tav>
                                      </p:tavLst>
                                    </p:anim>
                                    <p:anim calcmode="lin" valueType="num">
                                      <p:cBhvr>
                                        <p:cTn id="21" dur="1000" fill="hold"/>
                                        <p:tgtEl>
                                          <p:spTgt spid="63"/>
                                        </p:tgtEl>
                                        <p:attrNameLst>
                                          <p:attrName>ppt_h</p:attrName>
                                        </p:attrNameLst>
                                      </p:cBhvr>
                                      <p:tavLst>
                                        <p:tav tm="0">
                                          <p:val>
                                            <p:fltVal val="0"/>
                                          </p:val>
                                        </p:tav>
                                        <p:tav tm="100000">
                                          <p:val>
                                            <p:strVal val="#ppt_h"/>
                                          </p:val>
                                        </p:tav>
                                      </p:tavLst>
                                    </p:anim>
                                    <p:animEffect transition="in" filter="fade">
                                      <p:cBhvr>
                                        <p:cTn id="22" dur="1000"/>
                                        <p:tgtEl>
                                          <p:spTgt spid="63"/>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64"/>
                                        </p:tgtEl>
                                        <p:attrNameLst>
                                          <p:attrName>style.visibility</p:attrName>
                                        </p:attrNameLst>
                                      </p:cBhvr>
                                      <p:to>
                                        <p:strVal val="visible"/>
                                      </p:to>
                                    </p:set>
                                    <p:anim calcmode="lin" valueType="num">
                                      <p:cBhvr>
                                        <p:cTn id="27" dur="1000" fill="hold"/>
                                        <p:tgtEl>
                                          <p:spTgt spid="64"/>
                                        </p:tgtEl>
                                        <p:attrNameLst>
                                          <p:attrName>ppt_w</p:attrName>
                                        </p:attrNameLst>
                                      </p:cBhvr>
                                      <p:tavLst>
                                        <p:tav tm="0">
                                          <p:val>
                                            <p:fltVal val="0"/>
                                          </p:val>
                                        </p:tav>
                                        <p:tav tm="100000">
                                          <p:val>
                                            <p:strVal val="#ppt_w"/>
                                          </p:val>
                                        </p:tav>
                                      </p:tavLst>
                                    </p:anim>
                                    <p:anim calcmode="lin" valueType="num">
                                      <p:cBhvr>
                                        <p:cTn id="28" dur="1000" fill="hold"/>
                                        <p:tgtEl>
                                          <p:spTgt spid="64"/>
                                        </p:tgtEl>
                                        <p:attrNameLst>
                                          <p:attrName>ppt_h</p:attrName>
                                        </p:attrNameLst>
                                      </p:cBhvr>
                                      <p:tavLst>
                                        <p:tav tm="0">
                                          <p:val>
                                            <p:fltVal val="0"/>
                                          </p:val>
                                        </p:tav>
                                        <p:tav tm="100000">
                                          <p:val>
                                            <p:strVal val="#ppt_h"/>
                                          </p:val>
                                        </p:tav>
                                      </p:tavLst>
                                    </p:anim>
                                    <p:animEffect transition="in" filter="fade">
                                      <p:cBhvr>
                                        <p:cTn id="29" dur="1000"/>
                                        <p:tgtEl>
                                          <p:spTgt spid="64"/>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nodeType="clickEffect">
                                  <p:stCondLst>
                                    <p:cond delay="0"/>
                                  </p:stCondLst>
                                  <p:childTnLst>
                                    <p:set>
                                      <p:cBhvr>
                                        <p:cTn id="33" dur="1" fill="hold">
                                          <p:stCondLst>
                                            <p:cond delay="0"/>
                                          </p:stCondLst>
                                        </p:cTn>
                                        <p:tgtEl>
                                          <p:spTgt spid="65"/>
                                        </p:tgtEl>
                                        <p:attrNameLst>
                                          <p:attrName>style.visibility</p:attrName>
                                        </p:attrNameLst>
                                      </p:cBhvr>
                                      <p:to>
                                        <p:strVal val="visible"/>
                                      </p:to>
                                    </p:set>
                                    <p:anim calcmode="lin" valueType="num">
                                      <p:cBhvr>
                                        <p:cTn id="34" dur="1000" fill="hold"/>
                                        <p:tgtEl>
                                          <p:spTgt spid="65"/>
                                        </p:tgtEl>
                                        <p:attrNameLst>
                                          <p:attrName>ppt_w</p:attrName>
                                        </p:attrNameLst>
                                      </p:cBhvr>
                                      <p:tavLst>
                                        <p:tav tm="0">
                                          <p:val>
                                            <p:fltVal val="0"/>
                                          </p:val>
                                        </p:tav>
                                        <p:tav tm="100000">
                                          <p:val>
                                            <p:strVal val="#ppt_w"/>
                                          </p:val>
                                        </p:tav>
                                      </p:tavLst>
                                    </p:anim>
                                    <p:anim calcmode="lin" valueType="num">
                                      <p:cBhvr>
                                        <p:cTn id="35" dur="1000" fill="hold"/>
                                        <p:tgtEl>
                                          <p:spTgt spid="65"/>
                                        </p:tgtEl>
                                        <p:attrNameLst>
                                          <p:attrName>ppt_h</p:attrName>
                                        </p:attrNameLst>
                                      </p:cBhvr>
                                      <p:tavLst>
                                        <p:tav tm="0">
                                          <p:val>
                                            <p:fltVal val="0"/>
                                          </p:val>
                                        </p:tav>
                                        <p:tav tm="100000">
                                          <p:val>
                                            <p:strVal val="#ppt_h"/>
                                          </p:val>
                                        </p:tav>
                                      </p:tavLst>
                                    </p:anim>
                                    <p:animEffect transition="in" filter="fade">
                                      <p:cBhvr>
                                        <p:cTn id="36" dur="1000"/>
                                        <p:tgtEl>
                                          <p:spTgt spid="65"/>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p:cTn id="41" dur="1000" fill="hold"/>
                                        <p:tgtEl>
                                          <p:spTgt spid="29"/>
                                        </p:tgtEl>
                                        <p:attrNameLst>
                                          <p:attrName>ppt_w</p:attrName>
                                        </p:attrNameLst>
                                      </p:cBhvr>
                                      <p:tavLst>
                                        <p:tav tm="0">
                                          <p:val>
                                            <p:strVal val="#ppt_w*0.70"/>
                                          </p:val>
                                        </p:tav>
                                        <p:tav tm="100000">
                                          <p:val>
                                            <p:strVal val="#ppt_w"/>
                                          </p:val>
                                        </p:tav>
                                      </p:tavLst>
                                    </p:anim>
                                    <p:anim calcmode="lin" valueType="num">
                                      <p:cBhvr>
                                        <p:cTn id="42" dur="1000" fill="hold"/>
                                        <p:tgtEl>
                                          <p:spTgt spid="29"/>
                                        </p:tgtEl>
                                        <p:attrNameLst>
                                          <p:attrName>ppt_h</p:attrName>
                                        </p:attrNameLst>
                                      </p:cBhvr>
                                      <p:tavLst>
                                        <p:tav tm="0">
                                          <p:val>
                                            <p:strVal val="#ppt_h"/>
                                          </p:val>
                                        </p:tav>
                                        <p:tav tm="100000">
                                          <p:val>
                                            <p:strVal val="#ppt_h"/>
                                          </p:val>
                                        </p:tav>
                                      </p:tavLst>
                                    </p:anim>
                                    <p:animEffect transition="in" filter="fade">
                                      <p:cBhvr>
                                        <p:cTn id="43" dur="1000"/>
                                        <p:tgtEl>
                                          <p:spTgt spid="29"/>
                                        </p:tgtEl>
                                      </p:cBhvr>
                                    </p:animEffect>
                                  </p:childTnLst>
                                </p:cTn>
                              </p:par>
                            </p:childTnLst>
                          </p:cTn>
                        </p:par>
                      </p:childTnLst>
                    </p:cTn>
                  </p:par>
                  <p:par>
                    <p:cTn id="44" fill="hold">
                      <p:stCondLst>
                        <p:cond delay="indefinite"/>
                      </p:stCondLst>
                      <p:childTnLst>
                        <p:par>
                          <p:cTn id="45" fill="hold">
                            <p:stCondLst>
                              <p:cond delay="0"/>
                            </p:stCondLst>
                            <p:childTnLst>
                              <p:par>
                                <p:cTn id="46" presetID="8" presetClass="emph" presetSubtype="0" fill="hold" grpId="1" nodeType="clickEffect">
                                  <p:stCondLst>
                                    <p:cond delay="0"/>
                                  </p:stCondLst>
                                  <p:childTnLst>
                                    <p:animRot by="21600000">
                                      <p:cBhvr>
                                        <p:cTn id="47" dur="2000" fill="hold"/>
                                        <p:tgtEl>
                                          <p:spTgt spid="29"/>
                                        </p:tgtEl>
                                        <p:attrNameLst>
                                          <p:attrName>r</p:attrName>
                                        </p:attrNameLst>
                                      </p:cBhvr>
                                    </p:animRot>
                                  </p:childTnLst>
                                </p:cTn>
                              </p:par>
                            </p:childTnLst>
                          </p:cTn>
                        </p:par>
                      </p:childTnLst>
                    </p:cTn>
                  </p:par>
                  <p:par>
                    <p:cTn id="48" fill="hold">
                      <p:stCondLst>
                        <p:cond delay="indefinite"/>
                      </p:stCondLst>
                      <p:childTnLst>
                        <p:par>
                          <p:cTn id="49" fill="hold">
                            <p:stCondLst>
                              <p:cond delay="0"/>
                            </p:stCondLst>
                            <p:childTnLst>
                              <p:par>
                                <p:cTn id="50" presetID="55"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1000" fill="hold"/>
                                        <p:tgtEl>
                                          <p:spTgt spid="21"/>
                                        </p:tgtEl>
                                        <p:attrNameLst>
                                          <p:attrName>ppt_w</p:attrName>
                                        </p:attrNameLst>
                                      </p:cBhvr>
                                      <p:tavLst>
                                        <p:tav tm="0">
                                          <p:val>
                                            <p:strVal val="#ppt_w*0.70"/>
                                          </p:val>
                                        </p:tav>
                                        <p:tav tm="100000">
                                          <p:val>
                                            <p:strVal val="#ppt_w"/>
                                          </p:val>
                                        </p:tav>
                                      </p:tavLst>
                                    </p:anim>
                                    <p:anim calcmode="lin" valueType="num">
                                      <p:cBhvr>
                                        <p:cTn id="53" dur="1000" fill="hold"/>
                                        <p:tgtEl>
                                          <p:spTgt spid="21"/>
                                        </p:tgtEl>
                                        <p:attrNameLst>
                                          <p:attrName>ppt_h</p:attrName>
                                        </p:attrNameLst>
                                      </p:cBhvr>
                                      <p:tavLst>
                                        <p:tav tm="0">
                                          <p:val>
                                            <p:strVal val="#ppt_h"/>
                                          </p:val>
                                        </p:tav>
                                        <p:tav tm="100000">
                                          <p:val>
                                            <p:strVal val="#ppt_h"/>
                                          </p:val>
                                        </p:tav>
                                      </p:tavLst>
                                    </p:anim>
                                    <p:animEffect transition="in" filter="fade">
                                      <p:cBhvr>
                                        <p:cTn id="5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6" grpId="0" animBg="1"/>
      <p:bldP spid="29" grpId="0" animBg="1"/>
      <p:bldP spid="29"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2" name="Text Box 4"/>
          <p:cNvSpPr txBox="1">
            <a:spLocks noChangeArrowheads="1"/>
          </p:cNvSpPr>
          <p:nvPr/>
        </p:nvSpPr>
        <p:spPr bwMode="auto">
          <a:xfrm rot="-1028966">
            <a:off x="465668" y="1621935"/>
            <a:ext cx="2866494" cy="1200329"/>
          </a:xfrm>
          <a:prstGeom prst="rect">
            <a:avLst/>
          </a:prstGeom>
          <a:noFill/>
          <a:ln w="12700">
            <a:noFill/>
            <a:miter lim="800000"/>
            <a:headEnd/>
            <a:tailEnd/>
          </a:ln>
          <a:effectLst/>
        </p:spPr>
        <p:txBody>
          <a:bodyPr wrap="square">
            <a:spAutoFit/>
          </a:bodyPr>
          <a:lstStyle/>
          <a:p>
            <a:pPr algn="ctr">
              <a:spcBef>
                <a:spcPct val="50000"/>
              </a:spcBef>
              <a:defRPr/>
            </a:pPr>
            <a:r>
              <a:rPr lang="fr-FR" b="1" dirty="0">
                <a:solidFill>
                  <a:srgbClr val="AD0F8B"/>
                </a:solidFill>
                <a:effectLst>
                  <a:outerShdw blurRad="38100" dist="38100" dir="2700000" algn="tl">
                    <a:srgbClr val="000000">
                      <a:alpha val="43137"/>
                    </a:srgbClr>
                  </a:outerShdw>
                </a:effectLst>
                <a:latin typeface="Century Gothic" pitchFamily="34" charset="0"/>
              </a:rPr>
              <a:t>Services Informatiques aux organisations</a:t>
            </a:r>
          </a:p>
        </p:txBody>
      </p:sp>
      <p:sp>
        <p:nvSpPr>
          <p:cNvPr id="263173" name="Text Box 5"/>
          <p:cNvSpPr txBox="1">
            <a:spLocks noChangeArrowheads="1"/>
          </p:cNvSpPr>
          <p:nvPr/>
        </p:nvSpPr>
        <p:spPr bwMode="auto">
          <a:xfrm rot="19565092">
            <a:off x="102410" y="1087627"/>
            <a:ext cx="1783843" cy="461665"/>
          </a:xfrm>
          <a:prstGeom prst="rect">
            <a:avLst/>
          </a:prstGeom>
          <a:noFill/>
          <a:ln w="12700">
            <a:noFill/>
            <a:miter lim="800000"/>
            <a:headEnd/>
            <a:tailEnd/>
          </a:ln>
          <a:effectLst/>
        </p:spPr>
        <p:txBody>
          <a:bodyPr wrap="square">
            <a:spAutoFit/>
          </a:bodyPr>
          <a:lstStyle/>
          <a:p>
            <a:pPr>
              <a:spcBef>
                <a:spcPct val="50000"/>
              </a:spcBef>
              <a:defRPr/>
            </a:pPr>
            <a:r>
              <a:rPr lang="fr-FR" b="1" dirty="0">
                <a:solidFill>
                  <a:schemeClr val="accent5">
                    <a:lumMod val="75000"/>
                  </a:schemeClr>
                </a:solidFill>
                <a:latin typeface="Century Gothic" pitchFamily="34" charset="0"/>
              </a:rPr>
              <a:t>Banque</a:t>
            </a:r>
          </a:p>
        </p:txBody>
      </p:sp>
      <p:sp>
        <p:nvSpPr>
          <p:cNvPr id="263174" name="Text Box 6"/>
          <p:cNvSpPr txBox="1">
            <a:spLocks noChangeArrowheads="1"/>
          </p:cNvSpPr>
          <p:nvPr/>
        </p:nvSpPr>
        <p:spPr bwMode="auto">
          <a:xfrm rot="223022">
            <a:off x="4670601" y="88633"/>
            <a:ext cx="2614405" cy="830997"/>
          </a:xfrm>
          <a:prstGeom prst="rect">
            <a:avLst/>
          </a:prstGeom>
          <a:noFill/>
          <a:ln w="12700">
            <a:noFill/>
            <a:miter lim="800000"/>
            <a:headEnd/>
            <a:tailEnd/>
          </a:ln>
          <a:effectLst/>
        </p:spPr>
        <p:txBody>
          <a:bodyPr wrap="square">
            <a:spAutoFit/>
          </a:bodyPr>
          <a:lstStyle/>
          <a:p>
            <a:pPr algn="ctr">
              <a:spcBef>
                <a:spcPct val="50000"/>
              </a:spcBef>
              <a:defRPr/>
            </a:pPr>
            <a:r>
              <a:rPr lang="fr-FR" b="1" dirty="0">
                <a:solidFill>
                  <a:schemeClr val="accent5">
                    <a:lumMod val="75000"/>
                  </a:schemeClr>
                </a:solidFill>
                <a:latin typeface="Century Gothic" pitchFamily="34" charset="0"/>
              </a:rPr>
              <a:t>Hôtellerie - Restauration</a:t>
            </a:r>
          </a:p>
        </p:txBody>
      </p:sp>
      <p:sp>
        <p:nvSpPr>
          <p:cNvPr id="263175" name="Text Box 7"/>
          <p:cNvSpPr txBox="1">
            <a:spLocks noChangeArrowheads="1"/>
          </p:cNvSpPr>
          <p:nvPr/>
        </p:nvSpPr>
        <p:spPr bwMode="auto">
          <a:xfrm rot="1284834">
            <a:off x="7438619" y="680334"/>
            <a:ext cx="2306637" cy="646331"/>
          </a:xfrm>
          <a:prstGeom prst="rect">
            <a:avLst/>
          </a:prstGeom>
          <a:noFill/>
          <a:ln w="12700">
            <a:noFill/>
            <a:miter lim="800000"/>
            <a:headEnd/>
            <a:tailEnd/>
          </a:ln>
          <a:effectLst>
            <a:innerShdw blurRad="63500" dist="50800" dir="13500000">
              <a:prstClr val="black">
                <a:alpha val="50000"/>
              </a:prstClr>
            </a:innerShdw>
          </a:effectLst>
        </p:spPr>
        <p:txBody>
          <a:bodyPr>
            <a:spAutoFit/>
          </a:bodyPr>
          <a:lstStyle/>
          <a:p>
            <a:pPr algn="ctr">
              <a:spcBef>
                <a:spcPct val="50000"/>
              </a:spcBef>
              <a:defRPr/>
            </a:pPr>
            <a:r>
              <a:rPr lang="fr-FR" b="1" dirty="0">
                <a:solidFill>
                  <a:schemeClr val="accent5">
                    <a:lumMod val="75000"/>
                  </a:schemeClr>
                </a:solidFill>
                <a:latin typeface="Century Gothic" pitchFamily="34" charset="0"/>
              </a:rPr>
              <a:t>Comptabilité et gestion </a:t>
            </a:r>
          </a:p>
        </p:txBody>
      </p:sp>
      <p:sp>
        <p:nvSpPr>
          <p:cNvPr id="263176" name="Text Box 8"/>
          <p:cNvSpPr txBox="1">
            <a:spLocks noChangeArrowheads="1"/>
          </p:cNvSpPr>
          <p:nvPr/>
        </p:nvSpPr>
        <p:spPr bwMode="auto">
          <a:xfrm rot="-827969">
            <a:off x="126173" y="3182462"/>
            <a:ext cx="2205655" cy="830997"/>
          </a:xfrm>
          <a:prstGeom prst="rect">
            <a:avLst/>
          </a:prstGeom>
          <a:noFill/>
          <a:ln w="12700">
            <a:noFill/>
            <a:miter lim="800000"/>
            <a:headEnd/>
            <a:tailEnd/>
          </a:ln>
          <a:effectLst/>
        </p:spPr>
        <p:txBody>
          <a:bodyPr wrap="square">
            <a:spAutoFit/>
          </a:bodyPr>
          <a:lstStyle/>
          <a:p>
            <a:pPr>
              <a:spcBef>
                <a:spcPct val="50000"/>
              </a:spcBef>
              <a:defRPr/>
            </a:pPr>
            <a:r>
              <a:rPr lang="fr-FR" b="1" dirty="0">
                <a:solidFill>
                  <a:schemeClr val="accent5">
                    <a:lumMod val="75000"/>
                  </a:schemeClr>
                </a:solidFill>
                <a:effectLst>
                  <a:outerShdw blurRad="38100" dist="38100" dir="2700000" algn="tl">
                    <a:srgbClr val="000000">
                      <a:alpha val="43137"/>
                    </a:srgbClr>
                  </a:outerShdw>
                </a:effectLst>
                <a:latin typeface="Century Gothic" pitchFamily="34" charset="0"/>
              </a:rPr>
              <a:t>Professions immobilières</a:t>
            </a:r>
          </a:p>
        </p:txBody>
      </p:sp>
      <p:sp>
        <p:nvSpPr>
          <p:cNvPr id="263177" name="Text Box 9"/>
          <p:cNvSpPr txBox="1">
            <a:spLocks noChangeArrowheads="1"/>
          </p:cNvSpPr>
          <p:nvPr/>
        </p:nvSpPr>
        <p:spPr bwMode="auto">
          <a:xfrm>
            <a:off x="4979236" y="2351954"/>
            <a:ext cx="1800225" cy="646331"/>
          </a:xfrm>
          <a:prstGeom prst="rect">
            <a:avLst/>
          </a:prstGeom>
          <a:noFill/>
          <a:ln w="12700">
            <a:noFill/>
            <a:miter lim="800000"/>
            <a:headEnd/>
            <a:tailEnd/>
          </a:ln>
          <a:effectLst/>
        </p:spPr>
        <p:txBody>
          <a:bodyPr wrap="square">
            <a:spAutoFit/>
          </a:bodyPr>
          <a:lstStyle/>
          <a:p>
            <a:pPr algn="ctr">
              <a:spcBef>
                <a:spcPct val="50000"/>
              </a:spcBef>
              <a:defRPr/>
            </a:pPr>
            <a:r>
              <a:rPr lang="fr-FR" b="1" dirty="0">
                <a:solidFill>
                  <a:srgbClr val="AD0F8B"/>
                </a:solidFill>
                <a:effectLst>
                  <a:outerShdw blurRad="38100" dist="38100" dir="2700000" algn="tl">
                    <a:srgbClr val="000000">
                      <a:alpha val="43137"/>
                    </a:srgbClr>
                  </a:outerShdw>
                </a:effectLst>
                <a:latin typeface="Century Gothic" pitchFamily="34" charset="0"/>
              </a:rPr>
              <a:t> gestion de la PME </a:t>
            </a:r>
          </a:p>
        </p:txBody>
      </p:sp>
      <p:sp>
        <p:nvSpPr>
          <p:cNvPr id="263178" name="Text Box 10"/>
          <p:cNvSpPr txBox="1">
            <a:spLocks noChangeArrowheads="1"/>
          </p:cNvSpPr>
          <p:nvPr/>
        </p:nvSpPr>
        <p:spPr bwMode="auto">
          <a:xfrm rot="-1755058">
            <a:off x="1637605" y="3676827"/>
            <a:ext cx="1997671" cy="461665"/>
          </a:xfrm>
          <a:prstGeom prst="rect">
            <a:avLst/>
          </a:prstGeom>
          <a:noFill/>
          <a:ln w="12700">
            <a:noFill/>
            <a:miter lim="800000"/>
            <a:headEnd/>
            <a:tailEnd/>
          </a:ln>
          <a:effectLst/>
        </p:spPr>
        <p:txBody>
          <a:bodyPr wrap="square">
            <a:spAutoFit/>
          </a:bodyPr>
          <a:lstStyle/>
          <a:p>
            <a:pPr>
              <a:spcBef>
                <a:spcPct val="50000"/>
              </a:spcBef>
              <a:defRPr/>
            </a:pPr>
            <a:r>
              <a:rPr lang="fr-FR" b="1" dirty="0">
                <a:solidFill>
                  <a:srgbClr val="AD0F8B"/>
                </a:solidFill>
                <a:effectLst>
                  <a:outerShdw blurRad="38100" dist="38100" dir="2700000" algn="tl">
                    <a:srgbClr val="000000">
                      <a:alpha val="43137"/>
                    </a:srgbClr>
                  </a:outerShdw>
                </a:effectLst>
                <a:latin typeface="Century Gothic" pitchFamily="34" charset="0"/>
              </a:rPr>
              <a:t>Assurances</a:t>
            </a:r>
          </a:p>
        </p:txBody>
      </p:sp>
      <p:sp>
        <p:nvSpPr>
          <p:cNvPr id="263179" name="Text Box 11"/>
          <p:cNvSpPr txBox="1">
            <a:spLocks noChangeArrowheads="1"/>
          </p:cNvSpPr>
          <p:nvPr/>
        </p:nvSpPr>
        <p:spPr bwMode="auto">
          <a:xfrm rot="739785">
            <a:off x="2917242" y="4135459"/>
            <a:ext cx="2516073" cy="923330"/>
          </a:xfrm>
          <a:prstGeom prst="rect">
            <a:avLst/>
          </a:prstGeom>
          <a:noFill/>
          <a:ln w="12700">
            <a:noFill/>
            <a:miter lim="800000"/>
            <a:headEnd/>
            <a:tailEnd/>
          </a:ln>
          <a:effectLst/>
        </p:spPr>
        <p:txBody>
          <a:bodyPr wrap="square">
            <a:spAutoFit/>
          </a:bodyPr>
          <a:lstStyle/>
          <a:p>
            <a:pPr>
              <a:spcBef>
                <a:spcPct val="50000"/>
              </a:spcBef>
              <a:defRPr/>
            </a:pPr>
            <a:r>
              <a:rPr lang="fr-FR" b="1" dirty="0">
                <a:solidFill>
                  <a:schemeClr val="accent5">
                    <a:lumMod val="75000"/>
                  </a:schemeClr>
                </a:solidFill>
                <a:effectLst>
                  <a:outerShdw blurRad="38100" dist="38100" dir="2700000" algn="tl">
                    <a:srgbClr val="000000">
                      <a:alpha val="43137"/>
                    </a:srgbClr>
                  </a:outerShdw>
                </a:effectLst>
                <a:latin typeface="Century Gothic" pitchFamily="34" charset="0"/>
              </a:rPr>
              <a:t>Négociation et Digitalisation de la relation client</a:t>
            </a:r>
          </a:p>
        </p:txBody>
      </p:sp>
      <p:sp>
        <p:nvSpPr>
          <p:cNvPr id="263180" name="Text Box 12"/>
          <p:cNvSpPr txBox="1">
            <a:spLocks noChangeArrowheads="1"/>
          </p:cNvSpPr>
          <p:nvPr/>
        </p:nvSpPr>
        <p:spPr bwMode="auto">
          <a:xfrm rot="2021404">
            <a:off x="-94380" y="5549523"/>
            <a:ext cx="2705368" cy="369332"/>
          </a:xfrm>
          <a:prstGeom prst="rect">
            <a:avLst/>
          </a:prstGeom>
          <a:noFill/>
          <a:ln w="12700">
            <a:noFill/>
            <a:miter lim="800000"/>
            <a:headEnd/>
            <a:tailEnd/>
          </a:ln>
          <a:effectLst/>
        </p:spPr>
        <p:txBody>
          <a:bodyPr wrap="square">
            <a:spAutoFit/>
          </a:bodyPr>
          <a:lstStyle/>
          <a:p>
            <a:pPr algn="ctr">
              <a:spcBef>
                <a:spcPct val="50000"/>
              </a:spcBef>
              <a:defRPr/>
            </a:pPr>
            <a:r>
              <a:rPr lang="fr-FR" b="1" dirty="0">
                <a:solidFill>
                  <a:srgbClr val="AD0F8B"/>
                </a:solidFill>
                <a:effectLst>
                  <a:outerShdw blurRad="38100" dist="38100" dir="2700000" algn="tl">
                    <a:srgbClr val="000000">
                      <a:alpha val="43137"/>
                    </a:srgbClr>
                  </a:outerShdw>
                </a:effectLst>
                <a:latin typeface="Century Gothic" pitchFamily="34" charset="0"/>
              </a:rPr>
              <a:t>Communication</a:t>
            </a:r>
            <a:r>
              <a:rPr lang="fr-FR" b="1" dirty="0">
                <a:solidFill>
                  <a:schemeClr val="accent5">
                    <a:lumMod val="75000"/>
                  </a:schemeClr>
                </a:solidFill>
                <a:effectLst>
                  <a:outerShdw blurRad="38100" dist="38100" dir="2700000" algn="tl">
                    <a:srgbClr val="000000">
                      <a:alpha val="43137"/>
                    </a:srgbClr>
                  </a:outerShdw>
                </a:effectLst>
                <a:latin typeface="Century Gothic" pitchFamily="34" charset="0"/>
              </a:rPr>
              <a:t> </a:t>
            </a:r>
            <a:endParaRPr lang="fr-FR" b="1" dirty="0">
              <a:solidFill>
                <a:srgbClr val="AD0F8B"/>
              </a:solidFill>
              <a:effectLst>
                <a:outerShdw blurRad="38100" dist="38100" dir="2700000" algn="tl">
                  <a:srgbClr val="000000">
                    <a:alpha val="43137"/>
                  </a:srgbClr>
                </a:outerShdw>
              </a:effectLst>
              <a:latin typeface="Century Gothic" pitchFamily="34" charset="0"/>
            </a:endParaRPr>
          </a:p>
        </p:txBody>
      </p:sp>
      <p:sp>
        <p:nvSpPr>
          <p:cNvPr id="263181" name="Text Box 13"/>
          <p:cNvSpPr txBox="1">
            <a:spLocks noChangeArrowheads="1"/>
          </p:cNvSpPr>
          <p:nvPr/>
        </p:nvSpPr>
        <p:spPr bwMode="auto">
          <a:xfrm rot="1612570">
            <a:off x="7388673" y="5037168"/>
            <a:ext cx="2442253" cy="923330"/>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b="1" dirty="0">
                <a:solidFill>
                  <a:srgbClr val="AD0F8B"/>
                </a:solidFill>
                <a:effectLst>
                  <a:outerShdw blurRad="38100" dist="38100" dir="2700000" algn="tl">
                    <a:srgbClr val="000000">
                      <a:alpha val="43137"/>
                    </a:srgbClr>
                  </a:outerShdw>
                </a:effectLst>
                <a:latin typeface="Century Gothic" pitchFamily="34" charset="0"/>
              </a:rPr>
              <a:t>Management Commercial Opérationnel</a:t>
            </a:r>
          </a:p>
        </p:txBody>
      </p:sp>
      <p:sp>
        <p:nvSpPr>
          <p:cNvPr id="263182" name="Text Box 14"/>
          <p:cNvSpPr txBox="1">
            <a:spLocks noChangeArrowheads="1"/>
          </p:cNvSpPr>
          <p:nvPr/>
        </p:nvSpPr>
        <p:spPr bwMode="auto">
          <a:xfrm rot="1774983">
            <a:off x="5861301" y="1128475"/>
            <a:ext cx="2392718" cy="830997"/>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lgn="ctr">
              <a:spcBef>
                <a:spcPct val="50000"/>
              </a:spcBef>
              <a:defRPr/>
            </a:pPr>
            <a:r>
              <a:rPr lang="fr-FR" b="1" dirty="0">
                <a:solidFill>
                  <a:schemeClr val="accent5">
                    <a:lumMod val="75000"/>
                  </a:schemeClr>
                </a:solidFill>
                <a:effectLst>
                  <a:outerShdw blurRad="38100" dist="38100" dir="2700000" algn="tl">
                    <a:srgbClr val="000000">
                      <a:alpha val="43137"/>
                    </a:srgbClr>
                  </a:outerShdw>
                </a:effectLst>
                <a:latin typeface="Century Gothic" pitchFamily="34" charset="0"/>
              </a:rPr>
              <a:t>Commerce international</a:t>
            </a:r>
          </a:p>
        </p:txBody>
      </p:sp>
      <p:sp>
        <p:nvSpPr>
          <p:cNvPr id="263184" name="Text Box 16"/>
          <p:cNvSpPr txBox="1">
            <a:spLocks noChangeArrowheads="1"/>
          </p:cNvSpPr>
          <p:nvPr/>
        </p:nvSpPr>
        <p:spPr bwMode="auto">
          <a:xfrm rot="772996">
            <a:off x="7736950" y="2544031"/>
            <a:ext cx="2042940" cy="193899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b="1" dirty="0">
                <a:solidFill>
                  <a:srgbClr val="AD0F8B"/>
                </a:solidFill>
                <a:latin typeface="Century Gothic" pitchFamily="34" charset="0"/>
              </a:rPr>
              <a:t>Services</a:t>
            </a:r>
            <a:r>
              <a:rPr lang="fr-FR" b="1" dirty="0">
                <a:solidFill>
                  <a:schemeClr val="accent5">
                    <a:lumMod val="75000"/>
                  </a:schemeClr>
                </a:solidFill>
                <a:latin typeface="Century Gothic" pitchFamily="34" charset="0"/>
              </a:rPr>
              <a:t> </a:t>
            </a:r>
            <a:r>
              <a:rPr lang="fr-FR" b="1" dirty="0">
                <a:solidFill>
                  <a:srgbClr val="AD0F8B"/>
                </a:solidFill>
                <a:latin typeface="Century Gothic" pitchFamily="34" charset="0"/>
              </a:rPr>
              <a:t>prestations</a:t>
            </a:r>
            <a:r>
              <a:rPr lang="fr-FR" b="1" dirty="0">
                <a:solidFill>
                  <a:schemeClr val="accent5">
                    <a:lumMod val="75000"/>
                  </a:schemeClr>
                </a:solidFill>
                <a:latin typeface="Century Gothic" pitchFamily="34" charset="0"/>
              </a:rPr>
              <a:t> </a:t>
            </a:r>
            <a:r>
              <a:rPr lang="fr-FR" b="1" dirty="0">
                <a:solidFill>
                  <a:srgbClr val="AD0F8B"/>
                </a:solidFill>
                <a:latin typeface="Century Gothic" pitchFamily="34" charset="0"/>
              </a:rPr>
              <a:t>des</a:t>
            </a:r>
            <a:r>
              <a:rPr lang="fr-FR" b="1" dirty="0">
                <a:solidFill>
                  <a:schemeClr val="accent5">
                    <a:lumMod val="75000"/>
                  </a:schemeClr>
                </a:solidFill>
                <a:latin typeface="Century Gothic" pitchFamily="34" charset="0"/>
              </a:rPr>
              <a:t> </a:t>
            </a:r>
            <a:r>
              <a:rPr lang="fr-FR" b="1" dirty="0">
                <a:solidFill>
                  <a:srgbClr val="AD0F8B"/>
                </a:solidFill>
                <a:latin typeface="Century Gothic" pitchFamily="34" charset="0"/>
              </a:rPr>
              <a:t>secteurs</a:t>
            </a:r>
            <a:r>
              <a:rPr lang="fr-FR" b="1" dirty="0">
                <a:solidFill>
                  <a:schemeClr val="accent5">
                    <a:lumMod val="75000"/>
                  </a:schemeClr>
                </a:solidFill>
                <a:latin typeface="Century Gothic" pitchFamily="34" charset="0"/>
              </a:rPr>
              <a:t> </a:t>
            </a:r>
            <a:r>
              <a:rPr lang="fr-FR" b="1" dirty="0">
                <a:solidFill>
                  <a:srgbClr val="AD0F8B"/>
                </a:solidFill>
                <a:latin typeface="Century Gothic" pitchFamily="34" charset="0"/>
              </a:rPr>
              <a:t>sanitaire</a:t>
            </a:r>
            <a:r>
              <a:rPr lang="fr-FR" b="1" dirty="0">
                <a:solidFill>
                  <a:schemeClr val="accent5">
                    <a:lumMod val="75000"/>
                  </a:schemeClr>
                </a:solidFill>
                <a:latin typeface="Century Gothic" pitchFamily="34" charset="0"/>
              </a:rPr>
              <a:t> </a:t>
            </a:r>
            <a:r>
              <a:rPr lang="fr-FR" b="1" dirty="0">
                <a:solidFill>
                  <a:srgbClr val="AD0F8B"/>
                </a:solidFill>
                <a:latin typeface="Century Gothic" pitchFamily="34" charset="0"/>
              </a:rPr>
              <a:t>et</a:t>
            </a:r>
            <a:r>
              <a:rPr lang="fr-FR" b="1" dirty="0">
                <a:solidFill>
                  <a:schemeClr val="accent5">
                    <a:lumMod val="75000"/>
                  </a:schemeClr>
                </a:solidFill>
                <a:latin typeface="Century Gothic" pitchFamily="34" charset="0"/>
              </a:rPr>
              <a:t> </a:t>
            </a:r>
            <a:r>
              <a:rPr lang="fr-FR" b="1" dirty="0">
                <a:solidFill>
                  <a:srgbClr val="AD0F8B"/>
                </a:solidFill>
                <a:latin typeface="Century Gothic" pitchFamily="34" charset="0"/>
              </a:rPr>
              <a:t>social</a:t>
            </a:r>
          </a:p>
        </p:txBody>
      </p:sp>
      <p:sp>
        <p:nvSpPr>
          <p:cNvPr id="263185" name="Text Box 17"/>
          <p:cNvSpPr txBox="1">
            <a:spLocks noChangeArrowheads="1"/>
          </p:cNvSpPr>
          <p:nvPr/>
        </p:nvSpPr>
        <p:spPr bwMode="auto">
          <a:xfrm rot="20926197">
            <a:off x="5445288" y="3812295"/>
            <a:ext cx="2060959" cy="1569660"/>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lgn="ctr">
              <a:spcBef>
                <a:spcPct val="50000"/>
              </a:spcBef>
              <a:defRPr/>
            </a:pPr>
            <a:r>
              <a:rPr lang="fr-FR" b="1" dirty="0">
                <a:solidFill>
                  <a:schemeClr val="accent5">
                    <a:lumMod val="75000"/>
                  </a:schemeClr>
                </a:solidFill>
                <a:effectLst>
                  <a:outerShdw blurRad="38100" dist="38100" dir="2700000" algn="tl">
                    <a:srgbClr val="000000">
                      <a:alpha val="43137"/>
                    </a:srgbClr>
                  </a:outerShdw>
                </a:effectLst>
                <a:latin typeface="Century Gothic" pitchFamily="34" charset="0"/>
              </a:rPr>
              <a:t>Animation</a:t>
            </a:r>
            <a:r>
              <a:rPr lang="fr-FR" dirty="0">
                <a:solidFill>
                  <a:srgbClr val="006600"/>
                </a:solidFill>
                <a:effectLst>
                  <a:outerShdw blurRad="50800" dist="50800" dir="5400000" algn="ctr" rotWithShape="0">
                    <a:srgbClr val="FF3300"/>
                  </a:outerShdw>
                </a:effectLst>
                <a:latin typeface="Century Gothic" pitchFamily="34" charset="0"/>
              </a:rPr>
              <a:t> </a:t>
            </a:r>
            <a:r>
              <a:rPr lang="fr-FR" b="1" dirty="0">
                <a:solidFill>
                  <a:schemeClr val="accent5">
                    <a:lumMod val="75000"/>
                  </a:schemeClr>
                </a:solidFill>
                <a:effectLst>
                  <a:outerShdw blurRad="38100" dist="38100" dir="2700000" algn="tl">
                    <a:srgbClr val="000000">
                      <a:alpha val="43137"/>
                    </a:srgbClr>
                  </a:outerShdw>
                </a:effectLst>
                <a:latin typeface="Century Gothic" pitchFamily="34" charset="0"/>
              </a:rPr>
              <a:t>et gestion touristiques locales</a:t>
            </a:r>
          </a:p>
        </p:txBody>
      </p:sp>
      <p:sp>
        <p:nvSpPr>
          <p:cNvPr id="263186" name="Text Box 18"/>
          <p:cNvSpPr txBox="1">
            <a:spLocks noChangeArrowheads="1"/>
          </p:cNvSpPr>
          <p:nvPr/>
        </p:nvSpPr>
        <p:spPr bwMode="auto">
          <a:xfrm rot="-2382794">
            <a:off x="3035643" y="1740518"/>
            <a:ext cx="2139950" cy="1200329"/>
          </a:xfrm>
          <a:prstGeom prst="rect">
            <a:avLst/>
          </a:prstGeom>
          <a:noFill/>
          <a:ln w="12700">
            <a:noFill/>
            <a:miter lim="800000"/>
            <a:headEnd/>
            <a:tailEnd/>
          </a:ln>
          <a:effectLst/>
        </p:spPr>
        <p:txBody>
          <a:bodyPr wrap="square">
            <a:spAutoFit/>
          </a:bodyPr>
          <a:lstStyle/>
          <a:p>
            <a:pPr>
              <a:spcBef>
                <a:spcPct val="50000"/>
              </a:spcBef>
              <a:defRPr/>
            </a:pPr>
            <a:r>
              <a:rPr lang="fr-FR" b="1" dirty="0">
                <a:solidFill>
                  <a:schemeClr val="accent5">
                    <a:lumMod val="75000"/>
                  </a:schemeClr>
                </a:solidFill>
                <a:effectLst>
                  <a:outerShdw blurRad="38100" dist="38100" dir="2700000" algn="tl">
                    <a:srgbClr val="000000">
                      <a:alpha val="43137"/>
                    </a:srgbClr>
                  </a:outerShdw>
                </a:effectLst>
                <a:latin typeface="Century Gothic" pitchFamily="34" charset="0"/>
              </a:rPr>
              <a:t>Ventes et productions touristiques</a:t>
            </a:r>
          </a:p>
        </p:txBody>
      </p:sp>
      <p:sp>
        <p:nvSpPr>
          <p:cNvPr id="263187" name="Text Box 19"/>
          <p:cNvSpPr txBox="1">
            <a:spLocks noChangeArrowheads="1"/>
          </p:cNvSpPr>
          <p:nvPr/>
        </p:nvSpPr>
        <p:spPr bwMode="auto">
          <a:xfrm rot="2021404">
            <a:off x="2208743" y="5182305"/>
            <a:ext cx="2473325" cy="1200329"/>
          </a:xfrm>
          <a:prstGeom prst="rect">
            <a:avLst/>
          </a:prstGeom>
          <a:noFill/>
          <a:ln w="12700">
            <a:noFill/>
            <a:miter lim="800000"/>
            <a:headEnd/>
            <a:tailEnd/>
          </a:ln>
          <a:effectLst/>
        </p:spPr>
        <p:txBody>
          <a:bodyPr>
            <a:spAutoFit/>
          </a:bodyPr>
          <a:lstStyle/>
          <a:p>
            <a:pPr algn="ctr">
              <a:spcBef>
                <a:spcPct val="50000"/>
              </a:spcBef>
              <a:defRPr/>
            </a:pPr>
            <a:r>
              <a:rPr lang="fr-FR" b="1" dirty="0">
                <a:solidFill>
                  <a:srgbClr val="AD0F8B"/>
                </a:solidFill>
                <a:effectLst>
                  <a:outerShdw blurRad="38100" dist="38100" dir="2700000" algn="tl">
                    <a:srgbClr val="000000">
                      <a:alpha val="43137"/>
                    </a:srgbClr>
                  </a:outerShdw>
                </a:effectLst>
                <a:latin typeface="Century Gothic" pitchFamily="34" charset="0"/>
              </a:rPr>
              <a:t>Transport</a:t>
            </a:r>
            <a:r>
              <a:rPr lang="fr-FR" b="1" dirty="0">
                <a:solidFill>
                  <a:schemeClr val="accent5">
                    <a:lumMod val="75000"/>
                  </a:schemeClr>
                </a:solidFill>
                <a:effectLst>
                  <a:outerShdw blurRad="38100" dist="38100" dir="2700000" algn="tl">
                    <a:srgbClr val="000000">
                      <a:alpha val="43137"/>
                    </a:srgbClr>
                  </a:outerShdw>
                </a:effectLst>
                <a:latin typeface="Century Gothic" pitchFamily="34" charset="0"/>
              </a:rPr>
              <a:t> </a:t>
            </a:r>
            <a:r>
              <a:rPr lang="fr-FR" b="1" dirty="0">
                <a:solidFill>
                  <a:srgbClr val="AD0F8B"/>
                </a:solidFill>
                <a:effectLst>
                  <a:outerShdw blurRad="38100" dist="38100" dir="2700000" algn="tl">
                    <a:srgbClr val="000000">
                      <a:alpha val="43137"/>
                    </a:srgbClr>
                  </a:outerShdw>
                </a:effectLst>
                <a:latin typeface="Century Gothic" pitchFamily="34" charset="0"/>
              </a:rPr>
              <a:t>et</a:t>
            </a:r>
            <a:r>
              <a:rPr lang="fr-FR" b="1" dirty="0">
                <a:solidFill>
                  <a:schemeClr val="accent5">
                    <a:lumMod val="75000"/>
                  </a:schemeClr>
                </a:solidFill>
                <a:effectLst>
                  <a:outerShdw blurRad="38100" dist="38100" dir="2700000" algn="tl">
                    <a:srgbClr val="000000">
                      <a:alpha val="43137"/>
                    </a:srgbClr>
                  </a:outerShdw>
                </a:effectLst>
                <a:latin typeface="Century Gothic" pitchFamily="34" charset="0"/>
              </a:rPr>
              <a:t> </a:t>
            </a:r>
            <a:r>
              <a:rPr lang="fr-FR" b="1" dirty="0">
                <a:solidFill>
                  <a:srgbClr val="AD0F8B"/>
                </a:solidFill>
                <a:effectLst>
                  <a:outerShdw blurRad="38100" dist="38100" dir="2700000" algn="tl">
                    <a:srgbClr val="000000">
                      <a:alpha val="43137"/>
                    </a:srgbClr>
                  </a:outerShdw>
                </a:effectLst>
                <a:latin typeface="Century Gothic" pitchFamily="34" charset="0"/>
              </a:rPr>
              <a:t>prestations</a:t>
            </a:r>
            <a:r>
              <a:rPr lang="fr-FR" b="1" dirty="0">
                <a:solidFill>
                  <a:schemeClr val="accent5">
                    <a:lumMod val="75000"/>
                  </a:schemeClr>
                </a:solidFill>
                <a:effectLst>
                  <a:outerShdw blurRad="38100" dist="38100" dir="2700000" algn="tl">
                    <a:srgbClr val="000000">
                      <a:alpha val="43137"/>
                    </a:srgbClr>
                  </a:outerShdw>
                </a:effectLst>
                <a:latin typeface="Century Gothic" pitchFamily="34" charset="0"/>
              </a:rPr>
              <a:t> </a:t>
            </a:r>
            <a:r>
              <a:rPr lang="fr-FR" b="1" dirty="0">
                <a:solidFill>
                  <a:srgbClr val="AD0F8B"/>
                </a:solidFill>
                <a:effectLst>
                  <a:outerShdw blurRad="38100" dist="38100" dir="2700000" algn="tl">
                    <a:srgbClr val="000000">
                      <a:alpha val="43137"/>
                    </a:srgbClr>
                  </a:outerShdw>
                </a:effectLst>
                <a:latin typeface="Century Gothic" pitchFamily="34" charset="0"/>
              </a:rPr>
              <a:t>logistiques</a:t>
            </a:r>
          </a:p>
        </p:txBody>
      </p:sp>
      <p:sp>
        <p:nvSpPr>
          <p:cNvPr id="263188" name="Text Box 20"/>
          <p:cNvSpPr txBox="1">
            <a:spLocks noChangeArrowheads="1"/>
          </p:cNvSpPr>
          <p:nvPr/>
        </p:nvSpPr>
        <p:spPr bwMode="auto">
          <a:xfrm rot="-723240">
            <a:off x="4429046" y="5450225"/>
            <a:ext cx="3103462" cy="646331"/>
          </a:xfrm>
          <a:prstGeom prst="rect">
            <a:avLst/>
          </a:prstGeom>
          <a:noFill/>
          <a:ln w="12700">
            <a:noFill/>
            <a:miter lim="800000"/>
            <a:headEnd/>
            <a:tailEnd/>
          </a:ln>
          <a:effectLst/>
        </p:spPr>
        <p:txBody>
          <a:bodyPr wrap="square">
            <a:spAutoFit/>
          </a:bodyPr>
          <a:lstStyle/>
          <a:p>
            <a:pPr algn="ctr">
              <a:spcBef>
                <a:spcPct val="50000"/>
              </a:spcBef>
              <a:defRPr/>
            </a:pPr>
            <a:r>
              <a:rPr lang="fr-FR" b="1" dirty="0">
                <a:solidFill>
                  <a:srgbClr val="AD0F8B"/>
                </a:solidFill>
                <a:effectLst>
                  <a:outerShdw blurRad="38100" dist="38100" dir="2700000" algn="tl">
                    <a:srgbClr val="000000">
                      <a:alpha val="43137"/>
                    </a:srgbClr>
                  </a:outerShdw>
                </a:effectLst>
                <a:latin typeface="Century Gothic" pitchFamily="34" charset="0"/>
              </a:rPr>
              <a:t>Support à l’action managérial</a:t>
            </a:r>
          </a:p>
        </p:txBody>
      </p:sp>
      <p:sp>
        <p:nvSpPr>
          <p:cNvPr id="263189" name="Text Box 21"/>
          <p:cNvSpPr txBox="1">
            <a:spLocks noChangeArrowheads="1"/>
          </p:cNvSpPr>
          <p:nvPr/>
        </p:nvSpPr>
        <p:spPr bwMode="auto">
          <a:xfrm rot="-409520">
            <a:off x="1036521" y="4661042"/>
            <a:ext cx="1800225" cy="457200"/>
          </a:xfrm>
          <a:prstGeom prst="rect">
            <a:avLst/>
          </a:prstGeom>
          <a:noFill/>
          <a:ln w="12700">
            <a:noFill/>
            <a:miter lim="800000"/>
            <a:headEnd/>
            <a:tailEnd/>
          </a:ln>
          <a:effectLst/>
        </p:spPr>
        <p:txBody>
          <a:bodyPr>
            <a:spAutoFit/>
          </a:bodyPr>
          <a:lstStyle/>
          <a:p>
            <a:pPr>
              <a:spcBef>
                <a:spcPct val="50000"/>
              </a:spcBef>
              <a:defRPr/>
            </a:pPr>
            <a:r>
              <a:rPr lang="fr-FR" b="1" dirty="0">
                <a:solidFill>
                  <a:schemeClr val="accent5">
                    <a:lumMod val="75000"/>
                  </a:schemeClr>
                </a:solidFill>
                <a:effectLst>
                  <a:outerShdw blurRad="38100" dist="38100" dir="2700000" algn="tl">
                    <a:srgbClr val="000000">
                      <a:alpha val="43137"/>
                    </a:srgbClr>
                  </a:outerShdw>
                </a:effectLst>
                <a:latin typeface="Century Gothic" pitchFamily="34" charset="0"/>
              </a:rPr>
              <a:t>Notariat</a:t>
            </a:r>
          </a:p>
        </p:txBody>
      </p:sp>
      <p:sp>
        <p:nvSpPr>
          <p:cNvPr id="22" name="Text Box 8"/>
          <p:cNvSpPr txBox="1">
            <a:spLocks noChangeArrowheads="1"/>
          </p:cNvSpPr>
          <p:nvPr/>
        </p:nvSpPr>
        <p:spPr bwMode="auto">
          <a:xfrm>
            <a:off x="4646415" y="6483350"/>
            <a:ext cx="4878586"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
        <p:nvSpPr>
          <p:cNvPr id="263190" name="Rectangle 22"/>
          <p:cNvSpPr>
            <a:spLocks noChangeArrowheads="1"/>
          </p:cNvSpPr>
          <p:nvPr/>
        </p:nvSpPr>
        <p:spPr bwMode="auto">
          <a:xfrm>
            <a:off x="352425" y="23687"/>
            <a:ext cx="5960606" cy="1723549"/>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tabLst>
                <a:tab pos="2684463" algn="l"/>
              </a:tabLst>
              <a:defRPr/>
            </a:pPr>
            <a:r>
              <a:rPr lang="fr-FR" sz="4000" b="1" dirty="0">
                <a:solidFill>
                  <a:srgbClr val="7030A0"/>
                </a:solidFill>
                <a:latin typeface="Century Gothic" pitchFamily="34" charset="0"/>
              </a:rPr>
              <a:t>Les BTS…</a:t>
            </a:r>
            <a:endParaRPr lang="fr-FR" b="1" dirty="0">
              <a:solidFill>
                <a:schemeClr val="accent5">
                  <a:lumMod val="75000"/>
                </a:schemeClr>
              </a:solidFill>
              <a:latin typeface="Century Gothic" pitchFamily="34" charset="0"/>
            </a:endParaRPr>
          </a:p>
          <a:p>
            <a:pPr>
              <a:spcBef>
                <a:spcPct val="50000"/>
              </a:spcBef>
              <a:tabLst>
                <a:tab pos="2684463" algn="l"/>
              </a:tabLst>
              <a:defRPr/>
            </a:pPr>
            <a:r>
              <a:rPr lang="fr-FR" sz="4400" b="1" dirty="0">
                <a:solidFill>
                  <a:srgbClr val="006600"/>
                </a:solidFill>
                <a:effectLst>
                  <a:outerShdw blurRad="50800" dist="50800" dir="5400000" algn="ctr" rotWithShape="0">
                    <a:srgbClr val="FF3300"/>
                  </a:outerShdw>
                </a:effectLst>
                <a:cs typeface="Times New Roman" pitchFamily="18" charset="0"/>
              </a:rPr>
              <a:t>	</a:t>
            </a:r>
            <a:r>
              <a:rPr lang="fr-FR" sz="4000" b="1" dirty="0">
                <a:solidFill>
                  <a:srgbClr val="7030A0"/>
                </a:solidFill>
                <a:latin typeface="Century Gothic" pitchFamily="34" charset="0"/>
              </a:rPr>
              <a:t>…à BAC + 2</a:t>
            </a: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5" presetClass="entr" presetSubtype="0" fill="hold" grpId="1" nodeType="afterEffect">
                                  <p:stCondLst>
                                    <p:cond delay="0"/>
                                  </p:stCondLst>
                                  <p:childTnLst>
                                    <p:set>
                                      <p:cBhvr>
                                        <p:cTn id="6" dur="1" fill="hold">
                                          <p:stCondLst>
                                            <p:cond delay="0"/>
                                          </p:stCondLst>
                                        </p:cTn>
                                        <p:tgtEl>
                                          <p:spTgt spid="263190">
                                            <p:txEl>
                                              <p:pRg st="0" end="0"/>
                                            </p:txEl>
                                          </p:spTgt>
                                        </p:tgtEl>
                                        <p:attrNameLst>
                                          <p:attrName>style.visibility</p:attrName>
                                        </p:attrNameLst>
                                      </p:cBhvr>
                                      <p:to>
                                        <p:strVal val="visible"/>
                                      </p:to>
                                    </p:set>
                                    <p:anim calcmode="lin" valueType="num">
                                      <p:cBhvr>
                                        <p:cTn id="7" dur="1000" fill="hold"/>
                                        <p:tgtEl>
                                          <p:spTgt spid="263190">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63190">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6319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6319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1" nodeType="afterEffect">
                                  <p:stCondLst>
                                    <p:cond delay="0"/>
                                  </p:stCondLst>
                                  <p:childTnLst>
                                    <p:set>
                                      <p:cBhvr>
                                        <p:cTn id="13" dur="1" fill="hold">
                                          <p:stCondLst>
                                            <p:cond delay="0"/>
                                          </p:stCondLst>
                                        </p:cTn>
                                        <p:tgtEl>
                                          <p:spTgt spid="263190">
                                            <p:txEl>
                                              <p:pRg st="1" end="1"/>
                                            </p:txEl>
                                          </p:spTgt>
                                        </p:tgtEl>
                                        <p:attrNameLst>
                                          <p:attrName>style.visibility</p:attrName>
                                        </p:attrNameLst>
                                      </p:cBhvr>
                                      <p:to>
                                        <p:strVal val="visible"/>
                                      </p:to>
                                    </p:set>
                                    <p:anim calcmode="lin" valueType="num">
                                      <p:cBhvr>
                                        <p:cTn id="14" dur="1000" fill="hold"/>
                                        <p:tgtEl>
                                          <p:spTgt spid="263190">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263190">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263190">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263190">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2" presetClass="entr" presetSubtype="9" fill="hold" grpId="0" nodeType="afterEffect">
                                  <p:stCondLst>
                                    <p:cond delay="0"/>
                                  </p:stCondLst>
                                  <p:childTnLst>
                                    <p:set>
                                      <p:cBhvr>
                                        <p:cTn id="20" dur="1" fill="hold">
                                          <p:stCondLst>
                                            <p:cond delay="0"/>
                                          </p:stCondLst>
                                        </p:cTn>
                                        <p:tgtEl>
                                          <p:spTgt spid="263172"/>
                                        </p:tgtEl>
                                        <p:attrNameLst>
                                          <p:attrName>style.visibility</p:attrName>
                                        </p:attrNameLst>
                                      </p:cBhvr>
                                      <p:to>
                                        <p:strVal val="visible"/>
                                      </p:to>
                                    </p:set>
                                    <p:anim calcmode="lin" valueType="num">
                                      <p:cBhvr additive="base">
                                        <p:cTn id="21" dur="500" fill="hold"/>
                                        <p:tgtEl>
                                          <p:spTgt spid="263172"/>
                                        </p:tgtEl>
                                        <p:attrNameLst>
                                          <p:attrName>ppt_x</p:attrName>
                                        </p:attrNameLst>
                                      </p:cBhvr>
                                      <p:tavLst>
                                        <p:tav tm="0">
                                          <p:val>
                                            <p:strVal val="0-#ppt_w/2"/>
                                          </p:val>
                                        </p:tav>
                                        <p:tav tm="100000">
                                          <p:val>
                                            <p:strVal val="#ppt_x"/>
                                          </p:val>
                                        </p:tav>
                                      </p:tavLst>
                                    </p:anim>
                                    <p:anim calcmode="lin" valueType="num">
                                      <p:cBhvr additive="base">
                                        <p:cTn id="22" dur="500" fill="hold"/>
                                        <p:tgtEl>
                                          <p:spTgt spid="263172"/>
                                        </p:tgtEl>
                                        <p:attrNameLst>
                                          <p:attrName>ppt_y</p:attrName>
                                        </p:attrNameLst>
                                      </p:cBhvr>
                                      <p:tavLst>
                                        <p:tav tm="0">
                                          <p:val>
                                            <p:strVal val="0-#ppt_h/2"/>
                                          </p:val>
                                        </p:tav>
                                        <p:tav tm="100000">
                                          <p:val>
                                            <p:strVal val="#ppt_y"/>
                                          </p:val>
                                        </p:tav>
                                      </p:tavLst>
                                    </p:anim>
                                  </p:childTnLst>
                                </p:cTn>
                              </p:par>
                            </p:childTnLst>
                          </p:cTn>
                        </p:par>
                        <p:par>
                          <p:cTn id="23" fill="hold">
                            <p:stCondLst>
                              <p:cond delay="2500"/>
                            </p:stCondLst>
                            <p:childTnLst>
                              <p:par>
                                <p:cTn id="24" presetID="2" presetClass="entr" presetSubtype="4" fill="hold" grpId="0" nodeType="afterEffect">
                                  <p:stCondLst>
                                    <p:cond delay="0"/>
                                  </p:stCondLst>
                                  <p:childTnLst>
                                    <p:set>
                                      <p:cBhvr>
                                        <p:cTn id="25" dur="1" fill="hold">
                                          <p:stCondLst>
                                            <p:cond delay="0"/>
                                          </p:stCondLst>
                                        </p:cTn>
                                        <p:tgtEl>
                                          <p:spTgt spid="263174"/>
                                        </p:tgtEl>
                                        <p:attrNameLst>
                                          <p:attrName>style.visibility</p:attrName>
                                        </p:attrNameLst>
                                      </p:cBhvr>
                                      <p:to>
                                        <p:strVal val="visible"/>
                                      </p:to>
                                    </p:set>
                                    <p:anim calcmode="lin" valueType="num">
                                      <p:cBhvr additive="base">
                                        <p:cTn id="26" dur="500" fill="hold"/>
                                        <p:tgtEl>
                                          <p:spTgt spid="263174"/>
                                        </p:tgtEl>
                                        <p:attrNameLst>
                                          <p:attrName>ppt_x</p:attrName>
                                        </p:attrNameLst>
                                      </p:cBhvr>
                                      <p:tavLst>
                                        <p:tav tm="0">
                                          <p:val>
                                            <p:strVal val="#ppt_x"/>
                                          </p:val>
                                        </p:tav>
                                        <p:tav tm="100000">
                                          <p:val>
                                            <p:strVal val="#ppt_x"/>
                                          </p:val>
                                        </p:tav>
                                      </p:tavLst>
                                    </p:anim>
                                    <p:anim calcmode="lin" valueType="num">
                                      <p:cBhvr additive="base">
                                        <p:cTn id="27" dur="500" fill="hold"/>
                                        <p:tgtEl>
                                          <p:spTgt spid="263174"/>
                                        </p:tgtEl>
                                        <p:attrNameLst>
                                          <p:attrName>ppt_y</p:attrName>
                                        </p:attrNameLst>
                                      </p:cBhvr>
                                      <p:tavLst>
                                        <p:tav tm="0">
                                          <p:val>
                                            <p:strVal val="1+#ppt_h/2"/>
                                          </p:val>
                                        </p:tav>
                                        <p:tav tm="100000">
                                          <p:val>
                                            <p:strVal val="#ppt_y"/>
                                          </p:val>
                                        </p:tav>
                                      </p:tavLst>
                                    </p:anim>
                                  </p:childTnLst>
                                </p:cTn>
                              </p:par>
                            </p:childTnLst>
                          </p:cTn>
                        </p:par>
                        <p:par>
                          <p:cTn id="28" fill="hold">
                            <p:stCondLst>
                              <p:cond delay="3000"/>
                            </p:stCondLst>
                            <p:childTnLst>
                              <p:par>
                                <p:cTn id="29" presetID="2" presetClass="entr" presetSubtype="8" fill="hold" grpId="0" nodeType="afterEffect">
                                  <p:stCondLst>
                                    <p:cond delay="0"/>
                                  </p:stCondLst>
                                  <p:childTnLst>
                                    <p:set>
                                      <p:cBhvr>
                                        <p:cTn id="30" dur="1" fill="hold">
                                          <p:stCondLst>
                                            <p:cond delay="0"/>
                                          </p:stCondLst>
                                        </p:cTn>
                                        <p:tgtEl>
                                          <p:spTgt spid="263175"/>
                                        </p:tgtEl>
                                        <p:attrNameLst>
                                          <p:attrName>style.visibility</p:attrName>
                                        </p:attrNameLst>
                                      </p:cBhvr>
                                      <p:to>
                                        <p:strVal val="visible"/>
                                      </p:to>
                                    </p:set>
                                    <p:anim calcmode="lin" valueType="num">
                                      <p:cBhvr additive="base">
                                        <p:cTn id="31" dur="500" fill="hold"/>
                                        <p:tgtEl>
                                          <p:spTgt spid="263175"/>
                                        </p:tgtEl>
                                        <p:attrNameLst>
                                          <p:attrName>ppt_x</p:attrName>
                                        </p:attrNameLst>
                                      </p:cBhvr>
                                      <p:tavLst>
                                        <p:tav tm="0">
                                          <p:val>
                                            <p:strVal val="0-#ppt_w/2"/>
                                          </p:val>
                                        </p:tav>
                                        <p:tav tm="100000">
                                          <p:val>
                                            <p:strVal val="#ppt_x"/>
                                          </p:val>
                                        </p:tav>
                                      </p:tavLst>
                                    </p:anim>
                                    <p:anim calcmode="lin" valueType="num">
                                      <p:cBhvr additive="base">
                                        <p:cTn id="32" dur="500" fill="hold"/>
                                        <p:tgtEl>
                                          <p:spTgt spid="263175"/>
                                        </p:tgtEl>
                                        <p:attrNameLst>
                                          <p:attrName>ppt_y</p:attrName>
                                        </p:attrNameLst>
                                      </p:cBhvr>
                                      <p:tavLst>
                                        <p:tav tm="0">
                                          <p:val>
                                            <p:strVal val="#ppt_y"/>
                                          </p:val>
                                        </p:tav>
                                        <p:tav tm="100000">
                                          <p:val>
                                            <p:strVal val="#ppt_y"/>
                                          </p:val>
                                        </p:tav>
                                      </p:tavLst>
                                    </p:anim>
                                  </p:childTnLst>
                                </p:cTn>
                              </p:par>
                            </p:childTnLst>
                          </p:cTn>
                        </p:par>
                        <p:par>
                          <p:cTn id="33" fill="hold">
                            <p:stCondLst>
                              <p:cond delay="3500"/>
                            </p:stCondLst>
                            <p:childTnLst>
                              <p:par>
                                <p:cTn id="34" presetID="2" presetClass="entr" presetSubtype="12" fill="hold" grpId="0" nodeType="afterEffect">
                                  <p:stCondLst>
                                    <p:cond delay="0"/>
                                  </p:stCondLst>
                                  <p:childTnLst>
                                    <p:set>
                                      <p:cBhvr>
                                        <p:cTn id="35" dur="1" fill="hold">
                                          <p:stCondLst>
                                            <p:cond delay="0"/>
                                          </p:stCondLst>
                                        </p:cTn>
                                        <p:tgtEl>
                                          <p:spTgt spid="263176"/>
                                        </p:tgtEl>
                                        <p:attrNameLst>
                                          <p:attrName>style.visibility</p:attrName>
                                        </p:attrNameLst>
                                      </p:cBhvr>
                                      <p:to>
                                        <p:strVal val="visible"/>
                                      </p:to>
                                    </p:set>
                                    <p:anim calcmode="lin" valueType="num">
                                      <p:cBhvr additive="base">
                                        <p:cTn id="36" dur="500" fill="hold"/>
                                        <p:tgtEl>
                                          <p:spTgt spid="263176"/>
                                        </p:tgtEl>
                                        <p:attrNameLst>
                                          <p:attrName>ppt_x</p:attrName>
                                        </p:attrNameLst>
                                      </p:cBhvr>
                                      <p:tavLst>
                                        <p:tav tm="0">
                                          <p:val>
                                            <p:strVal val="0-#ppt_w/2"/>
                                          </p:val>
                                        </p:tav>
                                        <p:tav tm="100000">
                                          <p:val>
                                            <p:strVal val="#ppt_x"/>
                                          </p:val>
                                        </p:tav>
                                      </p:tavLst>
                                    </p:anim>
                                    <p:anim calcmode="lin" valueType="num">
                                      <p:cBhvr additive="base">
                                        <p:cTn id="37" dur="500" fill="hold"/>
                                        <p:tgtEl>
                                          <p:spTgt spid="263176"/>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1" fill="hold" grpId="0" nodeType="afterEffect">
                                  <p:stCondLst>
                                    <p:cond delay="0"/>
                                  </p:stCondLst>
                                  <p:childTnLst>
                                    <p:set>
                                      <p:cBhvr>
                                        <p:cTn id="40" dur="1" fill="hold">
                                          <p:stCondLst>
                                            <p:cond delay="0"/>
                                          </p:stCondLst>
                                        </p:cTn>
                                        <p:tgtEl>
                                          <p:spTgt spid="263177"/>
                                        </p:tgtEl>
                                        <p:attrNameLst>
                                          <p:attrName>style.visibility</p:attrName>
                                        </p:attrNameLst>
                                      </p:cBhvr>
                                      <p:to>
                                        <p:strVal val="visible"/>
                                      </p:to>
                                    </p:set>
                                    <p:anim calcmode="lin" valueType="num">
                                      <p:cBhvr additive="base">
                                        <p:cTn id="41" dur="500" fill="hold"/>
                                        <p:tgtEl>
                                          <p:spTgt spid="263177"/>
                                        </p:tgtEl>
                                        <p:attrNameLst>
                                          <p:attrName>ppt_x</p:attrName>
                                        </p:attrNameLst>
                                      </p:cBhvr>
                                      <p:tavLst>
                                        <p:tav tm="0">
                                          <p:val>
                                            <p:strVal val="#ppt_x"/>
                                          </p:val>
                                        </p:tav>
                                        <p:tav tm="100000">
                                          <p:val>
                                            <p:strVal val="#ppt_x"/>
                                          </p:val>
                                        </p:tav>
                                      </p:tavLst>
                                    </p:anim>
                                    <p:anim calcmode="lin" valueType="num">
                                      <p:cBhvr additive="base">
                                        <p:cTn id="42" dur="500" fill="hold"/>
                                        <p:tgtEl>
                                          <p:spTgt spid="263177"/>
                                        </p:tgtEl>
                                        <p:attrNameLst>
                                          <p:attrName>ppt_y</p:attrName>
                                        </p:attrNameLst>
                                      </p:cBhvr>
                                      <p:tavLst>
                                        <p:tav tm="0">
                                          <p:val>
                                            <p:strVal val="0-#ppt_h/2"/>
                                          </p:val>
                                        </p:tav>
                                        <p:tav tm="100000">
                                          <p:val>
                                            <p:strVal val="#ppt_y"/>
                                          </p:val>
                                        </p:tav>
                                      </p:tavLst>
                                    </p:anim>
                                  </p:childTnLst>
                                </p:cTn>
                              </p:par>
                            </p:childTnLst>
                          </p:cTn>
                        </p:par>
                        <p:par>
                          <p:cTn id="43" fill="hold">
                            <p:stCondLst>
                              <p:cond delay="4500"/>
                            </p:stCondLst>
                            <p:childTnLst>
                              <p:par>
                                <p:cTn id="44" presetID="2" presetClass="entr" presetSubtype="6" fill="hold" grpId="0" nodeType="afterEffect">
                                  <p:stCondLst>
                                    <p:cond delay="0"/>
                                  </p:stCondLst>
                                  <p:childTnLst>
                                    <p:set>
                                      <p:cBhvr>
                                        <p:cTn id="45" dur="1" fill="hold">
                                          <p:stCondLst>
                                            <p:cond delay="0"/>
                                          </p:stCondLst>
                                        </p:cTn>
                                        <p:tgtEl>
                                          <p:spTgt spid="263178"/>
                                        </p:tgtEl>
                                        <p:attrNameLst>
                                          <p:attrName>style.visibility</p:attrName>
                                        </p:attrNameLst>
                                      </p:cBhvr>
                                      <p:to>
                                        <p:strVal val="visible"/>
                                      </p:to>
                                    </p:set>
                                    <p:anim calcmode="lin" valueType="num">
                                      <p:cBhvr additive="base">
                                        <p:cTn id="46" dur="500" fill="hold"/>
                                        <p:tgtEl>
                                          <p:spTgt spid="263178"/>
                                        </p:tgtEl>
                                        <p:attrNameLst>
                                          <p:attrName>ppt_x</p:attrName>
                                        </p:attrNameLst>
                                      </p:cBhvr>
                                      <p:tavLst>
                                        <p:tav tm="0">
                                          <p:val>
                                            <p:strVal val="1+#ppt_w/2"/>
                                          </p:val>
                                        </p:tav>
                                        <p:tav tm="100000">
                                          <p:val>
                                            <p:strVal val="#ppt_x"/>
                                          </p:val>
                                        </p:tav>
                                      </p:tavLst>
                                    </p:anim>
                                    <p:anim calcmode="lin" valueType="num">
                                      <p:cBhvr additive="base">
                                        <p:cTn id="47" dur="500" fill="hold"/>
                                        <p:tgtEl>
                                          <p:spTgt spid="263178"/>
                                        </p:tgtEl>
                                        <p:attrNameLst>
                                          <p:attrName>ppt_y</p:attrName>
                                        </p:attrNameLst>
                                      </p:cBhvr>
                                      <p:tavLst>
                                        <p:tav tm="0">
                                          <p:val>
                                            <p:strVal val="1+#ppt_h/2"/>
                                          </p:val>
                                        </p:tav>
                                        <p:tav tm="100000">
                                          <p:val>
                                            <p:strVal val="#ppt_y"/>
                                          </p:val>
                                        </p:tav>
                                      </p:tavLst>
                                    </p:anim>
                                  </p:childTnLst>
                                </p:cTn>
                              </p:par>
                            </p:childTnLst>
                          </p:cTn>
                        </p:par>
                        <p:par>
                          <p:cTn id="48" fill="hold">
                            <p:stCondLst>
                              <p:cond delay="5000"/>
                            </p:stCondLst>
                            <p:childTnLst>
                              <p:par>
                                <p:cTn id="49" presetID="2" presetClass="entr" presetSubtype="2" fill="hold" grpId="0" nodeType="afterEffect">
                                  <p:stCondLst>
                                    <p:cond delay="0"/>
                                  </p:stCondLst>
                                  <p:childTnLst>
                                    <p:set>
                                      <p:cBhvr>
                                        <p:cTn id="50" dur="1" fill="hold">
                                          <p:stCondLst>
                                            <p:cond delay="0"/>
                                          </p:stCondLst>
                                        </p:cTn>
                                        <p:tgtEl>
                                          <p:spTgt spid="263179"/>
                                        </p:tgtEl>
                                        <p:attrNameLst>
                                          <p:attrName>style.visibility</p:attrName>
                                        </p:attrNameLst>
                                      </p:cBhvr>
                                      <p:to>
                                        <p:strVal val="visible"/>
                                      </p:to>
                                    </p:set>
                                    <p:anim calcmode="lin" valueType="num">
                                      <p:cBhvr additive="base">
                                        <p:cTn id="51" dur="500" fill="hold"/>
                                        <p:tgtEl>
                                          <p:spTgt spid="263179"/>
                                        </p:tgtEl>
                                        <p:attrNameLst>
                                          <p:attrName>ppt_x</p:attrName>
                                        </p:attrNameLst>
                                      </p:cBhvr>
                                      <p:tavLst>
                                        <p:tav tm="0">
                                          <p:val>
                                            <p:strVal val="1+#ppt_w/2"/>
                                          </p:val>
                                        </p:tav>
                                        <p:tav tm="100000">
                                          <p:val>
                                            <p:strVal val="#ppt_x"/>
                                          </p:val>
                                        </p:tav>
                                      </p:tavLst>
                                    </p:anim>
                                    <p:anim calcmode="lin" valueType="num">
                                      <p:cBhvr additive="base">
                                        <p:cTn id="52" dur="500" fill="hold"/>
                                        <p:tgtEl>
                                          <p:spTgt spid="263179"/>
                                        </p:tgtEl>
                                        <p:attrNameLst>
                                          <p:attrName>ppt_y</p:attrName>
                                        </p:attrNameLst>
                                      </p:cBhvr>
                                      <p:tavLst>
                                        <p:tav tm="0">
                                          <p:val>
                                            <p:strVal val="#ppt_y"/>
                                          </p:val>
                                        </p:tav>
                                        <p:tav tm="100000">
                                          <p:val>
                                            <p:strVal val="#ppt_y"/>
                                          </p:val>
                                        </p:tav>
                                      </p:tavLst>
                                    </p:anim>
                                  </p:childTnLst>
                                </p:cTn>
                              </p:par>
                            </p:childTnLst>
                          </p:cTn>
                        </p:par>
                        <p:par>
                          <p:cTn id="53" fill="hold">
                            <p:stCondLst>
                              <p:cond delay="5500"/>
                            </p:stCondLst>
                            <p:childTnLst>
                              <p:par>
                                <p:cTn id="54" presetID="2" presetClass="entr" presetSubtype="3" fill="hold" grpId="0" nodeType="afterEffect">
                                  <p:stCondLst>
                                    <p:cond delay="0"/>
                                  </p:stCondLst>
                                  <p:childTnLst>
                                    <p:set>
                                      <p:cBhvr>
                                        <p:cTn id="55" dur="1" fill="hold">
                                          <p:stCondLst>
                                            <p:cond delay="0"/>
                                          </p:stCondLst>
                                        </p:cTn>
                                        <p:tgtEl>
                                          <p:spTgt spid="263180"/>
                                        </p:tgtEl>
                                        <p:attrNameLst>
                                          <p:attrName>style.visibility</p:attrName>
                                        </p:attrNameLst>
                                      </p:cBhvr>
                                      <p:to>
                                        <p:strVal val="visible"/>
                                      </p:to>
                                    </p:set>
                                    <p:anim calcmode="lin" valueType="num">
                                      <p:cBhvr additive="base">
                                        <p:cTn id="56" dur="500" fill="hold"/>
                                        <p:tgtEl>
                                          <p:spTgt spid="263180"/>
                                        </p:tgtEl>
                                        <p:attrNameLst>
                                          <p:attrName>ppt_x</p:attrName>
                                        </p:attrNameLst>
                                      </p:cBhvr>
                                      <p:tavLst>
                                        <p:tav tm="0">
                                          <p:val>
                                            <p:strVal val="1+#ppt_w/2"/>
                                          </p:val>
                                        </p:tav>
                                        <p:tav tm="100000">
                                          <p:val>
                                            <p:strVal val="#ppt_x"/>
                                          </p:val>
                                        </p:tav>
                                      </p:tavLst>
                                    </p:anim>
                                    <p:anim calcmode="lin" valueType="num">
                                      <p:cBhvr additive="base">
                                        <p:cTn id="57" dur="500" fill="hold"/>
                                        <p:tgtEl>
                                          <p:spTgt spid="263180"/>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2" presetClass="entr" presetSubtype="12" fill="hold" grpId="0" nodeType="afterEffect">
                                  <p:stCondLst>
                                    <p:cond delay="0"/>
                                  </p:stCondLst>
                                  <p:childTnLst>
                                    <p:set>
                                      <p:cBhvr>
                                        <p:cTn id="60" dur="1" fill="hold">
                                          <p:stCondLst>
                                            <p:cond delay="0"/>
                                          </p:stCondLst>
                                        </p:cTn>
                                        <p:tgtEl>
                                          <p:spTgt spid="263181"/>
                                        </p:tgtEl>
                                        <p:attrNameLst>
                                          <p:attrName>style.visibility</p:attrName>
                                        </p:attrNameLst>
                                      </p:cBhvr>
                                      <p:to>
                                        <p:strVal val="visible"/>
                                      </p:to>
                                    </p:set>
                                    <p:anim calcmode="lin" valueType="num">
                                      <p:cBhvr additive="base">
                                        <p:cTn id="61" dur="500" fill="hold"/>
                                        <p:tgtEl>
                                          <p:spTgt spid="263181"/>
                                        </p:tgtEl>
                                        <p:attrNameLst>
                                          <p:attrName>ppt_x</p:attrName>
                                        </p:attrNameLst>
                                      </p:cBhvr>
                                      <p:tavLst>
                                        <p:tav tm="0">
                                          <p:val>
                                            <p:strVal val="0-#ppt_w/2"/>
                                          </p:val>
                                        </p:tav>
                                        <p:tav tm="100000">
                                          <p:val>
                                            <p:strVal val="#ppt_x"/>
                                          </p:val>
                                        </p:tav>
                                      </p:tavLst>
                                    </p:anim>
                                    <p:anim calcmode="lin" valueType="num">
                                      <p:cBhvr additive="base">
                                        <p:cTn id="62" dur="500" fill="hold"/>
                                        <p:tgtEl>
                                          <p:spTgt spid="263181"/>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2" presetClass="entr" presetSubtype="3" fill="hold" grpId="0" nodeType="afterEffect">
                                  <p:stCondLst>
                                    <p:cond delay="0"/>
                                  </p:stCondLst>
                                  <p:childTnLst>
                                    <p:set>
                                      <p:cBhvr>
                                        <p:cTn id="65" dur="1" fill="hold">
                                          <p:stCondLst>
                                            <p:cond delay="0"/>
                                          </p:stCondLst>
                                        </p:cTn>
                                        <p:tgtEl>
                                          <p:spTgt spid="263182"/>
                                        </p:tgtEl>
                                        <p:attrNameLst>
                                          <p:attrName>style.visibility</p:attrName>
                                        </p:attrNameLst>
                                      </p:cBhvr>
                                      <p:to>
                                        <p:strVal val="visible"/>
                                      </p:to>
                                    </p:set>
                                    <p:anim calcmode="lin" valueType="num">
                                      <p:cBhvr additive="base">
                                        <p:cTn id="66" dur="500" fill="hold"/>
                                        <p:tgtEl>
                                          <p:spTgt spid="263182"/>
                                        </p:tgtEl>
                                        <p:attrNameLst>
                                          <p:attrName>ppt_x</p:attrName>
                                        </p:attrNameLst>
                                      </p:cBhvr>
                                      <p:tavLst>
                                        <p:tav tm="0">
                                          <p:val>
                                            <p:strVal val="1+#ppt_w/2"/>
                                          </p:val>
                                        </p:tav>
                                        <p:tav tm="100000">
                                          <p:val>
                                            <p:strVal val="#ppt_x"/>
                                          </p:val>
                                        </p:tav>
                                      </p:tavLst>
                                    </p:anim>
                                    <p:anim calcmode="lin" valueType="num">
                                      <p:cBhvr additive="base">
                                        <p:cTn id="67" dur="500" fill="hold"/>
                                        <p:tgtEl>
                                          <p:spTgt spid="263182"/>
                                        </p:tgtEl>
                                        <p:attrNameLst>
                                          <p:attrName>ppt_y</p:attrName>
                                        </p:attrNameLst>
                                      </p:cBhvr>
                                      <p:tavLst>
                                        <p:tav tm="0">
                                          <p:val>
                                            <p:strVal val="0-#ppt_h/2"/>
                                          </p:val>
                                        </p:tav>
                                        <p:tav tm="100000">
                                          <p:val>
                                            <p:strVal val="#ppt_y"/>
                                          </p:val>
                                        </p:tav>
                                      </p:tavLst>
                                    </p:anim>
                                  </p:childTnLst>
                                </p:cTn>
                              </p:par>
                            </p:childTnLst>
                          </p:cTn>
                        </p:par>
                        <p:par>
                          <p:cTn id="68" fill="hold">
                            <p:stCondLst>
                              <p:cond delay="7000"/>
                            </p:stCondLst>
                            <p:childTnLst>
                              <p:par>
                                <p:cTn id="69" presetID="2" presetClass="entr" presetSubtype="4" fill="hold" grpId="0" nodeType="afterEffect">
                                  <p:stCondLst>
                                    <p:cond delay="0"/>
                                  </p:stCondLst>
                                  <p:childTnLst>
                                    <p:set>
                                      <p:cBhvr>
                                        <p:cTn id="70" dur="1" fill="hold">
                                          <p:stCondLst>
                                            <p:cond delay="0"/>
                                          </p:stCondLst>
                                        </p:cTn>
                                        <p:tgtEl>
                                          <p:spTgt spid="263184"/>
                                        </p:tgtEl>
                                        <p:attrNameLst>
                                          <p:attrName>style.visibility</p:attrName>
                                        </p:attrNameLst>
                                      </p:cBhvr>
                                      <p:to>
                                        <p:strVal val="visible"/>
                                      </p:to>
                                    </p:set>
                                    <p:anim calcmode="lin" valueType="num">
                                      <p:cBhvr additive="base">
                                        <p:cTn id="71" dur="500" fill="hold"/>
                                        <p:tgtEl>
                                          <p:spTgt spid="263184"/>
                                        </p:tgtEl>
                                        <p:attrNameLst>
                                          <p:attrName>ppt_x</p:attrName>
                                        </p:attrNameLst>
                                      </p:cBhvr>
                                      <p:tavLst>
                                        <p:tav tm="0">
                                          <p:val>
                                            <p:strVal val="#ppt_x"/>
                                          </p:val>
                                        </p:tav>
                                        <p:tav tm="100000">
                                          <p:val>
                                            <p:strVal val="#ppt_x"/>
                                          </p:val>
                                        </p:tav>
                                      </p:tavLst>
                                    </p:anim>
                                    <p:anim calcmode="lin" valueType="num">
                                      <p:cBhvr additive="base">
                                        <p:cTn id="72" dur="500" fill="hold"/>
                                        <p:tgtEl>
                                          <p:spTgt spid="263184"/>
                                        </p:tgtEl>
                                        <p:attrNameLst>
                                          <p:attrName>ppt_y</p:attrName>
                                        </p:attrNameLst>
                                      </p:cBhvr>
                                      <p:tavLst>
                                        <p:tav tm="0">
                                          <p:val>
                                            <p:strVal val="1+#ppt_h/2"/>
                                          </p:val>
                                        </p:tav>
                                        <p:tav tm="100000">
                                          <p:val>
                                            <p:strVal val="#ppt_y"/>
                                          </p:val>
                                        </p:tav>
                                      </p:tavLst>
                                    </p:anim>
                                  </p:childTnLst>
                                </p:cTn>
                              </p:par>
                            </p:childTnLst>
                          </p:cTn>
                        </p:par>
                        <p:par>
                          <p:cTn id="73" fill="hold">
                            <p:stCondLst>
                              <p:cond delay="7500"/>
                            </p:stCondLst>
                            <p:childTnLst>
                              <p:par>
                                <p:cTn id="74" presetID="2" presetClass="entr" presetSubtype="8" fill="hold" grpId="0" nodeType="afterEffect">
                                  <p:stCondLst>
                                    <p:cond delay="0"/>
                                  </p:stCondLst>
                                  <p:childTnLst>
                                    <p:set>
                                      <p:cBhvr>
                                        <p:cTn id="75" dur="1" fill="hold">
                                          <p:stCondLst>
                                            <p:cond delay="0"/>
                                          </p:stCondLst>
                                        </p:cTn>
                                        <p:tgtEl>
                                          <p:spTgt spid="263185"/>
                                        </p:tgtEl>
                                        <p:attrNameLst>
                                          <p:attrName>style.visibility</p:attrName>
                                        </p:attrNameLst>
                                      </p:cBhvr>
                                      <p:to>
                                        <p:strVal val="visible"/>
                                      </p:to>
                                    </p:set>
                                    <p:anim calcmode="lin" valueType="num">
                                      <p:cBhvr additive="base">
                                        <p:cTn id="76" dur="500" fill="hold"/>
                                        <p:tgtEl>
                                          <p:spTgt spid="263185"/>
                                        </p:tgtEl>
                                        <p:attrNameLst>
                                          <p:attrName>ppt_x</p:attrName>
                                        </p:attrNameLst>
                                      </p:cBhvr>
                                      <p:tavLst>
                                        <p:tav tm="0">
                                          <p:val>
                                            <p:strVal val="0-#ppt_w/2"/>
                                          </p:val>
                                        </p:tav>
                                        <p:tav tm="100000">
                                          <p:val>
                                            <p:strVal val="#ppt_x"/>
                                          </p:val>
                                        </p:tav>
                                      </p:tavLst>
                                    </p:anim>
                                    <p:anim calcmode="lin" valueType="num">
                                      <p:cBhvr additive="base">
                                        <p:cTn id="77" dur="500" fill="hold"/>
                                        <p:tgtEl>
                                          <p:spTgt spid="263185"/>
                                        </p:tgtEl>
                                        <p:attrNameLst>
                                          <p:attrName>ppt_y</p:attrName>
                                        </p:attrNameLst>
                                      </p:cBhvr>
                                      <p:tavLst>
                                        <p:tav tm="0">
                                          <p:val>
                                            <p:strVal val="#ppt_y"/>
                                          </p:val>
                                        </p:tav>
                                        <p:tav tm="100000">
                                          <p:val>
                                            <p:strVal val="#ppt_y"/>
                                          </p:val>
                                        </p:tav>
                                      </p:tavLst>
                                    </p:anim>
                                  </p:childTnLst>
                                </p:cTn>
                              </p:par>
                            </p:childTnLst>
                          </p:cTn>
                        </p:par>
                        <p:par>
                          <p:cTn id="78" fill="hold">
                            <p:stCondLst>
                              <p:cond delay="8000"/>
                            </p:stCondLst>
                            <p:childTnLst>
                              <p:par>
                                <p:cTn id="79" presetID="2" presetClass="entr" presetSubtype="6" fill="hold" grpId="0" nodeType="afterEffect">
                                  <p:stCondLst>
                                    <p:cond delay="0"/>
                                  </p:stCondLst>
                                  <p:childTnLst>
                                    <p:set>
                                      <p:cBhvr>
                                        <p:cTn id="80" dur="1" fill="hold">
                                          <p:stCondLst>
                                            <p:cond delay="0"/>
                                          </p:stCondLst>
                                        </p:cTn>
                                        <p:tgtEl>
                                          <p:spTgt spid="263186"/>
                                        </p:tgtEl>
                                        <p:attrNameLst>
                                          <p:attrName>style.visibility</p:attrName>
                                        </p:attrNameLst>
                                      </p:cBhvr>
                                      <p:to>
                                        <p:strVal val="visible"/>
                                      </p:to>
                                    </p:set>
                                    <p:anim calcmode="lin" valueType="num">
                                      <p:cBhvr additive="base">
                                        <p:cTn id="81" dur="500" fill="hold"/>
                                        <p:tgtEl>
                                          <p:spTgt spid="263186"/>
                                        </p:tgtEl>
                                        <p:attrNameLst>
                                          <p:attrName>ppt_x</p:attrName>
                                        </p:attrNameLst>
                                      </p:cBhvr>
                                      <p:tavLst>
                                        <p:tav tm="0">
                                          <p:val>
                                            <p:strVal val="1+#ppt_w/2"/>
                                          </p:val>
                                        </p:tav>
                                        <p:tav tm="100000">
                                          <p:val>
                                            <p:strVal val="#ppt_x"/>
                                          </p:val>
                                        </p:tav>
                                      </p:tavLst>
                                    </p:anim>
                                    <p:anim calcmode="lin" valueType="num">
                                      <p:cBhvr additive="base">
                                        <p:cTn id="82" dur="500" fill="hold"/>
                                        <p:tgtEl>
                                          <p:spTgt spid="263186"/>
                                        </p:tgtEl>
                                        <p:attrNameLst>
                                          <p:attrName>ppt_y</p:attrName>
                                        </p:attrNameLst>
                                      </p:cBhvr>
                                      <p:tavLst>
                                        <p:tav tm="0">
                                          <p:val>
                                            <p:strVal val="1+#ppt_h/2"/>
                                          </p:val>
                                        </p:tav>
                                        <p:tav tm="100000">
                                          <p:val>
                                            <p:strVal val="#ppt_y"/>
                                          </p:val>
                                        </p:tav>
                                      </p:tavLst>
                                    </p:anim>
                                  </p:childTnLst>
                                </p:cTn>
                              </p:par>
                            </p:childTnLst>
                          </p:cTn>
                        </p:par>
                        <p:par>
                          <p:cTn id="83" fill="hold">
                            <p:stCondLst>
                              <p:cond delay="8500"/>
                            </p:stCondLst>
                            <p:childTnLst>
                              <p:par>
                                <p:cTn id="84" presetID="2" presetClass="entr" presetSubtype="9" fill="hold" grpId="0" nodeType="afterEffect">
                                  <p:stCondLst>
                                    <p:cond delay="0"/>
                                  </p:stCondLst>
                                  <p:childTnLst>
                                    <p:set>
                                      <p:cBhvr>
                                        <p:cTn id="85" dur="1" fill="hold">
                                          <p:stCondLst>
                                            <p:cond delay="0"/>
                                          </p:stCondLst>
                                        </p:cTn>
                                        <p:tgtEl>
                                          <p:spTgt spid="263187"/>
                                        </p:tgtEl>
                                        <p:attrNameLst>
                                          <p:attrName>style.visibility</p:attrName>
                                        </p:attrNameLst>
                                      </p:cBhvr>
                                      <p:to>
                                        <p:strVal val="visible"/>
                                      </p:to>
                                    </p:set>
                                    <p:anim calcmode="lin" valueType="num">
                                      <p:cBhvr additive="base">
                                        <p:cTn id="86" dur="500" fill="hold"/>
                                        <p:tgtEl>
                                          <p:spTgt spid="263187"/>
                                        </p:tgtEl>
                                        <p:attrNameLst>
                                          <p:attrName>ppt_x</p:attrName>
                                        </p:attrNameLst>
                                      </p:cBhvr>
                                      <p:tavLst>
                                        <p:tav tm="0">
                                          <p:val>
                                            <p:strVal val="0-#ppt_w/2"/>
                                          </p:val>
                                        </p:tav>
                                        <p:tav tm="100000">
                                          <p:val>
                                            <p:strVal val="#ppt_x"/>
                                          </p:val>
                                        </p:tav>
                                      </p:tavLst>
                                    </p:anim>
                                    <p:anim calcmode="lin" valueType="num">
                                      <p:cBhvr additive="base">
                                        <p:cTn id="87" dur="500" fill="hold"/>
                                        <p:tgtEl>
                                          <p:spTgt spid="263187"/>
                                        </p:tgtEl>
                                        <p:attrNameLst>
                                          <p:attrName>ppt_y</p:attrName>
                                        </p:attrNameLst>
                                      </p:cBhvr>
                                      <p:tavLst>
                                        <p:tav tm="0">
                                          <p:val>
                                            <p:strVal val="0-#ppt_h/2"/>
                                          </p:val>
                                        </p:tav>
                                        <p:tav tm="100000">
                                          <p:val>
                                            <p:strVal val="#ppt_y"/>
                                          </p:val>
                                        </p:tav>
                                      </p:tavLst>
                                    </p:anim>
                                  </p:childTnLst>
                                </p:cTn>
                              </p:par>
                            </p:childTnLst>
                          </p:cTn>
                        </p:par>
                        <p:par>
                          <p:cTn id="88" fill="hold">
                            <p:stCondLst>
                              <p:cond delay="9000"/>
                            </p:stCondLst>
                            <p:childTnLst>
                              <p:par>
                                <p:cTn id="89" presetID="2" presetClass="entr" presetSubtype="6" fill="hold" grpId="0" nodeType="afterEffect">
                                  <p:stCondLst>
                                    <p:cond delay="0"/>
                                  </p:stCondLst>
                                  <p:childTnLst>
                                    <p:set>
                                      <p:cBhvr>
                                        <p:cTn id="90" dur="1" fill="hold">
                                          <p:stCondLst>
                                            <p:cond delay="0"/>
                                          </p:stCondLst>
                                        </p:cTn>
                                        <p:tgtEl>
                                          <p:spTgt spid="263188"/>
                                        </p:tgtEl>
                                        <p:attrNameLst>
                                          <p:attrName>style.visibility</p:attrName>
                                        </p:attrNameLst>
                                      </p:cBhvr>
                                      <p:to>
                                        <p:strVal val="visible"/>
                                      </p:to>
                                    </p:set>
                                    <p:anim calcmode="lin" valueType="num">
                                      <p:cBhvr additive="base">
                                        <p:cTn id="91" dur="500" fill="hold"/>
                                        <p:tgtEl>
                                          <p:spTgt spid="263188"/>
                                        </p:tgtEl>
                                        <p:attrNameLst>
                                          <p:attrName>ppt_x</p:attrName>
                                        </p:attrNameLst>
                                      </p:cBhvr>
                                      <p:tavLst>
                                        <p:tav tm="0">
                                          <p:val>
                                            <p:strVal val="1+#ppt_w/2"/>
                                          </p:val>
                                        </p:tav>
                                        <p:tav tm="100000">
                                          <p:val>
                                            <p:strVal val="#ppt_x"/>
                                          </p:val>
                                        </p:tav>
                                      </p:tavLst>
                                    </p:anim>
                                    <p:anim calcmode="lin" valueType="num">
                                      <p:cBhvr additive="base">
                                        <p:cTn id="92" dur="500" fill="hold"/>
                                        <p:tgtEl>
                                          <p:spTgt spid="263188"/>
                                        </p:tgtEl>
                                        <p:attrNameLst>
                                          <p:attrName>ppt_y</p:attrName>
                                        </p:attrNameLst>
                                      </p:cBhvr>
                                      <p:tavLst>
                                        <p:tav tm="0">
                                          <p:val>
                                            <p:strVal val="1+#ppt_h/2"/>
                                          </p:val>
                                        </p:tav>
                                        <p:tav tm="100000">
                                          <p:val>
                                            <p:strVal val="#ppt_y"/>
                                          </p:val>
                                        </p:tav>
                                      </p:tavLst>
                                    </p:anim>
                                  </p:childTnLst>
                                </p:cTn>
                              </p:par>
                            </p:childTnLst>
                          </p:cTn>
                        </p:par>
                        <p:par>
                          <p:cTn id="93" fill="hold">
                            <p:stCondLst>
                              <p:cond delay="9500"/>
                            </p:stCondLst>
                            <p:childTnLst>
                              <p:par>
                                <p:cTn id="94" presetID="2" presetClass="entr" presetSubtype="3" fill="hold" grpId="0" nodeType="afterEffect">
                                  <p:stCondLst>
                                    <p:cond delay="0"/>
                                  </p:stCondLst>
                                  <p:childTnLst>
                                    <p:set>
                                      <p:cBhvr>
                                        <p:cTn id="95" dur="1" fill="hold">
                                          <p:stCondLst>
                                            <p:cond delay="0"/>
                                          </p:stCondLst>
                                        </p:cTn>
                                        <p:tgtEl>
                                          <p:spTgt spid="263189"/>
                                        </p:tgtEl>
                                        <p:attrNameLst>
                                          <p:attrName>style.visibility</p:attrName>
                                        </p:attrNameLst>
                                      </p:cBhvr>
                                      <p:to>
                                        <p:strVal val="visible"/>
                                      </p:to>
                                    </p:set>
                                    <p:anim calcmode="lin" valueType="num">
                                      <p:cBhvr additive="base">
                                        <p:cTn id="96" dur="500" fill="hold"/>
                                        <p:tgtEl>
                                          <p:spTgt spid="263189"/>
                                        </p:tgtEl>
                                        <p:attrNameLst>
                                          <p:attrName>ppt_x</p:attrName>
                                        </p:attrNameLst>
                                      </p:cBhvr>
                                      <p:tavLst>
                                        <p:tav tm="0">
                                          <p:val>
                                            <p:strVal val="1+#ppt_w/2"/>
                                          </p:val>
                                        </p:tav>
                                        <p:tav tm="100000">
                                          <p:val>
                                            <p:strVal val="#ppt_x"/>
                                          </p:val>
                                        </p:tav>
                                      </p:tavLst>
                                    </p:anim>
                                    <p:anim calcmode="lin" valueType="num">
                                      <p:cBhvr additive="base">
                                        <p:cTn id="97" dur="500" fill="hold"/>
                                        <p:tgtEl>
                                          <p:spTgt spid="263189"/>
                                        </p:tgtEl>
                                        <p:attrNameLst>
                                          <p:attrName>ppt_y</p:attrName>
                                        </p:attrNameLst>
                                      </p:cBhvr>
                                      <p:tavLst>
                                        <p:tav tm="0">
                                          <p:val>
                                            <p:strVal val="0-#ppt_h/2"/>
                                          </p:val>
                                        </p:tav>
                                        <p:tav tm="100000">
                                          <p:val>
                                            <p:strVal val="#ppt_y"/>
                                          </p:val>
                                        </p:tav>
                                      </p:tavLst>
                                    </p:anim>
                                  </p:childTnLst>
                                </p:cTn>
                              </p:par>
                            </p:childTnLst>
                          </p:cTn>
                        </p:par>
                        <p:par>
                          <p:cTn id="98" fill="hold">
                            <p:stCondLst>
                              <p:cond delay="10000"/>
                            </p:stCondLst>
                            <p:childTnLst>
                              <p:par>
                                <p:cTn id="99" presetID="2" presetClass="entr" presetSubtype="6" fill="hold" nodeType="afterEffect">
                                  <p:stCondLst>
                                    <p:cond delay="0"/>
                                  </p:stCondLst>
                                  <p:childTnLst>
                                    <p:set>
                                      <p:cBhvr>
                                        <p:cTn id="100" dur="1" fill="hold">
                                          <p:stCondLst>
                                            <p:cond delay="0"/>
                                          </p:stCondLst>
                                        </p:cTn>
                                        <p:tgtEl>
                                          <p:spTgt spid="263173">
                                            <p:txEl>
                                              <p:pRg st="0" end="0"/>
                                            </p:txEl>
                                          </p:spTgt>
                                        </p:tgtEl>
                                        <p:attrNameLst>
                                          <p:attrName>style.visibility</p:attrName>
                                        </p:attrNameLst>
                                      </p:cBhvr>
                                      <p:to>
                                        <p:strVal val="visible"/>
                                      </p:to>
                                    </p:set>
                                    <p:anim calcmode="lin" valueType="num">
                                      <p:cBhvr additive="base">
                                        <p:cTn id="101" dur="500" fill="hold"/>
                                        <p:tgtEl>
                                          <p:spTgt spid="263173">
                                            <p:txEl>
                                              <p:pRg st="0" end="0"/>
                                            </p:txEl>
                                          </p:spTgt>
                                        </p:tgtEl>
                                        <p:attrNameLst>
                                          <p:attrName>ppt_x</p:attrName>
                                        </p:attrNameLst>
                                      </p:cBhvr>
                                      <p:tavLst>
                                        <p:tav tm="0">
                                          <p:val>
                                            <p:strVal val="1+#ppt_w/2"/>
                                          </p:val>
                                        </p:tav>
                                        <p:tav tm="100000">
                                          <p:val>
                                            <p:strVal val="#ppt_x"/>
                                          </p:val>
                                        </p:tav>
                                      </p:tavLst>
                                    </p:anim>
                                    <p:anim calcmode="lin" valueType="num">
                                      <p:cBhvr additive="base">
                                        <p:cTn id="102" dur="500" fill="hold"/>
                                        <p:tgtEl>
                                          <p:spTgt spid="26317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55" presetClass="entr" presetSubtype="0" fill="hold" grpId="2" nodeType="clickEffect">
                                  <p:stCondLst>
                                    <p:cond delay="0"/>
                                  </p:stCondLst>
                                  <p:childTnLst>
                                    <p:set>
                                      <p:cBhvr>
                                        <p:cTn id="106" dur="1" fill="hold">
                                          <p:stCondLst>
                                            <p:cond delay="0"/>
                                          </p:stCondLst>
                                        </p:cTn>
                                        <p:tgtEl>
                                          <p:spTgt spid="263190">
                                            <p:txEl>
                                              <p:pRg st="0" end="0"/>
                                            </p:txEl>
                                          </p:spTgt>
                                        </p:tgtEl>
                                        <p:attrNameLst>
                                          <p:attrName>style.visibility</p:attrName>
                                        </p:attrNameLst>
                                      </p:cBhvr>
                                      <p:to>
                                        <p:strVal val="visible"/>
                                      </p:to>
                                    </p:set>
                                    <p:anim calcmode="lin" valueType="num">
                                      <p:cBhvr>
                                        <p:cTn id="107" dur="1000" fill="hold"/>
                                        <p:tgtEl>
                                          <p:spTgt spid="263190">
                                            <p:txEl>
                                              <p:pRg st="0" end="0"/>
                                            </p:txEl>
                                          </p:spTgt>
                                        </p:tgtEl>
                                        <p:attrNameLst>
                                          <p:attrName>ppt_w</p:attrName>
                                        </p:attrNameLst>
                                      </p:cBhvr>
                                      <p:tavLst>
                                        <p:tav tm="0">
                                          <p:val>
                                            <p:strVal val="#ppt_w*0.70"/>
                                          </p:val>
                                        </p:tav>
                                        <p:tav tm="100000">
                                          <p:val>
                                            <p:strVal val="#ppt_w"/>
                                          </p:val>
                                        </p:tav>
                                      </p:tavLst>
                                    </p:anim>
                                    <p:anim calcmode="lin" valueType="num">
                                      <p:cBhvr>
                                        <p:cTn id="108" dur="1000" fill="hold"/>
                                        <p:tgtEl>
                                          <p:spTgt spid="263190">
                                            <p:txEl>
                                              <p:pRg st="0" end="0"/>
                                            </p:txEl>
                                          </p:spTgt>
                                        </p:tgtEl>
                                        <p:attrNameLst>
                                          <p:attrName>ppt_h</p:attrName>
                                        </p:attrNameLst>
                                      </p:cBhvr>
                                      <p:tavLst>
                                        <p:tav tm="0">
                                          <p:val>
                                            <p:strVal val="#ppt_h"/>
                                          </p:val>
                                        </p:tav>
                                        <p:tav tm="100000">
                                          <p:val>
                                            <p:strVal val="#ppt_h"/>
                                          </p:val>
                                        </p:tav>
                                      </p:tavLst>
                                    </p:anim>
                                    <p:animEffect transition="in" filter="fade">
                                      <p:cBhvr>
                                        <p:cTn id="109" dur="1000"/>
                                        <p:tgtEl>
                                          <p:spTgt spid="263190">
                                            <p:txEl>
                                              <p:pRg st="0" end="0"/>
                                            </p:txEl>
                                          </p:spTgt>
                                        </p:tgtEl>
                                      </p:cBhvr>
                                    </p:animEffect>
                                  </p:childTnLst>
                                </p:cTn>
                              </p:par>
                              <p:par>
                                <p:cTn id="110" presetID="55" presetClass="entr" presetSubtype="0" fill="hold" grpId="2" nodeType="withEffect">
                                  <p:stCondLst>
                                    <p:cond delay="0"/>
                                  </p:stCondLst>
                                  <p:childTnLst>
                                    <p:set>
                                      <p:cBhvr>
                                        <p:cTn id="111" dur="1" fill="hold">
                                          <p:stCondLst>
                                            <p:cond delay="0"/>
                                          </p:stCondLst>
                                        </p:cTn>
                                        <p:tgtEl>
                                          <p:spTgt spid="263190">
                                            <p:txEl>
                                              <p:pRg st="1" end="1"/>
                                            </p:txEl>
                                          </p:spTgt>
                                        </p:tgtEl>
                                        <p:attrNameLst>
                                          <p:attrName>style.visibility</p:attrName>
                                        </p:attrNameLst>
                                      </p:cBhvr>
                                      <p:to>
                                        <p:strVal val="visible"/>
                                      </p:to>
                                    </p:set>
                                    <p:anim calcmode="lin" valueType="num">
                                      <p:cBhvr>
                                        <p:cTn id="112" dur="1000" fill="hold"/>
                                        <p:tgtEl>
                                          <p:spTgt spid="263190">
                                            <p:txEl>
                                              <p:pRg st="1" end="1"/>
                                            </p:txEl>
                                          </p:spTgt>
                                        </p:tgtEl>
                                        <p:attrNameLst>
                                          <p:attrName>ppt_w</p:attrName>
                                        </p:attrNameLst>
                                      </p:cBhvr>
                                      <p:tavLst>
                                        <p:tav tm="0">
                                          <p:val>
                                            <p:strVal val="#ppt_w*0.70"/>
                                          </p:val>
                                        </p:tav>
                                        <p:tav tm="100000">
                                          <p:val>
                                            <p:strVal val="#ppt_w"/>
                                          </p:val>
                                        </p:tav>
                                      </p:tavLst>
                                    </p:anim>
                                    <p:anim calcmode="lin" valueType="num">
                                      <p:cBhvr>
                                        <p:cTn id="113" dur="1000" fill="hold"/>
                                        <p:tgtEl>
                                          <p:spTgt spid="263190">
                                            <p:txEl>
                                              <p:pRg st="1" end="1"/>
                                            </p:txEl>
                                          </p:spTgt>
                                        </p:tgtEl>
                                        <p:attrNameLst>
                                          <p:attrName>ppt_h</p:attrName>
                                        </p:attrNameLst>
                                      </p:cBhvr>
                                      <p:tavLst>
                                        <p:tav tm="0">
                                          <p:val>
                                            <p:strVal val="#ppt_h"/>
                                          </p:val>
                                        </p:tav>
                                        <p:tav tm="100000">
                                          <p:val>
                                            <p:strVal val="#ppt_h"/>
                                          </p:val>
                                        </p:tav>
                                      </p:tavLst>
                                    </p:anim>
                                    <p:animEffect transition="in" filter="fade">
                                      <p:cBhvr>
                                        <p:cTn id="114" dur="1000"/>
                                        <p:tgtEl>
                                          <p:spTgt spid="263190">
                                            <p:txEl>
                                              <p:pRg st="1" end="1"/>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0" fill="hold" grpId="0" nodeType="clickEffect">
                                  <p:stCondLst>
                                    <p:cond delay="0"/>
                                  </p:stCondLst>
                                  <p:childTnLst>
                                    <p:set>
                                      <p:cBhvr>
                                        <p:cTn id="118" dur="1" fill="hold">
                                          <p:stCondLst>
                                            <p:cond delay="0"/>
                                          </p:stCondLst>
                                        </p:cTn>
                                        <p:tgtEl>
                                          <p:spTgt spid="263173">
                                            <p:txEl>
                                              <p:pRg st="0" end="0"/>
                                            </p:txEl>
                                          </p:spTgt>
                                        </p:tgtEl>
                                        <p:attrNameLst>
                                          <p:attrName>style.visibility</p:attrName>
                                        </p:attrNameLst>
                                      </p:cBhvr>
                                      <p:to>
                                        <p:strVal val="visible"/>
                                      </p:to>
                                    </p:set>
                                    <p:anim calcmode="lin" valueType="num">
                                      <p:cBhvr>
                                        <p:cTn id="119" dur="500" fill="hold"/>
                                        <p:tgtEl>
                                          <p:spTgt spid="263173">
                                            <p:txEl>
                                              <p:pRg st="0" end="0"/>
                                            </p:txEl>
                                          </p:spTgt>
                                        </p:tgtEl>
                                        <p:attrNameLst>
                                          <p:attrName>ppt_w</p:attrName>
                                        </p:attrNameLst>
                                      </p:cBhvr>
                                      <p:tavLst>
                                        <p:tav tm="0">
                                          <p:val>
                                            <p:fltVal val="0"/>
                                          </p:val>
                                        </p:tav>
                                        <p:tav tm="100000">
                                          <p:val>
                                            <p:strVal val="#ppt_w"/>
                                          </p:val>
                                        </p:tav>
                                      </p:tavLst>
                                    </p:anim>
                                    <p:anim calcmode="lin" valueType="num">
                                      <p:cBhvr>
                                        <p:cTn id="120" dur="500" fill="hold"/>
                                        <p:tgtEl>
                                          <p:spTgt spid="263173">
                                            <p:txEl>
                                              <p:pRg st="0" end="0"/>
                                            </p:txEl>
                                          </p:spTgt>
                                        </p:tgtEl>
                                        <p:attrNameLst>
                                          <p:attrName>ppt_h</p:attrName>
                                        </p:attrNameLst>
                                      </p:cBhvr>
                                      <p:tavLst>
                                        <p:tav tm="0">
                                          <p:val>
                                            <p:fltVal val="0"/>
                                          </p:val>
                                        </p:tav>
                                        <p:tav tm="100000">
                                          <p:val>
                                            <p:strVal val="#ppt_h"/>
                                          </p:val>
                                        </p:tav>
                                      </p:tavLst>
                                    </p:anim>
                                    <p:animEffect transition="in" filter="fade">
                                      <p:cBhvr>
                                        <p:cTn id="121" dur="500"/>
                                        <p:tgtEl>
                                          <p:spTgt spid="263173">
                                            <p:txEl>
                                              <p:pRg st="0" end="0"/>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0" fill="hold" grpId="1" nodeType="clickEffect">
                                  <p:stCondLst>
                                    <p:cond delay="0"/>
                                  </p:stCondLst>
                                  <p:childTnLst>
                                    <p:set>
                                      <p:cBhvr>
                                        <p:cTn id="125" dur="1" fill="hold">
                                          <p:stCondLst>
                                            <p:cond delay="0"/>
                                          </p:stCondLst>
                                        </p:cTn>
                                        <p:tgtEl>
                                          <p:spTgt spid="263172"/>
                                        </p:tgtEl>
                                        <p:attrNameLst>
                                          <p:attrName>style.visibility</p:attrName>
                                        </p:attrNameLst>
                                      </p:cBhvr>
                                      <p:to>
                                        <p:strVal val="visible"/>
                                      </p:to>
                                    </p:set>
                                    <p:anim calcmode="lin" valueType="num">
                                      <p:cBhvr>
                                        <p:cTn id="126" dur="500" fill="hold"/>
                                        <p:tgtEl>
                                          <p:spTgt spid="263172"/>
                                        </p:tgtEl>
                                        <p:attrNameLst>
                                          <p:attrName>ppt_w</p:attrName>
                                        </p:attrNameLst>
                                      </p:cBhvr>
                                      <p:tavLst>
                                        <p:tav tm="0">
                                          <p:val>
                                            <p:fltVal val="0"/>
                                          </p:val>
                                        </p:tav>
                                        <p:tav tm="100000">
                                          <p:val>
                                            <p:strVal val="#ppt_w"/>
                                          </p:val>
                                        </p:tav>
                                      </p:tavLst>
                                    </p:anim>
                                    <p:anim calcmode="lin" valueType="num">
                                      <p:cBhvr>
                                        <p:cTn id="127" dur="500" fill="hold"/>
                                        <p:tgtEl>
                                          <p:spTgt spid="263172"/>
                                        </p:tgtEl>
                                        <p:attrNameLst>
                                          <p:attrName>ppt_h</p:attrName>
                                        </p:attrNameLst>
                                      </p:cBhvr>
                                      <p:tavLst>
                                        <p:tav tm="0">
                                          <p:val>
                                            <p:fltVal val="0"/>
                                          </p:val>
                                        </p:tav>
                                        <p:tav tm="100000">
                                          <p:val>
                                            <p:strVal val="#ppt_h"/>
                                          </p:val>
                                        </p:tav>
                                      </p:tavLst>
                                    </p:anim>
                                    <p:animEffect transition="in" filter="fade">
                                      <p:cBhvr>
                                        <p:cTn id="128" dur="500"/>
                                        <p:tgtEl>
                                          <p:spTgt spid="263172"/>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0" fill="hold" grpId="1" nodeType="clickEffect">
                                  <p:stCondLst>
                                    <p:cond delay="0"/>
                                  </p:stCondLst>
                                  <p:childTnLst>
                                    <p:set>
                                      <p:cBhvr>
                                        <p:cTn id="132" dur="1" fill="hold">
                                          <p:stCondLst>
                                            <p:cond delay="0"/>
                                          </p:stCondLst>
                                        </p:cTn>
                                        <p:tgtEl>
                                          <p:spTgt spid="263175"/>
                                        </p:tgtEl>
                                        <p:attrNameLst>
                                          <p:attrName>style.visibility</p:attrName>
                                        </p:attrNameLst>
                                      </p:cBhvr>
                                      <p:to>
                                        <p:strVal val="visible"/>
                                      </p:to>
                                    </p:set>
                                    <p:anim calcmode="lin" valueType="num">
                                      <p:cBhvr>
                                        <p:cTn id="133" dur="500" fill="hold"/>
                                        <p:tgtEl>
                                          <p:spTgt spid="263175"/>
                                        </p:tgtEl>
                                        <p:attrNameLst>
                                          <p:attrName>ppt_w</p:attrName>
                                        </p:attrNameLst>
                                      </p:cBhvr>
                                      <p:tavLst>
                                        <p:tav tm="0">
                                          <p:val>
                                            <p:fltVal val="0"/>
                                          </p:val>
                                        </p:tav>
                                        <p:tav tm="100000">
                                          <p:val>
                                            <p:strVal val="#ppt_w"/>
                                          </p:val>
                                        </p:tav>
                                      </p:tavLst>
                                    </p:anim>
                                    <p:anim calcmode="lin" valueType="num">
                                      <p:cBhvr>
                                        <p:cTn id="134" dur="500" fill="hold"/>
                                        <p:tgtEl>
                                          <p:spTgt spid="263175"/>
                                        </p:tgtEl>
                                        <p:attrNameLst>
                                          <p:attrName>ppt_h</p:attrName>
                                        </p:attrNameLst>
                                      </p:cBhvr>
                                      <p:tavLst>
                                        <p:tav tm="0">
                                          <p:val>
                                            <p:fltVal val="0"/>
                                          </p:val>
                                        </p:tav>
                                        <p:tav tm="100000">
                                          <p:val>
                                            <p:strVal val="#ppt_h"/>
                                          </p:val>
                                        </p:tav>
                                      </p:tavLst>
                                    </p:anim>
                                    <p:animEffect transition="in" filter="fade">
                                      <p:cBhvr>
                                        <p:cTn id="135" dur="500"/>
                                        <p:tgtEl>
                                          <p:spTgt spid="263175"/>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0" fill="hold" grpId="1" nodeType="clickEffect">
                                  <p:stCondLst>
                                    <p:cond delay="0"/>
                                  </p:stCondLst>
                                  <p:childTnLst>
                                    <p:set>
                                      <p:cBhvr>
                                        <p:cTn id="139" dur="1" fill="hold">
                                          <p:stCondLst>
                                            <p:cond delay="0"/>
                                          </p:stCondLst>
                                        </p:cTn>
                                        <p:tgtEl>
                                          <p:spTgt spid="263186"/>
                                        </p:tgtEl>
                                        <p:attrNameLst>
                                          <p:attrName>style.visibility</p:attrName>
                                        </p:attrNameLst>
                                      </p:cBhvr>
                                      <p:to>
                                        <p:strVal val="visible"/>
                                      </p:to>
                                    </p:set>
                                    <p:anim calcmode="lin" valueType="num">
                                      <p:cBhvr>
                                        <p:cTn id="140" dur="500" fill="hold"/>
                                        <p:tgtEl>
                                          <p:spTgt spid="263186"/>
                                        </p:tgtEl>
                                        <p:attrNameLst>
                                          <p:attrName>ppt_w</p:attrName>
                                        </p:attrNameLst>
                                      </p:cBhvr>
                                      <p:tavLst>
                                        <p:tav tm="0">
                                          <p:val>
                                            <p:fltVal val="0"/>
                                          </p:val>
                                        </p:tav>
                                        <p:tav tm="100000">
                                          <p:val>
                                            <p:strVal val="#ppt_w"/>
                                          </p:val>
                                        </p:tav>
                                      </p:tavLst>
                                    </p:anim>
                                    <p:anim calcmode="lin" valueType="num">
                                      <p:cBhvr>
                                        <p:cTn id="141" dur="500" fill="hold"/>
                                        <p:tgtEl>
                                          <p:spTgt spid="263186"/>
                                        </p:tgtEl>
                                        <p:attrNameLst>
                                          <p:attrName>ppt_h</p:attrName>
                                        </p:attrNameLst>
                                      </p:cBhvr>
                                      <p:tavLst>
                                        <p:tav tm="0">
                                          <p:val>
                                            <p:fltVal val="0"/>
                                          </p:val>
                                        </p:tav>
                                        <p:tav tm="100000">
                                          <p:val>
                                            <p:strVal val="#ppt_h"/>
                                          </p:val>
                                        </p:tav>
                                      </p:tavLst>
                                    </p:anim>
                                    <p:animEffect transition="in" filter="fade">
                                      <p:cBhvr>
                                        <p:cTn id="142" dur="500"/>
                                        <p:tgtEl>
                                          <p:spTgt spid="263186"/>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ntr" presetSubtype="0" fill="hold" grpId="1" nodeType="clickEffect">
                                  <p:stCondLst>
                                    <p:cond delay="0"/>
                                  </p:stCondLst>
                                  <p:childTnLst>
                                    <p:set>
                                      <p:cBhvr>
                                        <p:cTn id="146" dur="1" fill="hold">
                                          <p:stCondLst>
                                            <p:cond delay="0"/>
                                          </p:stCondLst>
                                        </p:cTn>
                                        <p:tgtEl>
                                          <p:spTgt spid="263184"/>
                                        </p:tgtEl>
                                        <p:attrNameLst>
                                          <p:attrName>style.visibility</p:attrName>
                                        </p:attrNameLst>
                                      </p:cBhvr>
                                      <p:to>
                                        <p:strVal val="visible"/>
                                      </p:to>
                                    </p:set>
                                    <p:anim calcmode="lin" valueType="num">
                                      <p:cBhvr>
                                        <p:cTn id="147" dur="500" fill="hold"/>
                                        <p:tgtEl>
                                          <p:spTgt spid="263184"/>
                                        </p:tgtEl>
                                        <p:attrNameLst>
                                          <p:attrName>ppt_w</p:attrName>
                                        </p:attrNameLst>
                                      </p:cBhvr>
                                      <p:tavLst>
                                        <p:tav tm="0">
                                          <p:val>
                                            <p:fltVal val="0"/>
                                          </p:val>
                                        </p:tav>
                                        <p:tav tm="100000">
                                          <p:val>
                                            <p:strVal val="#ppt_w"/>
                                          </p:val>
                                        </p:tav>
                                      </p:tavLst>
                                    </p:anim>
                                    <p:anim calcmode="lin" valueType="num">
                                      <p:cBhvr>
                                        <p:cTn id="148" dur="500" fill="hold"/>
                                        <p:tgtEl>
                                          <p:spTgt spid="263184"/>
                                        </p:tgtEl>
                                        <p:attrNameLst>
                                          <p:attrName>ppt_h</p:attrName>
                                        </p:attrNameLst>
                                      </p:cBhvr>
                                      <p:tavLst>
                                        <p:tav tm="0">
                                          <p:val>
                                            <p:fltVal val="0"/>
                                          </p:val>
                                        </p:tav>
                                        <p:tav tm="100000">
                                          <p:val>
                                            <p:strVal val="#ppt_h"/>
                                          </p:val>
                                        </p:tav>
                                      </p:tavLst>
                                    </p:anim>
                                    <p:animEffect transition="in" filter="fade">
                                      <p:cBhvr>
                                        <p:cTn id="149" dur="500"/>
                                        <p:tgtEl>
                                          <p:spTgt spid="263184"/>
                                        </p:tgtEl>
                                      </p:cBhvr>
                                    </p:animEffect>
                                  </p:childTnLst>
                                </p:cTn>
                              </p:par>
                            </p:childTnLst>
                          </p:cTn>
                        </p:par>
                      </p:childTnLst>
                    </p:cTn>
                  </p:par>
                  <p:par>
                    <p:cTn id="150" fill="hold">
                      <p:stCondLst>
                        <p:cond delay="indefinite"/>
                      </p:stCondLst>
                      <p:childTnLst>
                        <p:par>
                          <p:cTn id="151" fill="hold">
                            <p:stCondLst>
                              <p:cond delay="0"/>
                            </p:stCondLst>
                            <p:childTnLst>
                              <p:par>
                                <p:cTn id="152" presetID="53" presetClass="entr" presetSubtype="0" fill="hold" grpId="1" nodeType="clickEffect">
                                  <p:stCondLst>
                                    <p:cond delay="0"/>
                                  </p:stCondLst>
                                  <p:childTnLst>
                                    <p:set>
                                      <p:cBhvr>
                                        <p:cTn id="153" dur="1" fill="hold">
                                          <p:stCondLst>
                                            <p:cond delay="0"/>
                                          </p:stCondLst>
                                        </p:cTn>
                                        <p:tgtEl>
                                          <p:spTgt spid="263182"/>
                                        </p:tgtEl>
                                        <p:attrNameLst>
                                          <p:attrName>style.visibility</p:attrName>
                                        </p:attrNameLst>
                                      </p:cBhvr>
                                      <p:to>
                                        <p:strVal val="visible"/>
                                      </p:to>
                                    </p:set>
                                    <p:anim calcmode="lin" valueType="num">
                                      <p:cBhvr>
                                        <p:cTn id="154" dur="500" fill="hold"/>
                                        <p:tgtEl>
                                          <p:spTgt spid="263182"/>
                                        </p:tgtEl>
                                        <p:attrNameLst>
                                          <p:attrName>ppt_w</p:attrName>
                                        </p:attrNameLst>
                                      </p:cBhvr>
                                      <p:tavLst>
                                        <p:tav tm="0">
                                          <p:val>
                                            <p:fltVal val="0"/>
                                          </p:val>
                                        </p:tav>
                                        <p:tav tm="100000">
                                          <p:val>
                                            <p:strVal val="#ppt_w"/>
                                          </p:val>
                                        </p:tav>
                                      </p:tavLst>
                                    </p:anim>
                                    <p:anim calcmode="lin" valueType="num">
                                      <p:cBhvr>
                                        <p:cTn id="155" dur="500" fill="hold"/>
                                        <p:tgtEl>
                                          <p:spTgt spid="263182"/>
                                        </p:tgtEl>
                                        <p:attrNameLst>
                                          <p:attrName>ppt_h</p:attrName>
                                        </p:attrNameLst>
                                      </p:cBhvr>
                                      <p:tavLst>
                                        <p:tav tm="0">
                                          <p:val>
                                            <p:fltVal val="0"/>
                                          </p:val>
                                        </p:tav>
                                        <p:tav tm="100000">
                                          <p:val>
                                            <p:strVal val="#ppt_h"/>
                                          </p:val>
                                        </p:tav>
                                      </p:tavLst>
                                    </p:anim>
                                    <p:animEffect transition="in" filter="fade">
                                      <p:cBhvr>
                                        <p:cTn id="156" dur="500"/>
                                        <p:tgtEl>
                                          <p:spTgt spid="263182"/>
                                        </p:tgtEl>
                                      </p:cBhvr>
                                    </p:animEffect>
                                  </p:childTnLst>
                                </p:cTn>
                              </p:par>
                            </p:childTnLst>
                          </p:cTn>
                        </p:par>
                      </p:childTnLst>
                    </p:cTn>
                  </p:par>
                  <p:par>
                    <p:cTn id="157" fill="hold">
                      <p:stCondLst>
                        <p:cond delay="indefinite"/>
                      </p:stCondLst>
                      <p:childTnLst>
                        <p:par>
                          <p:cTn id="158" fill="hold">
                            <p:stCondLst>
                              <p:cond delay="0"/>
                            </p:stCondLst>
                            <p:childTnLst>
                              <p:par>
                                <p:cTn id="159" presetID="53" presetClass="entr" presetSubtype="0" fill="hold" grpId="1" nodeType="clickEffect">
                                  <p:stCondLst>
                                    <p:cond delay="0"/>
                                  </p:stCondLst>
                                  <p:childTnLst>
                                    <p:set>
                                      <p:cBhvr>
                                        <p:cTn id="160" dur="1" fill="hold">
                                          <p:stCondLst>
                                            <p:cond delay="0"/>
                                          </p:stCondLst>
                                        </p:cTn>
                                        <p:tgtEl>
                                          <p:spTgt spid="263179"/>
                                        </p:tgtEl>
                                        <p:attrNameLst>
                                          <p:attrName>style.visibility</p:attrName>
                                        </p:attrNameLst>
                                      </p:cBhvr>
                                      <p:to>
                                        <p:strVal val="visible"/>
                                      </p:to>
                                    </p:set>
                                    <p:anim calcmode="lin" valueType="num">
                                      <p:cBhvr>
                                        <p:cTn id="161" dur="500" fill="hold"/>
                                        <p:tgtEl>
                                          <p:spTgt spid="263179"/>
                                        </p:tgtEl>
                                        <p:attrNameLst>
                                          <p:attrName>ppt_w</p:attrName>
                                        </p:attrNameLst>
                                      </p:cBhvr>
                                      <p:tavLst>
                                        <p:tav tm="0">
                                          <p:val>
                                            <p:fltVal val="0"/>
                                          </p:val>
                                        </p:tav>
                                        <p:tav tm="100000">
                                          <p:val>
                                            <p:strVal val="#ppt_w"/>
                                          </p:val>
                                        </p:tav>
                                      </p:tavLst>
                                    </p:anim>
                                    <p:anim calcmode="lin" valueType="num">
                                      <p:cBhvr>
                                        <p:cTn id="162" dur="500" fill="hold"/>
                                        <p:tgtEl>
                                          <p:spTgt spid="263179"/>
                                        </p:tgtEl>
                                        <p:attrNameLst>
                                          <p:attrName>ppt_h</p:attrName>
                                        </p:attrNameLst>
                                      </p:cBhvr>
                                      <p:tavLst>
                                        <p:tav tm="0">
                                          <p:val>
                                            <p:fltVal val="0"/>
                                          </p:val>
                                        </p:tav>
                                        <p:tav tm="100000">
                                          <p:val>
                                            <p:strVal val="#ppt_h"/>
                                          </p:val>
                                        </p:tav>
                                      </p:tavLst>
                                    </p:anim>
                                    <p:animEffect transition="in" filter="fade">
                                      <p:cBhvr>
                                        <p:cTn id="163" dur="500"/>
                                        <p:tgtEl>
                                          <p:spTgt spid="263179"/>
                                        </p:tgtEl>
                                      </p:cBhvr>
                                    </p:animEffect>
                                  </p:childTnLst>
                                </p:cTn>
                              </p:par>
                            </p:childTnLst>
                          </p:cTn>
                        </p:par>
                      </p:childTnLst>
                    </p:cTn>
                  </p:par>
                  <p:par>
                    <p:cTn id="164" fill="hold">
                      <p:stCondLst>
                        <p:cond delay="indefinite"/>
                      </p:stCondLst>
                      <p:childTnLst>
                        <p:par>
                          <p:cTn id="165" fill="hold">
                            <p:stCondLst>
                              <p:cond delay="0"/>
                            </p:stCondLst>
                            <p:childTnLst>
                              <p:par>
                                <p:cTn id="166" presetID="53" presetClass="entr" presetSubtype="0" fill="hold" grpId="1" nodeType="clickEffect">
                                  <p:stCondLst>
                                    <p:cond delay="0"/>
                                  </p:stCondLst>
                                  <p:childTnLst>
                                    <p:set>
                                      <p:cBhvr>
                                        <p:cTn id="167" dur="1" fill="hold">
                                          <p:stCondLst>
                                            <p:cond delay="0"/>
                                          </p:stCondLst>
                                        </p:cTn>
                                        <p:tgtEl>
                                          <p:spTgt spid="263187"/>
                                        </p:tgtEl>
                                        <p:attrNameLst>
                                          <p:attrName>style.visibility</p:attrName>
                                        </p:attrNameLst>
                                      </p:cBhvr>
                                      <p:to>
                                        <p:strVal val="visible"/>
                                      </p:to>
                                    </p:set>
                                    <p:anim calcmode="lin" valueType="num">
                                      <p:cBhvr>
                                        <p:cTn id="168" dur="500" fill="hold"/>
                                        <p:tgtEl>
                                          <p:spTgt spid="263187"/>
                                        </p:tgtEl>
                                        <p:attrNameLst>
                                          <p:attrName>ppt_w</p:attrName>
                                        </p:attrNameLst>
                                      </p:cBhvr>
                                      <p:tavLst>
                                        <p:tav tm="0">
                                          <p:val>
                                            <p:fltVal val="0"/>
                                          </p:val>
                                        </p:tav>
                                        <p:tav tm="100000">
                                          <p:val>
                                            <p:strVal val="#ppt_w"/>
                                          </p:val>
                                        </p:tav>
                                      </p:tavLst>
                                    </p:anim>
                                    <p:anim calcmode="lin" valueType="num">
                                      <p:cBhvr>
                                        <p:cTn id="169" dur="500" fill="hold"/>
                                        <p:tgtEl>
                                          <p:spTgt spid="263187"/>
                                        </p:tgtEl>
                                        <p:attrNameLst>
                                          <p:attrName>ppt_h</p:attrName>
                                        </p:attrNameLst>
                                      </p:cBhvr>
                                      <p:tavLst>
                                        <p:tav tm="0">
                                          <p:val>
                                            <p:fltVal val="0"/>
                                          </p:val>
                                        </p:tav>
                                        <p:tav tm="100000">
                                          <p:val>
                                            <p:strVal val="#ppt_h"/>
                                          </p:val>
                                        </p:tav>
                                      </p:tavLst>
                                    </p:anim>
                                    <p:animEffect transition="in" filter="fade">
                                      <p:cBhvr>
                                        <p:cTn id="170" dur="500"/>
                                        <p:tgtEl>
                                          <p:spTgt spid="263187"/>
                                        </p:tgtEl>
                                      </p:cBhvr>
                                    </p:animEffect>
                                  </p:childTnLst>
                                </p:cTn>
                              </p:par>
                            </p:childTnLst>
                          </p:cTn>
                        </p:par>
                      </p:childTnLst>
                    </p:cTn>
                  </p:par>
                  <p:par>
                    <p:cTn id="171" fill="hold">
                      <p:stCondLst>
                        <p:cond delay="indefinite"/>
                      </p:stCondLst>
                      <p:childTnLst>
                        <p:par>
                          <p:cTn id="172" fill="hold">
                            <p:stCondLst>
                              <p:cond delay="0"/>
                            </p:stCondLst>
                            <p:childTnLst>
                              <p:par>
                                <p:cTn id="173" presetID="53" presetClass="entr" presetSubtype="0" fill="hold" grpId="1" nodeType="clickEffect">
                                  <p:stCondLst>
                                    <p:cond delay="0"/>
                                  </p:stCondLst>
                                  <p:childTnLst>
                                    <p:set>
                                      <p:cBhvr>
                                        <p:cTn id="174" dur="1" fill="hold">
                                          <p:stCondLst>
                                            <p:cond delay="0"/>
                                          </p:stCondLst>
                                        </p:cTn>
                                        <p:tgtEl>
                                          <p:spTgt spid="263180"/>
                                        </p:tgtEl>
                                        <p:attrNameLst>
                                          <p:attrName>style.visibility</p:attrName>
                                        </p:attrNameLst>
                                      </p:cBhvr>
                                      <p:to>
                                        <p:strVal val="visible"/>
                                      </p:to>
                                    </p:set>
                                    <p:anim calcmode="lin" valueType="num">
                                      <p:cBhvr>
                                        <p:cTn id="175" dur="500" fill="hold"/>
                                        <p:tgtEl>
                                          <p:spTgt spid="263180"/>
                                        </p:tgtEl>
                                        <p:attrNameLst>
                                          <p:attrName>ppt_w</p:attrName>
                                        </p:attrNameLst>
                                      </p:cBhvr>
                                      <p:tavLst>
                                        <p:tav tm="0">
                                          <p:val>
                                            <p:fltVal val="0"/>
                                          </p:val>
                                        </p:tav>
                                        <p:tav tm="100000">
                                          <p:val>
                                            <p:strVal val="#ppt_w"/>
                                          </p:val>
                                        </p:tav>
                                      </p:tavLst>
                                    </p:anim>
                                    <p:anim calcmode="lin" valueType="num">
                                      <p:cBhvr>
                                        <p:cTn id="176" dur="500" fill="hold"/>
                                        <p:tgtEl>
                                          <p:spTgt spid="263180"/>
                                        </p:tgtEl>
                                        <p:attrNameLst>
                                          <p:attrName>ppt_h</p:attrName>
                                        </p:attrNameLst>
                                      </p:cBhvr>
                                      <p:tavLst>
                                        <p:tav tm="0">
                                          <p:val>
                                            <p:fltVal val="0"/>
                                          </p:val>
                                        </p:tav>
                                        <p:tav tm="100000">
                                          <p:val>
                                            <p:strVal val="#ppt_h"/>
                                          </p:val>
                                        </p:tav>
                                      </p:tavLst>
                                    </p:anim>
                                    <p:animEffect transition="in" filter="fade">
                                      <p:cBhvr>
                                        <p:cTn id="177" dur="500"/>
                                        <p:tgtEl>
                                          <p:spTgt spid="263180"/>
                                        </p:tgtEl>
                                      </p:cBhvr>
                                    </p:animEffect>
                                  </p:childTnLst>
                                </p:cTn>
                              </p:par>
                            </p:childTnLst>
                          </p:cTn>
                        </p:par>
                      </p:childTnLst>
                    </p:cTn>
                  </p:par>
                  <p:par>
                    <p:cTn id="178" fill="hold">
                      <p:stCondLst>
                        <p:cond delay="indefinite"/>
                      </p:stCondLst>
                      <p:childTnLst>
                        <p:par>
                          <p:cTn id="179" fill="hold">
                            <p:stCondLst>
                              <p:cond delay="0"/>
                            </p:stCondLst>
                            <p:childTnLst>
                              <p:par>
                                <p:cTn id="180" presetID="53" presetClass="entr" presetSubtype="0" fill="hold" grpId="1" nodeType="clickEffect">
                                  <p:stCondLst>
                                    <p:cond delay="0"/>
                                  </p:stCondLst>
                                  <p:childTnLst>
                                    <p:set>
                                      <p:cBhvr>
                                        <p:cTn id="181" dur="1" fill="hold">
                                          <p:stCondLst>
                                            <p:cond delay="0"/>
                                          </p:stCondLst>
                                        </p:cTn>
                                        <p:tgtEl>
                                          <p:spTgt spid="263181"/>
                                        </p:tgtEl>
                                        <p:attrNameLst>
                                          <p:attrName>style.visibility</p:attrName>
                                        </p:attrNameLst>
                                      </p:cBhvr>
                                      <p:to>
                                        <p:strVal val="visible"/>
                                      </p:to>
                                    </p:set>
                                    <p:anim calcmode="lin" valueType="num">
                                      <p:cBhvr>
                                        <p:cTn id="182" dur="500" fill="hold"/>
                                        <p:tgtEl>
                                          <p:spTgt spid="263181"/>
                                        </p:tgtEl>
                                        <p:attrNameLst>
                                          <p:attrName>ppt_w</p:attrName>
                                        </p:attrNameLst>
                                      </p:cBhvr>
                                      <p:tavLst>
                                        <p:tav tm="0">
                                          <p:val>
                                            <p:fltVal val="0"/>
                                          </p:val>
                                        </p:tav>
                                        <p:tav tm="100000">
                                          <p:val>
                                            <p:strVal val="#ppt_w"/>
                                          </p:val>
                                        </p:tav>
                                      </p:tavLst>
                                    </p:anim>
                                    <p:anim calcmode="lin" valueType="num">
                                      <p:cBhvr>
                                        <p:cTn id="183" dur="500" fill="hold"/>
                                        <p:tgtEl>
                                          <p:spTgt spid="263181"/>
                                        </p:tgtEl>
                                        <p:attrNameLst>
                                          <p:attrName>ppt_h</p:attrName>
                                        </p:attrNameLst>
                                      </p:cBhvr>
                                      <p:tavLst>
                                        <p:tav tm="0">
                                          <p:val>
                                            <p:fltVal val="0"/>
                                          </p:val>
                                        </p:tav>
                                        <p:tav tm="100000">
                                          <p:val>
                                            <p:strVal val="#ppt_h"/>
                                          </p:val>
                                        </p:tav>
                                      </p:tavLst>
                                    </p:anim>
                                    <p:animEffect transition="in" filter="fade">
                                      <p:cBhvr>
                                        <p:cTn id="184" dur="500"/>
                                        <p:tgtEl>
                                          <p:spTgt spid="263181"/>
                                        </p:tgtEl>
                                      </p:cBhvr>
                                    </p:animEffect>
                                  </p:childTnLst>
                                </p:cTn>
                              </p:par>
                            </p:childTnLst>
                          </p:cTn>
                        </p:par>
                      </p:childTnLst>
                    </p:cTn>
                  </p:par>
                  <p:par>
                    <p:cTn id="185" fill="hold">
                      <p:stCondLst>
                        <p:cond delay="indefinite"/>
                      </p:stCondLst>
                      <p:childTnLst>
                        <p:par>
                          <p:cTn id="186" fill="hold">
                            <p:stCondLst>
                              <p:cond delay="0"/>
                            </p:stCondLst>
                            <p:childTnLst>
                              <p:par>
                                <p:cTn id="187" presetID="53" presetClass="entr" presetSubtype="0" fill="hold" grpId="1" nodeType="clickEffect">
                                  <p:stCondLst>
                                    <p:cond delay="0"/>
                                  </p:stCondLst>
                                  <p:childTnLst>
                                    <p:set>
                                      <p:cBhvr>
                                        <p:cTn id="188" dur="1" fill="hold">
                                          <p:stCondLst>
                                            <p:cond delay="0"/>
                                          </p:stCondLst>
                                        </p:cTn>
                                        <p:tgtEl>
                                          <p:spTgt spid="263185"/>
                                        </p:tgtEl>
                                        <p:attrNameLst>
                                          <p:attrName>style.visibility</p:attrName>
                                        </p:attrNameLst>
                                      </p:cBhvr>
                                      <p:to>
                                        <p:strVal val="visible"/>
                                      </p:to>
                                    </p:set>
                                    <p:anim calcmode="lin" valueType="num">
                                      <p:cBhvr>
                                        <p:cTn id="189" dur="500" fill="hold"/>
                                        <p:tgtEl>
                                          <p:spTgt spid="263185"/>
                                        </p:tgtEl>
                                        <p:attrNameLst>
                                          <p:attrName>ppt_w</p:attrName>
                                        </p:attrNameLst>
                                      </p:cBhvr>
                                      <p:tavLst>
                                        <p:tav tm="0">
                                          <p:val>
                                            <p:fltVal val="0"/>
                                          </p:val>
                                        </p:tav>
                                        <p:tav tm="100000">
                                          <p:val>
                                            <p:strVal val="#ppt_w"/>
                                          </p:val>
                                        </p:tav>
                                      </p:tavLst>
                                    </p:anim>
                                    <p:anim calcmode="lin" valueType="num">
                                      <p:cBhvr>
                                        <p:cTn id="190" dur="500" fill="hold"/>
                                        <p:tgtEl>
                                          <p:spTgt spid="263185"/>
                                        </p:tgtEl>
                                        <p:attrNameLst>
                                          <p:attrName>ppt_h</p:attrName>
                                        </p:attrNameLst>
                                      </p:cBhvr>
                                      <p:tavLst>
                                        <p:tav tm="0">
                                          <p:val>
                                            <p:fltVal val="0"/>
                                          </p:val>
                                        </p:tav>
                                        <p:tav tm="100000">
                                          <p:val>
                                            <p:strVal val="#ppt_h"/>
                                          </p:val>
                                        </p:tav>
                                      </p:tavLst>
                                    </p:anim>
                                    <p:animEffect transition="in" filter="fade">
                                      <p:cBhvr>
                                        <p:cTn id="191" dur="500"/>
                                        <p:tgtEl>
                                          <p:spTgt spid="263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2" grpId="0"/>
      <p:bldP spid="263172" grpId="1"/>
      <p:bldP spid="263173" grpId="0" build="allAtOnce"/>
      <p:bldP spid="263174" grpId="0"/>
      <p:bldP spid="263175" grpId="0"/>
      <p:bldP spid="263175" grpId="1"/>
      <p:bldP spid="263176" grpId="0"/>
      <p:bldP spid="263177" grpId="0"/>
      <p:bldP spid="263178" grpId="0"/>
      <p:bldP spid="263179" grpId="0"/>
      <p:bldP spid="263179" grpId="1"/>
      <p:bldP spid="263180" grpId="0"/>
      <p:bldP spid="263180" grpId="1"/>
      <p:bldP spid="263181" grpId="0"/>
      <p:bldP spid="263181" grpId="1"/>
      <p:bldP spid="263182" grpId="0"/>
      <p:bldP spid="263182" grpId="1"/>
      <p:bldP spid="263184" grpId="0"/>
      <p:bldP spid="263184" grpId="1"/>
      <p:bldP spid="263185" grpId="0"/>
      <p:bldP spid="263185" grpId="1"/>
      <p:bldP spid="263186" grpId="0"/>
      <p:bldP spid="263186" grpId="1"/>
      <p:bldP spid="263187" grpId="0"/>
      <p:bldP spid="263187" grpId="1"/>
      <p:bldP spid="263188" grpId="0"/>
      <p:bldP spid="263189" grpId="0"/>
      <p:bldP spid="263190" grpId="1" uiExpand="1" build="allAtOnce"/>
      <p:bldP spid="263190" grpId="2"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9" name="Rectangle 7"/>
          <p:cNvSpPr>
            <a:spLocks noChangeArrowheads="1"/>
          </p:cNvSpPr>
          <p:nvPr/>
        </p:nvSpPr>
        <p:spPr bwMode="auto">
          <a:xfrm rot="1280390">
            <a:off x="6448075" y="4208273"/>
            <a:ext cx="2939851" cy="855712"/>
          </a:xfrm>
          <a:prstGeom prst="rect">
            <a:avLst/>
          </a:prstGeom>
          <a:noFill/>
          <a:ln w="9525">
            <a:noFill/>
            <a:miter lim="800000"/>
            <a:headEnd/>
            <a:tailEnd/>
          </a:ln>
        </p:spPr>
        <p:txBody>
          <a:bodyPr/>
          <a:lstStyle/>
          <a:p>
            <a:pPr marL="342900" indent="-342900" eaLnBrk="0" hangingPunct="0">
              <a:lnSpc>
                <a:spcPct val="90000"/>
              </a:lnSpc>
              <a:spcBef>
                <a:spcPct val="20000"/>
              </a:spcBef>
            </a:pPr>
            <a:r>
              <a:rPr lang="fr-FR" b="1" dirty="0">
                <a:solidFill>
                  <a:schemeClr val="accent5">
                    <a:lumMod val="75000"/>
                  </a:schemeClr>
                </a:solidFill>
                <a:effectLst>
                  <a:outerShdw blurRad="38100" dist="38100" dir="2700000" algn="tl">
                    <a:srgbClr val="000000">
                      <a:alpha val="43137"/>
                    </a:srgbClr>
                  </a:outerShdw>
                </a:effectLst>
                <a:latin typeface="Century Gothic" pitchFamily="34" charset="0"/>
              </a:rPr>
              <a:t>Gestion logistique</a:t>
            </a:r>
          </a:p>
          <a:p>
            <a:pPr marL="342900" indent="-342900" eaLnBrk="0" hangingPunct="0">
              <a:lnSpc>
                <a:spcPct val="90000"/>
              </a:lnSpc>
              <a:spcBef>
                <a:spcPct val="20000"/>
              </a:spcBef>
            </a:pPr>
            <a:r>
              <a:rPr lang="fr-FR" b="1" dirty="0">
                <a:solidFill>
                  <a:schemeClr val="accent5">
                    <a:lumMod val="75000"/>
                  </a:schemeClr>
                </a:solidFill>
                <a:effectLst>
                  <a:outerShdw blurRad="38100" dist="38100" dir="2700000" algn="tl">
                    <a:srgbClr val="000000">
                      <a:alpha val="43137"/>
                    </a:srgbClr>
                  </a:outerShdw>
                </a:effectLst>
                <a:latin typeface="Century Gothic" pitchFamily="34" charset="0"/>
              </a:rPr>
              <a:t>et transport</a:t>
            </a:r>
          </a:p>
        </p:txBody>
      </p:sp>
      <p:sp>
        <p:nvSpPr>
          <p:cNvPr id="264200" name="Rectangle 8"/>
          <p:cNvSpPr>
            <a:spLocks noChangeArrowheads="1"/>
          </p:cNvSpPr>
          <p:nvPr/>
        </p:nvSpPr>
        <p:spPr bwMode="auto">
          <a:xfrm rot="19942393">
            <a:off x="3242116" y="3047461"/>
            <a:ext cx="3197328" cy="1527501"/>
          </a:xfrm>
          <a:prstGeom prst="rect">
            <a:avLst/>
          </a:prstGeom>
          <a:noFill/>
          <a:ln w="9525">
            <a:noFill/>
            <a:miter lim="800000"/>
            <a:headEnd/>
            <a:tailEnd/>
          </a:ln>
        </p:spPr>
        <p:txBody>
          <a:bodyPr/>
          <a:lstStyle/>
          <a:p>
            <a:pPr marL="342900" indent="-342900" eaLnBrk="0" hangingPunct="0">
              <a:lnSpc>
                <a:spcPct val="90000"/>
              </a:lnSpc>
              <a:spcBef>
                <a:spcPct val="20000"/>
              </a:spcBef>
            </a:pPr>
            <a:r>
              <a:rPr lang="fr-FR" b="1" dirty="0">
                <a:solidFill>
                  <a:srgbClr val="AD0F8B"/>
                </a:solidFill>
                <a:latin typeface="Century Gothic" pitchFamily="34" charset="0"/>
              </a:rPr>
              <a:t>Gestion</a:t>
            </a:r>
            <a:r>
              <a:rPr lang="fr-FR" dirty="0">
                <a:solidFill>
                  <a:srgbClr val="FF6600"/>
                </a:solidFill>
                <a:latin typeface="Century Gothic" pitchFamily="34" charset="0"/>
              </a:rPr>
              <a:t> </a:t>
            </a:r>
            <a:r>
              <a:rPr lang="fr-FR" b="1" dirty="0">
                <a:solidFill>
                  <a:srgbClr val="AD0F8B"/>
                </a:solidFill>
                <a:latin typeface="Century Gothic" pitchFamily="34" charset="0"/>
              </a:rPr>
              <a:t>des</a:t>
            </a:r>
          </a:p>
          <a:p>
            <a:pPr marL="342900" indent="-342900" eaLnBrk="0" hangingPunct="0">
              <a:lnSpc>
                <a:spcPct val="90000"/>
              </a:lnSpc>
              <a:spcBef>
                <a:spcPct val="20000"/>
              </a:spcBef>
            </a:pPr>
            <a:r>
              <a:rPr lang="fr-FR" b="1" dirty="0">
                <a:solidFill>
                  <a:srgbClr val="AD0F8B"/>
                </a:solidFill>
                <a:latin typeface="Century Gothic" pitchFamily="34" charset="0"/>
              </a:rPr>
              <a:t>entreprises</a:t>
            </a:r>
            <a:r>
              <a:rPr lang="fr-FR" dirty="0">
                <a:solidFill>
                  <a:srgbClr val="FF6600"/>
                </a:solidFill>
                <a:latin typeface="Century Gothic" pitchFamily="34" charset="0"/>
              </a:rPr>
              <a:t> </a:t>
            </a:r>
            <a:r>
              <a:rPr lang="fr-FR" b="1" dirty="0">
                <a:solidFill>
                  <a:srgbClr val="AD0F8B"/>
                </a:solidFill>
                <a:latin typeface="Century Gothic" pitchFamily="34" charset="0"/>
              </a:rPr>
              <a:t>et</a:t>
            </a:r>
          </a:p>
          <a:p>
            <a:pPr indent="20638" eaLnBrk="0" hangingPunct="0">
              <a:lnSpc>
                <a:spcPct val="90000"/>
              </a:lnSpc>
              <a:spcBef>
                <a:spcPct val="20000"/>
              </a:spcBef>
            </a:pPr>
            <a:r>
              <a:rPr lang="fr-FR" b="1" dirty="0">
                <a:solidFill>
                  <a:srgbClr val="AD0F8B"/>
                </a:solidFill>
                <a:latin typeface="Century Gothic" pitchFamily="34" charset="0"/>
              </a:rPr>
              <a:t>Des</a:t>
            </a:r>
            <a:r>
              <a:rPr lang="fr-FR" dirty="0">
                <a:solidFill>
                  <a:srgbClr val="FF6600"/>
                </a:solidFill>
                <a:latin typeface="Century Gothic" pitchFamily="34" charset="0"/>
              </a:rPr>
              <a:t> </a:t>
            </a:r>
            <a:r>
              <a:rPr lang="fr-FR" b="1" dirty="0">
                <a:solidFill>
                  <a:srgbClr val="AD0F8B"/>
                </a:solidFill>
                <a:latin typeface="Century Gothic" pitchFamily="34" charset="0"/>
              </a:rPr>
              <a:t>administrations</a:t>
            </a:r>
            <a:r>
              <a:rPr lang="fr-FR" dirty="0">
                <a:solidFill>
                  <a:srgbClr val="FF6600"/>
                </a:solidFill>
                <a:latin typeface="Century Gothic" pitchFamily="34" charset="0"/>
              </a:rPr>
              <a:t> </a:t>
            </a:r>
            <a:r>
              <a:rPr lang="fr-FR" b="1" dirty="0">
                <a:solidFill>
                  <a:srgbClr val="AD0F8B"/>
                </a:solidFill>
                <a:latin typeface="Century Gothic" pitchFamily="34" charset="0"/>
              </a:rPr>
              <a:t>avec</a:t>
            </a:r>
            <a:r>
              <a:rPr lang="fr-FR" dirty="0">
                <a:solidFill>
                  <a:srgbClr val="FF6600"/>
                </a:solidFill>
                <a:latin typeface="Century Gothic" pitchFamily="34" charset="0"/>
              </a:rPr>
              <a:t> </a:t>
            </a:r>
            <a:r>
              <a:rPr lang="fr-FR" b="1" dirty="0">
                <a:solidFill>
                  <a:srgbClr val="AD0F8B"/>
                </a:solidFill>
                <a:latin typeface="Century Gothic" pitchFamily="34" charset="0"/>
              </a:rPr>
              <a:t>3</a:t>
            </a:r>
            <a:r>
              <a:rPr lang="fr-FR" dirty="0">
                <a:solidFill>
                  <a:srgbClr val="FF6600"/>
                </a:solidFill>
                <a:latin typeface="Century Gothic" pitchFamily="34" charset="0"/>
              </a:rPr>
              <a:t> </a:t>
            </a:r>
            <a:r>
              <a:rPr lang="fr-FR" b="1" dirty="0">
                <a:solidFill>
                  <a:srgbClr val="AD0F8B"/>
                </a:solidFill>
                <a:latin typeface="Century Gothic" pitchFamily="34" charset="0"/>
              </a:rPr>
              <a:t>spécialités</a:t>
            </a:r>
          </a:p>
        </p:txBody>
      </p:sp>
      <p:sp>
        <p:nvSpPr>
          <p:cNvPr id="264201" name="Rectangle 9"/>
          <p:cNvSpPr>
            <a:spLocks noChangeArrowheads="1"/>
          </p:cNvSpPr>
          <p:nvPr/>
        </p:nvSpPr>
        <p:spPr bwMode="auto">
          <a:xfrm rot="1817167">
            <a:off x="403810" y="3744197"/>
            <a:ext cx="2981909" cy="1010770"/>
          </a:xfrm>
          <a:prstGeom prst="rect">
            <a:avLst/>
          </a:prstGeom>
          <a:noFill/>
          <a:ln w="9525">
            <a:noFill/>
            <a:miter lim="800000"/>
            <a:headEnd/>
            <a:tailEnd/>
          </a:ln>
        </p:spPr>
        <p:txBody>
          <a:bodyPr/>
          <a:lstStyle/>
          <a:p>
            <a:pPr marL="342900" indent="-342900" eaLnBrk="0" hangingPunct="0">
              <a:lnSpc>
                <a:spcPct val="90000"/>
              </a:lnSpc>
              <a:spcBef>
                <a:spcPct val="20000"/>
              </a:spcBef>
            </a:pPr>
            <a:r>
              <a:rPr lang="fr-FR" b="1" dirty="0">
                <a:solidFill>
                  <a:schemeClr val="accent5">
                    <a:lumMod val="75000"/>
                  </a:schemeClr>
                </a:solidFill>
                <a:effectLst>
                  <a:outerShdw blurRad="38100" dist="38100" dir="2700000" algn="tl">
                    <a:srgbClr val="000000">
                      <a:alpha val="43137"/>
                    </a:srgbClr>
                  </a:outerShdw>
                </a:effectLst>
                <a:latin typeface="Century Gothic" pitchFamily="34" charset="0"/>
              </a:rPr>
              <a:t>Techniques de</a:t>
            </a:r>
          </a:p>
          <a:p>
            <a:pPr marL="342900" indent="-342900" eaLnBrk="0" hangingPunct="0">
              <a:lnSpc>
                <a:spcPct val="90000"/>
              </a:lnSpc>
              <a:spcBef>
                <a:spcPct val="20000"/>
              </a:spcBef>
            </a:pPr>
            <a:r>
              <a:rPr lang="fr-FR" b="1" dirty="0">
                <a:solidFill>
                  <a:schemeClr val="accent5">
                    <a:lumMod val="75000"/>
                  </a:schemeClr>
                </a:solidFill>
                <a:effectLst>
                  <a:outerShdw blurRad="38100" dist="38100" dir="2700000" algn="tl">
                    <a:srgbClr val="000000">
                      <a:alpha val="43137"/>
                    </a:srgbClr>
                  </a:outerShdw>
                </a:effectLst>
                <a:latin typeface="Century Gothic" pitchFamily="34" charset="0"/>
              </a:rPr>
              <a:t>commercialisation</a:t>
            </a:r>
          </a:p>
        </p:txBody>
      </p:sp>
      <p:sp>
        <p:nvSpPr>
          <p:cNvPr id="264202" name="Rectangle 10"/>
          <p:cNvSpPr>
            <a:spLocks noChangeArrowheads="1"/>
          </p:cNvSpPr>
          <p:nvPr/>
        </p:nvSpPr>
        <p:spPr bwMode="auto">
          <a:xfrm rot="-1389099">
            <a:off x="6156131" y="1140932"/>
            <a:ext cx="2727647" cy="1442189"/>
          </a:xfrm>
          <a:prstGeom prst="rect">
            <a:avLst/>
          </a:prstGeom>
          <a:noFill/>
          <a:ln w="9525">
            <a:noFill/>
            <a:miter lim="800000"/>
            <a:headEnd/>
            <a:tailEnd/>
          </a:ln>
        </p:spPr>
        <p:txBody>
          <a:bodyPr/>
          <a:lstStyle/>
          <a:p>
            <a:pPr marL="342900" indent="-342900" eaLnBrk="0" hangingPunct="0">
              <a:lnSpc>
                <a:spcPct val="90000"/>
              </a:lnSpc>
              <a:spcBef>
                <a:spcPct val="20000"/>
              </a:spcBef>
            </a:pPr>
            <a:r>
              <a:rPr lang="fr-FR" b="1" dirty="0">
                <a:solidFill>
                  <a:srgbClr val="AD0F8B"/>
                </a:solidFill>
                <a:latin typeface="Century Gothic" pitchFamily="34" charset="0"/>
              </a:rPr>
              <a:t>Gestion</a:t>
            </a:r>
          </a:p>
          <a:p>
            <a:pPr marL="342900" indent="-342900" eaLnBrk="0" hangingPunct="0">
              <a:lnSpc>
                <a:spcPct val="90000"/>
              </a:lnSpc>
              <a:spcBef>
                <a:spcPct val="20000"/>
              </a:spcBef>
            </a:pPr>
            <a:r>
              <a:rPr lang="fr-FR" b="1" dirty="0">
                <a:solidFill>
                  <a:srgbClr val="AD0F8B"/>
                </a:solidFill>
                <a:latin typeface="Century Gothic" pitchFamily="34" charset="0"/>
              </a:rPr>
              <a:t>administrative</a:t>
            </a:r>
            <a:r>
              <a:rPr lang="fr-FR" dirty="0">
                <a:solidFill>
                  <a:srgbClr val="006600"/>
                </a:solidFill>
                <a:latin typeface="Century Gothic" pitchFamily="34" charset="0"/>
              </a:rPr>
              <a:t> </a:t>
            </a:r>
            <a:r>
              <a:rPr lang="fr-FR" b="1" dirty="0">
                <a:solidFill>
                  <a:srgbClr val="AD0F8B"/>
                </a:solidFill>
                <a:latin typeface="Century Gothic" pitchFamily="34" charset="0"/>
              </a:rPr>
              <a:t>et</a:t>
            </a:r>
          </a:p>
          <a:p>
            <a:pPr marL="342900" indent="-342900" eaLnBrk="0" hangingPunct="0">
              <a:lnSpc>
                <a:spcPct val="90000"/>
              </a:lnSpc>
              <a:spcBef>
                <a:spcPct val="20000"/>
              </a:spcBef>
            </a:pPr>
            <a:r>
              <a:rPr lang="fr-FR" b="1" dirty="0">
                <a:solidFill>
                  <a:srgbClr val="AD0F8B"/>
                </a:solidFill>
                <a:latin typeface="Century Gothic" pitchFamily="34" charset="0"/>
              </a:rPr>
              <a:t>commerciale</a:t>
            </a:r>
          </a:p>
        </p:txBody>
      </p:sp>
      <p:sp>
        <p:nvSpPr>
          <p:cNvPr id="264203" name="Rectangle 11"/>
          <p:cNvSpPr>
            <a:spLocks noChangeArrowheads="1"/>
          </p:cNvSpPr>
          <p:nvPr/>
        </p:nvSpPr>
        <p:spPr bwMode="auto">
          <a:xfrm>
            <a:off x="352425" y="188640"/>
            <a:ext cx="8872942" cy="707886"/>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tabLst>
                <a:tab pos="2684463" algn="l"/>
              </a:tabLst>
              <a:defRPr/>
            </a:pPr>
            <a:r>
              <a:rPr lang="fr-FR" sz="4000" b="1" dirty="0">
                <a:solidFill>
                  <a:srgbClr val="7030A0"/>
                </a:solidFill>
                <a:latin typeface="Century Gothic" pitchFamily="34" charset="0"/>
              </a:rPr>
              <a:t>Les DUT… des diplômes BAC + 2</a:t>
            </a:r>
          </a:p>
        </p:txBody>
      </p:sp>
      <p:sp>
        <p:nvSpPr>
          <p:cNvPr id="264206" name="Rectangle 14"/>
          <p:cNvSpPr>
            <a:spLocks noChangeArrowheads="1"/>
          </p:cNvSpPr>
          <p:nvPr/>
        </p:nvSpPr>
        <p:spPr bwMode="auto">
          <a:xfrm rot="-929834">
            <a:off x="792418" y="1650052"/>
            <a:ext cx="1900789" cy="916522"/>
          </a:xfrm>
          <a:prstGeom prst="rect">
            <a:avLst/>
          </a:prstGeom>
          <a:noFill/>
          <a:ln w="9525">
            <a:noFill/>
            <a:miter lim="800000"/>
            <a:headEnd/>
            <a:tailEnd/>
          </a:ln>
        </p:spPr>
        <p:txBody>
          <a:bodyPr/>
          <a:lstStyle/>
          <a:p>
            <a:pPr marL="342900" indent="-342900" eaLnBrk="0" hangingPunct="0">
              <a:lnSpc>
                <a:spcPct val="90000"/>
              </a:lnSpc>
              <a:spcBef>
                <a:spcPct val="20000"/>
              </a:spcBef>
            </a:pPr>
            <a:r>
              <a:rPr lang="fr-FR" b="1" dirty="0">
                <a:solidFill>
                  <a:srgbClr val="AD0F8B"/>
                </a:solidFill>
                <a:latin typeface="Century Gothic" pitchFamily="34" charset="0"/>
              </a:rPr>
              <a:t>Carrières</a:t>
            </a:r>
          </a:p>
          <a:p>
            <a:pPr marL="342900" indent="-342900" eaLnBrk="0" hangingPunct="0">
              <a:lnSpc>
                <a:spcPct val="90000"/>
              </a:lnSpc>
              <a:spcBef>
                <a:spcPct val="20000"/>
              </a:spcBef>
            </a:pPr>
            <a:r>
              <a:rPr lang="fr-FR" b="1" dirty="0">
                <a:solidFill>
                  <a:srgbClr val="AD0F8B"/>
                </a:solidFill>
                <a:latin typeface="Century Gothic" pitchFamily="34" charset="0"/>
              </a:rPr>
              <a:t>juridiques</a:t>
            </a:r>
          </a:p>
        </p:txBody>
      </p:sp>
      <p:sp>
        <p:nvSpPr>
          <p:cNvPr id="264207" name="Rectangle 15"/>
          <p:cNvSpPr>
            <a:spLocks noChangeArrowheads="1"/>
          </p:cNvSpPr>
          <p:nvPr/>
        </p:nvSpPr>
        <p:spPr bwMode="auto">
          <a:xfrm>
            <a:off x="3070226" y="1600200"/>
            <a:ext cx="2878603" cy="1461059"/>
          </a:xfrm>
          <a:prstGeom prst="rect">
            <a:avLst/>
          </a:prstGeom>
          <a:noFill/>
          <a:ln w="9525">
            <a:noFill/>
            <a:miter lim="800000"/>
            <a:headEnd/>
            <a:tailEnd/>
          </a:ln>
        </p:spPr>
        <p:txBody>
          <a:bodyPr/>
          <a:lstStyle/>
          <a:p>
            <a:pPr eaLnBrk="0" hangingPunct="0">
              <a:lnSpc>
                <a:spcPct val="90000"/>
              </a:lnSpc>
              <a:spcBef>
                <a:spcPct val="20000"/>
              </a:spcBef>
            </a:pPr>
            <a:r>
              <a:rPr lang="fr-FR" b="1" dirty="0">
                <a:solidFill>
                  <a:schemeClr val="accent5">
                    <a:lumMod val="75000"/>
                  </a:schemeClr>
                </a:solidFill>
                <a:effectLst>
                  <a:outerShdw blurRad="38100" dist="38100" dir="2700000" algn="tl">
                    <a:srgbClr val="000000">
                      <a:alpha val="43137"/>
                    </a:srgbClr>
                  </a:outerShdw>
                </a:effectLst>
                <a:latin typeface="Century Gothic" pitchFamily="34" charset="0"/>
              </a:rPr>
              <a:t>Information et Communication avec 3 spécialités</a:t>
            </a:r>
          </a:p>
        </p:txBody>
      </p:sp>
      <p:sp>
        <p:nvSpPr>
          <p:cNvPr id="10" name="Rectangle 7"/>
          <p:cNvSpPr>
            <a:spLocks noChangeArrowheads="1"/>
          </p:cNvSpPr>
          <p:nvPr/>
        </p:nvSpPr>
        <p:spPr bwMode="auto">
          <a:xfrm>
            <a:off x="2124880" y="5645210"/>
            <a:ext cx="2364603" cy="504056"/>
          </a:xfrm>
          <a:prstGeom prst="rect">
            <a:avLst/>
          </a:prstGeom>
          <a:noFill/>
          <a:ln w="9525">
            <a:noFill/>
            <a:miter lim="800000"/>
            <a:headEnd/>
            <a:tailEnd/>
          </a:ln>
        </p:spPr>
        <p:txBody>
          <a:bodyPr/>
          <a:lstStyle/>
          <a:p>
            <a:pPr marL="342900" indent="-342900" eaLnBrk="0" hangingPunct="0">
              <a:lnSpc>
                <a:spcPct val="90000"/>
              </a:lnSpc>
              <a:spcBef>
                <a:spcPct val="20000"/>
              </a:spcBef>
            </a:pPr>
            <a:r>
              <a:rPr lang="fr-FR" b="1" dirty="0">
                <a:solidFill>
                  <a:srgbClr val="AD0F8B"/>
                </a:solidFill>
                <a:latin typeface="Century Gothic" pitchFamily="34" charset="0"/>
              </a:rPr>
              <a:t>Informatique</a:t>
            </a:r>
          </a:p>
        </p:txBody>
      </p:sp>
      <p:sp>
        <p:nvSpPr>
          <p:cNvPr id="11" name="Rectangle 7"/>
          <p:cNvSpPr>
            <a:spLocks noChangeArrowheads="1"/>
          </p:cNvSpPr>
          <p:nvPr/>
        </p:nvSpPr>
        <p:spPr bwMode="auto">
          <a:xfrm>
            <a:off x="6393160" y="3370802"/>
            <a:ext cx="3307672" cy="1889210"/>
          </a:xfrm>
          <a:prstGeom prst="rect">
            <a:avLst/>
          </a:prstGeom>
          <a:noFill/>
          <a:ln w="9525">
            <a:noFill/>
            <a:miter lim="800000"/>
            <a:headEnd/>
            <a:tailEnd/>
          </a:ln>
        </p:spPr>
        <p:txBody>
          <a:bodyPr/>
          <a:lstStyle/>
          <a:p>
            <a:pPr indent="20638" eaLnBrk="0" hangingPunct="0">
              <a:lnSpc>
                <a:spcPct val="90000"/>
              </a:lnSpc>
              <a:spcBef>
                <a:spcPct val="20000"/>
              </a:spcBef>
            </a:pPr>
            <a:endParaRPr lang="fr-FR" b="1" dirty="0">
              <a:solidFill>
                <a:schemeClr val="accent5">
                  <a:lumMod val="75000"/>
                </a:schemeClr>
              </a:solidFill>
              <a:effectLst>
                <a:outerShdw blurRad="38100" dist="38100" dir="2700000" algn="tl">
                  <a:srgbClr val="000000">
                    <a:alpha val="43137"/>
                  </a:srgbClr>
                </a:outerShdw>
              </a:effectLst>
              <a:latin typeface="Century Gothic" pitchFamily="34" charset="0"/>
            </a:endParaRPr>
          </a:p>
        </p:txBody>
      </p:sp>
      <p:sp>
        <p:nvSpPr>
          <p:cNvPr id="12" name="Text Box 8"/>
          <p:cNvSpPr txBox="1">
            <a:spLocks noChangeArrowheads="1"/>
          </p:cNvSpPr>
          <p:nvPr/>
        </p:nvSpPr>
        <p:spPr bwMode="auto">
          <a:xfrm>
            <a:off x="4664969" y="6483350"/>
            <a:ext cx="4860032"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64203"/>
                                        </p:tgtEl>
                                        <p:attrNameLst>
                                          <p:attrName>style.visibility</p:attrName>
                                        </p:attrNameLst>
                                      </p:cBhvr>
                                      <p:to>
                                        <p:strVal val="visible"/>
                                      </p:to>
                                    </p:set>
                                    <p:anim calcmode="lin" valueType="num">
                                      <p:cBhvr>
                                        <p:cTn id="7" dur="1000" fill="hold"/>
                                        <p:tgtEl>
                                          <p:spTgt spid="264203"/>
                                        </p:tgtEl>
                                        <p:attrNameLst>
                                          <p:attrName>ppt_w</p:attrName>
                                        </p:attrNameLst>
                                      </p:cBhvr>
                                      <p:tavLst>
                                        <p:tav tm="0">
                                          <p:val>
                                            <p:strVal val="#ppt_w*0.70"/>
                                          </p:val>
                                        </p:tav>
                                        <p:tav tm="100000">
                                          <p:val>
                                            <p:strVal val="#ppt_w"/>
                                          </p:val>
                                        </p:tav>
                                      </p:tavLst>
                                    </p:anim>
                                    <p:anim calcmode="lin" valueType="num">
                                      <p:cBhvr>
                                        <p:cTn id="8" dur="1000" fill="hold"/>
                                        <p:tgtEl>
                                          <p:spTgt spid="264203"/>
                                        </p:tgtEl>
                                        <p:attrNameLst>
                                          <p:attrName>ppt_h</p:attrName>
                                        </p:attrNameLst>
                                      </p:cBhvr>
                                      <p:tavLst>
                                        <p:tav tm="0">
                                          <p:val>
                                            <p:strVal val="#ppt_h"/>
                                          </p:val>
                                        </p:tav>
                                        <p:tav tm="100000">
                                          <p:val>
                                            <p:strVal val="#ppt_h"/>
                                          </p:val>
                                        </p:tav>
                                      </p:tavLst>
                                    </p:anim>
                                    <p:animEffect transition="in" filter="fade">
                                      <p:cBhvr>
                                        <p:cTn id="9" dur="1000"/>
                                        <p:tgtEl>
                                          <p:spTgt spid="26420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64207"/>
                                        </p:tgtEl>
                                        <p:attrNameLst>
                                          <p:attrName>style.visibility</p:attrName>
                                        </p:attrNameLst>
                                      </p:cBhvr>
                                      <p:to>
                                        <p:strVal val="visible"/>
                                      </p:to>
                                    </p:set>
                                    <p:anim calcmode="lin" valueType="num">
                                      <p:cBhvr>
                                        <p:cTn id="14" dur="500" fill="hold"/>
                                        <p:tgtEl>
                                          <p:spTgt spid="264207"/>
                                        </p:tgtEl>
                                        <p:attrNameLst>
                                          <p:attrName>ppt_w</p:attrName>
                                        </p:attrNameLst>
                                      </p:cBhvr>
                                      <p:tavLst>
                                        <p:tav tm="0">
                                          <p:val>
                                            <p:fltVal val="0"/>
                                          </p:val>
                                        </p:tav>
                                        <p:tav tm="100000">
                                          <p:val>
                                            <p:strVal val="#ppt_w"/>
                                          </p:val>
                                        </p:tav>
                                      </p:tavLst>
                                    </p:anim>
                                    <p:anim calcmode="lin" valueType="num">
                                      <p:cBhvr>
                                        <p:cTn id="15" dur="500" fill="hold"/>
                                        <p:tgtEl>
                                          <p:spTgt spid="264207"/>
                                        </p:tgtEl>
                                        <p:attrNameLst>
                                          <p:attrName>ppt_h</p:attrName>
                                        </p:attrNameLst>
                                      </p:cBhvr>
                                      <p:tavLst>
                                        <p:tav tm="0">
                                          <p:val>
                                            <p:fltVal val="0"/>
                                          </p:val>
                                        </p:tav>
                                        <p:tav tm="100000">
                                          <p:val>
                                            <p:strVal val="#ppt_h"/>
                                          </p:val>
                                        </p:tav>
                                      </p:tavLst>
                                    </p:anim>
                                    <p:animEffect transition="in" filter="fade">
                                      <p:cBhvr>
                                        <p:cTn id="16" dur="500"/>
                                        <p:tgtEl>
                                          <p:spTgt spid="26420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nodePh="1">
                                  <p:stCondLst>
                                    <p:cond delay="0"/>
                                  </p:stCondLst>
                                  <p:endCondLst>
                                    <p:cond evt="begin" delay="0">
                                      <p:tn val="19"/>
                                    </p:cond>
                                  </p:end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64201"/>
                                        </p:tgtEl>
                                        <p:attrNameLst>
                                          <p:attrName>style.visibility</p:attrName>
                                        </p:attrNameLst>
                                      </p:cBhvr>
                                      <p:to>
                                        <p:strVal val="visible"/>
                                      </p:to>
                                    </p:set>
                                    <p:anim calcmode="lin" valueType="num">
                                      <p:cBhvr>
                                        <p:cTn id="28" dur="500" fill="hold"/>
                                        <p:tgtEl>
                                          <p:spTgt spid="264201"/>
                                        </p:tgtEl>
                                        <p:attrNameLst>
                                          <p:attrName>ppt_w</p:attrName>
                                        </p:attrNameLst>
                                      </p:cBhvr>
                                      <p:tavLst>
                                        <p:tav tm="0">
                                          <p:val>
                                            <p:fltVal val="0"/>
                                          </p:val>
                                        </p:tav>
                                        <p:tav tm="100000">
                                          <p:val>
                                            <p:strVal val="#ppt_w"/>
                                          </p:val>
                                        </p:tav>
                                      </p:tavLst>
                                    </p:anim>
                                    <p:anim calcmode="lin" valueType="num">
                                      <p:cBhvr>
                                        <p:cTn id="29" dur="500" fill="hold"/>
                                        <p:tgtEl>
                                          <p:spTgt spid="264201"/>
                                        </p:tgtEl>
                                        <p:attrNameLst>
                                          <p:attrName>ppt_h</p:attrName>
                                        </p:attrNameLst>
                                      </p:cBhvr>
                                      <p:tavLst>
                                        <p:tav tm="0">
                                          <p:val>
                                            <p:fltVal val="0"/>
                                          </p:val>
                                        </p:tav>
                                        <p:tav tm="100000">
                                          <p:val>
                                            <p:strVal val="#ppt_h"/>
                                          </p:val>
                                        </p:tav>
                                      </p:tavLst>
                                    </p:anim>
                                    <p:animEffect transition="in" filter="fade">
                                      <p:cBhvr>
                                        <p:cTn id="30" dur="500"/>
                                        <p:tgtEl>
                                          <p:spTgt spid="26420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64202"/>
                                        </p:tgtEl>
                                        <p:attrNameLst>
                                          <p:attrName>style.visibility</p:attrName>
                                        </p:attrNameLst>
                                      </p:cBhvr>
                                      <p:to>
                                        <p:strVal val="visible"/>
                                      </p:to>
                                    </p:set>
                                    <p:anim calcmode="lin" valueType="num">
                                      <p:cBhvr>
                                        <p:cTn id="35" dur="500" fill="hold"/>
                                        <p:tgtEl>
                                          <p:spTgt spid="264202"/>
                                        </p:tgtEl>
                                        <p:attrNameLst>
                                          <p:attrName>ppt_w</p:attrName>
                                        </p:attrNameLst>
                                      </p:cBhvr>
                                      <p:tavLst>
                                        <p:tav tm="0">
                                          <p:val>
                                            <p:fltVal val="0"/>
                                          </p:val>
                                        </p:tav>
                                        <p:tav tm="100000">
                                          <p:val>
                                            <p:strVal val="#ppt_w"/>
                                          </p:val>
                                        </p:tav>
                                      </p:tavLst>
                                    </p:anim>
                                    <p:anim calcmode="lin" valueType="num">
                                      <p:cBhvr>
                                        <p:cTn id="36" dur="500" fill="hold"/>
                                        <p:tgtEl>
                                          <p:spTgt spid="264202"/>
                                        </p:tgtEl>
                                        <p:attrNameLst>
                                          <p:attrName>ppt_h</p:attrName>
                                        </p:attrNameLst>
                                      </p:cBhvr>
                                      <p:tavLst>
                                        <p:tav tm="0">
                                          <p:val>
                                            <p:fltVal val="0"/>
                                          </p:val>
                                        </p:tav>
                                        <p:tav tm="100000">
                                          <p:val>
                                            <p:strVal val="#ppt_h"/>
                                          </p:val>
                                        </p:tav>
                                      </p:tavLst>
                                    </p:anim>
                                    <p:animEffect transition="in" filter="fade">
                                      <p:cBhvr>
                                        <p:cTn id="37" dur="500"/>
                                        <p:tgtEl>
                                          <p:spTgt spid="26420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64199"/>
                                        </p:tgtEl>
                                        <p:attrNameLst>
                                          <p:attrName>style.visibility</p:attrName>
                                        </p:attrNameLst>
                                      </p:cBhvr>
                                      <p:to>
                                        <p:strVal val="visible"/>
                                      </p:to>
                                    </p:set>
                                    <p:anim calcmode="lin" valueType="num">
                                      <p:cBhvr>
                                        <p:cTn id="42" dur="500" fill="hold"/>
                                        <p:tgtEl>
                                          <p:spTgt spid="264199"/>
                                        </p:tgtEl>
                                        <p:attrNameLst>
                                          <p:attrName>ppt_w</p:attrName>
                                        </p:attrNameLst>
                                      </p:cBhvr>
                                      <p:tavLst>
                                        <p:tav tm="0">
                                          <p:val>
                                            <p:fltVal val="0"/>
                                          </p:val>
                                        </p:tav>
                                        <p:tav tm="100000">
                                          <p:val>
                                            <p:strVal val="#ppt_w"/>
                                          </p:val>
                                        </p:tav>
                                      </p:tavLst>
                                    </p:anim>
                                    <p:anim calcmode="lin" valueType="num">
                                      <p:cBhvr>
                                        <p:cTn id="43" dur="500" fill="hold"/>
                                        <p:tgtEl>
                                          <p:spTgt spid="264199"/>
                                        </p:tgtEl>
                                        <p:attrNameLst>
                                          <p:attrName>ppt_h</p:attrName>
                                        </p:attrNameLst>
                                      </p:cBhvr>
                                      <p:tavLst>
                                        <p:tav tm="0">
                                          <p:val>
                                            <p:fltVal val="0"/>
                                          </p:val>
                                        </p:tav>
                                        <p:tav tm="100000">
                                          <p:val>
                                            <p:strVal val="#ppt_h"/>
                                          </p:val>
                                        </p:tav>
                                      </p:tavLst>
                                    </p:anim>
                                    <p:animEffect transition="in" filter="fade">
                                      <p:cBhvr>
                                        <p:cTn id="44" dur="500"/>
                                        <p:tgtEl>
                                          <p:spTgt spid="264199"/>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264200"/>
                                        </p:tgtEl>
                                        <p:attrNameLst>
                                          <p:attrName>style.visibility</p:attrName>
                                        </p:attrNameLst>
                                      </p:cBhvr>
                                      <p:to>
                                        <p:strVal val="visible"/>
                                      </p:to>
                                    </p:set>
                                    <p:anim calcmode="lin" valueType="num">
                                      <p:cBhvr>
                                        <p:cTn id="56" dur="500" fill="hold"/>
                                        <p:tgtEl>
                                          <p:spTgt spid="264200"/>
                                        </p:tgtEl>
                                        <p:attrNameLst>
                                          <p:attrName>ppt_w</p:attrName>
                                        </p:attrNameLst>
                                      </p:cBhvr>
                                      <p:tavLst>
                                        <p:tav tm="0">
                                          <p:val>
                                            <p:fltVal val="0"/>
                                          </p:val>
                                        </p:tav>
                                        <p:tav tm="100000">
                                          <p:val>
                                            <p:strVal val="#ppt_w"/>
                                          </p:val>
                                        </p:tav>
                                      </p:tavLst>
                                    </p:anim>
                                    <p:anim calcmode="lin" valueType="num">
                                      <p:cBhvr>
                                        <p:cTn id="57" dur="500" fill="hold"/>
                                        <p:tgtEl>
                                          <p:spTgt spid="264200"/>
                                        </p:tgtEl>
                                        <p:attrNameLst>
                                          <p:attrName>ppt_h</p:attrName>
                                        </p:attrNameLst>
                                      </p:cBhvr>
                                      <p:tavLst>
                                        <p:tav tm="0">
                                          <p:val>
                                            <p:fltVal val="0"/>
                                          </p:val>
                                        </p:tav>
                                        <p:tav tm="100000">
                                          <p:val>
                                            <p:strVal val="#ppt_h"/>
                                          </p:val>
                                        </p:tav>
                                      </p:tavLst>
                                    </p:anim>
                                    <p:animEffect transition="in" filter="fade">
                                      <p:cBhvr>
                                        <p:cTn id="58" dur="500"/>
                                        <p:tgtEl>
                                          <p:spTgt spid="264200"/>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264206"/>
                                        </p:tgtEl>
                                        <p:attrNameLst>
                                          <p:attrName>style.visibility</p:attrName>
                                        </p:attrNameLst>
                                      </p:cBhvr>
                                      <p:to>
                                        <p:strVal val="visible"/>
                                      </p:to>
                                    </p:set>
                                    <p:anim calcmode="lin" valueType="num">
                                      <p:cBhvr>
                                        <p:cTn id="63" dur="500" fill="hold"/>
                                        <p:tgtEl>
                                          <p:spTgt spid="264206"/>
                                        </p:tgtEl>
                                        <p:attrNameLst>
                                          <p:attrName>ppt_w</p:attrName>
                                        </p:attrNameLst>
                                      </p:cBhvr>
                                      <p:tavLst>
                                        <p:tav tm="0">
                                          <p:val>
                                            <p:fltVal val="0"/>
                                          </p:val>
                                        </p:tav>
                                        <p:tav tm="100000">
                                          <p:val>
                                            <p:strVal val="#ppt_w"/>
                                          </p:val>
                                        </p:tav>
                                      </p:tavLst>
                                    </p:anim>
                                    <p:anim calcmode="lin" valueType="num">
                                      <p:cBhvr>
                                        <p:cTn id="64" dur="500" fill="hold"/>
                                        <p:tgtEl>
                                          <p:spTgt spid="264206"/>
                                        </p:tgtEl>
                                        <p:attrNameLst>
                                          <p:attrName>ppt_h</p:attrName>
                                        </p:attrNameLst>
                                      </p:cBhvr>
                                      <p:tavLst>
                                        <p:tav tm="0">
                                          <p:val>
                                            <p:fltVal val="0"/>
                                          </p:val>
                                        </p:tav>
                                        <p:tav tm="100000">
                                          <p:val>
                                            <p:strVal val="#ppt_h"/>
                                          </p:val>
                                        </p:tav>
                                      </p:tavLst>
                                    </p:anim>
                                    <p:animEffect transition="in" filter="fade">
                                      <p:cBhvr>
                                        <p:cTn id="65" dur="500"/>
                                        <p:tgtEl>
                                          <p:spTgt spid="264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9" grpId="0"/>
      <p:bldP spid="264200" grpId="0"/>
      <p:bldP spid="264201" grpId="0"/>
      <p:bldP spid="264202" grpId="0"/>
      <p:bldP spid="264203" grpId="0"/>
      <p:bldP spid="264206" grpId="0"/>
      <p:bldP spid="264207"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21" name="Rectangle 5"/>
          <p:cNvSpPr>
            <a:spLocks noChangeArrowheads="1"/>
          </p:cNvSpPr>
          <p:nvPr/>
        </p:nvSpPr>
        <p:spPr bwMode="auto">
          <a:xfrm>
            <a:off x="344488" y="0"/>
            <a:ext cx="9561512" cy="1547813"/>
          </a:xfrm>
          <a:prstGeom prst="rect">
            <a:avLst/>
          </a:prstGeom>
          <a:noFill/>
          <a:ln w="9525">
            <a:noFill/>
            <a:miter lim="800000"/>
            <a:headEnd/>
            <a:tailEnd/>
          </a:ln>
        </p:spPr>
        <p:txBody>
          <a:bodyPr anchor="ctr"/>
          <a:lstStyle/>
          <a:p>
            <a:pPr indent="4763" eaLnBrk="0" hangingPunct="0">
              <a:buClr>
                <a:schemeClr val="tx2"/>
              </a:buClr>
              <a:buSzPct val="75000"/>
              <a:tabLst>
                <a:tab pos="3048000" algn="l"/>
              </a:tabLst>
            </a:pPr>
            <a:r>
              <a:rPr lang="fr-FR" sz="4000" b="1" dirty="0">
                <a:solidFill>
                  <a:srgbClr val="7030A0"/>
                </a:solidFill>
                <a:latin typeface="Century Gothic" pitchFamily="34" charset="0"/>
              </a:rPr>
              <a:t>La filière expertise comptable :</a:t>
            </a:r>
          </a:p>
        </p:txBody>
      </p:sp>
      <p:sp>
        <p:nvSpPr>
          <p:cNvPr id="41990" name="Text Box 7"/>
          <p:cNvSpPr txBox="1">
            <a:spLocks noChangeArrowheads="1"/>
          </p:cNvSpPr>
          <p:nvPr/>
        </p:nvSpPr>
        <p:spPr bwMode="auto">
          <a:xfrm>
            <a:off x="344488" y="1547813"/>
            <a:ext cx="9180512" cy="4478149"/>
          </a:xfrm>
          <a:prstGeom prst="rect">
            <a:avLst/>
          </a:prstGeom>
          <a:noFill/>
          <a:ln w="12700">
            <a:noFill/>
            <a:miter lim="800000"/>
            <a:headEnd/>
            <a:tailEnd/>
          </a:ln>
          <a:effectLst>
            <a:outerShdw dist="107763" dir="2700000" algn="ctr" rotWithShape="0">
              <a:schemeClr val="bg2"/>
            </a:outerShdw>
          </a:effectLst>
        </p:spPr>
        <p:txBody>
          <a:bodyPr wrap="square" bIns="0">
            <a:spAutoFit/>
          </a:bodyPr>
          <a:lstStyle/>
          <a:p>
            <a:pPr eaLnBrk="0" hangingPunct="0">
              <a:spcBef>
                <a:spcPct val="20000"/>
              </a:spcBef>
              <a:buClr>
                <a:schemeClr val="tx2"/>
              </a:buClr>
              <a:buSzPct val="75000"/>
              <a:buFont typeface="Wingdings" pitchFamily="2" charset="2"/>
              <a:buChar char="ü"/>
              <a:defRPr/>
            </a:pPr>
            <a:r>
              <a:rPr lang="fr-FR" sz="3200" b="1" dirty="0">
                <a:solidFill>
                  <a:schemeClr val="accent5">
                    <a:lumMod val="75000"/>
                  </a:schemeClr>
                </a:solidFill>
                <a:latin typeface="Century Gothic" pitchFamily="34" charset="0"/>
              </a:rPr>
              <a:t>DCG Diplôme de Comptabilité et de Gestion  (bac+3) </a:t>
            </a:r>
          </a:p>
          <a:p>
            <a:pPr eaLnBrk="0" hangingPunct="0">
              <a:spcBef>
                <a:spcPct val="20000"/>
              </a:spcBef>
              <a:buClr>
                <a:schemeClr val="tx2"/>
              </a:buClr>
              <a:buSzPct val="75000"/>
              <a:buFont typeface="Wingdings" pitchFamily="2" charset="2"/>
              <a:buChar char="ü"/>
              <a:defRPr/>
            </a:pPr>
            <a:endParaRPr lang="fr-FR" sz="3200" b="1" dirty="0">
              <a:solidFill>
                <a:srgbClr val="006600"/>
              </a:solidFill>
              <a:effectLst>
                <a:outerShdw blurRad="50800" dist="50800" dir="5400000" algn="ctr" rotWithShape="0">
                  <a:srgbClr val="FF3300"/>
                </a:outerShdw>
              </a:effectLst>
              <a:latin typeface="Century Gothic" pitchFamily="34" charset="0"/>
            </a:endParaRPr>
          </a:p>
          <a:p>
            <a:pPr eaLnBrk="0" hangingPunct="0">
              <a:spcBef>
                <a:spcPct val="20000"/>
              </a:spcBef>
              <a:buClr>
                <a:schemeClr val="tx2"/>
              </a:buClr>
              <a:buSzPct val="75000"/>
              <a:buFont typeface="Wingdings" pitchFamily="2" charset="2"/>
              <a:buChar char="ü"/>
              <a:defRPr/>
            </a:pPr>
            <a:r>
              <a:rPr lang="fr-FR" sz="3200" b="1" dirty="0">
                <a:solidFill>
                  <a:schemeClr val="accent5">
                    <a:lumMod val="75000"/>
                  </a:schemeClr>
                </a:solidFill>
                <a:latin typeface="Century Gothic" pitchFamily="34" charset="0"/>
              </a:rPr>
              <a:t>DSCG Diplôme Supérieur de Comptabilité   et de Gestion (bac+5)</a:t>
            </a:r>
          </a:p>
          <a:p>
            <a:pPr eaLnBrk="0" hangingPunct="0">
              <a:spcBef>
                <a:spcPct val="20000"/>
              </a:spcBef>
              <a:buClr>
                <a:schemeClr val="tx2"/>
              </a:buClr>
              <a:buSzPct val="75000"/>
              <a:defRPr/>
            </a:pPr>
            <a:endParaRPr lang="fr-FR" sz="3200" b="1" dirty="0">
              <a:solidFill>
                <a:srgbClr val="006600"/>
              </a:solidFill>
              <a:effectLst>
                <a:outerShdw blurRad="50800" dist="50800" dir="5400000" algn="ctr" rotWithShape="0">
                  <a:srgbClr val="FF3300"/>
                </a:outerShdw>
              </a:effectLst>
              <a:latin typeface="Century Gothic" pitchFamily="34" charset="0"/>
            </a:endParaRPr>
          </a:p>
          <a:p>
            <a:pPr eaLnBrk="0" hangingPunct="0">
              <a:spcBef>
                <a:spcPct val="20000"/>
              </a:spcBef>
              <a:buClr>
                <a:schemeClr val="tx2"/>
              </a:buClr>
              <a:buSzPct val="75000"/>
              <a:buFont typeface="Wingdings" pitchFamily="2" charset="2"/>
              <a:buChar char="ü"/>
              <a:defRPr/>
            </a:pPr>
            <a:r>
              <a:rPr lang="fr-FR" sz="3200" b="1" dirty="0">
                <a:solidFill>
                  <a:schemeClr val="accent5">
                    <a:lumMod val="75000"/>
                  </a:schemeClr>
                </a:solidFill>
                <a:latin typeface="Century Gothic" pitchFamily="34" charset="0"/>
              </a:rPr>
              <a:t>DEC Diplôme d’expert comptable (Bac +8)</a:t>
            </a:r>
          </a:p>
          <a:p>
            <a:pPr eaLnBrk="0" hangingPunct="0">
              <a:spcBef>
                <a:spcPct val="20000"/>
              </a:spcBef>
              <a:buClr>
                <a:schemeClr val="tx2"/>
              </a:buClr>
              <a:buSzPct val="75000"/>
              <a:buFont typeface="Wingdings" pitchFamily="2" charset="2"/>
              <a:buChar char="ü"/>
              <a:defRPr/>
            </a:pPr>
            <a:endParaRPr lang="fr-FR" sz="3200" b="1" dirty="0">
              <a:solidFill>
                <a:srgbClr val="006600"/>
              </a:solidFill>
              <a:effectLst>
                <a:outerShdw blurRad="50800" dist="50800" dir="5400000" algn="ctr" rotWithShape="0">
                  <a:srgbClr val="FF3300"/>
                </a:outerShdw>
              </a:effectLst>
              <a:latin typeface="Century Gothic" pitchFamily="34" charset="0"/>
            </a:endParaRPr>
          </a:p>
        </p:txBody>
      </p:sp>
      <p:sp>
        <p:nvSpPr>
          <p:cNvPr id="6" name="Text Box 8"/>
          <p:cNvSpPr txBox="1">
            <a:spLocks noChangeArrowheads="1"/>
          </p:cNvSpPr>
          <p:nvPr/>
        </p:nvSpPr>
        <p:spPr bwMode="auto">
          <a:xfrm>
            <a:off x="4592961" y="6483350"/>
            <a:ext cx="4932040"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2" nodeType="clickEffect">
                                  <p:stCondLst>
                                    <p:cond delay="0"/>
                                  </p:stCondLst>
                                  <p:childTnLst>
                                    <p:set>
                                      <p:cBhvr>
                                        <p:cTn id="6" dur="1" fill="hold">
                                          <p:stCondLst>
                                            <p:cond delay="0"/>
                                          </p:stCondLst>
                                        </p:cTn>
                                        <p:tgtEl>
                                          <p:spTgt spid="265221"/>
                                        </p:tgtEl>
                                        <p:attrNameLst>
                                          <p:attrName>style.visibility</p:attrName>
                                        </p:attrNameLst>
                                      </p:cBhvr>
                                      <p:to>
                                        <p:strVal val="visible"/>
                                      </p:to>
                                    </p:set>
                                    <p:anim calcmode="lin" valueType="num">
                                      <p:cBhvr>
                                        <p:cTn id="7" dur="1000" fill="hold"/>
                                        <p:tgtEl>
                                          <p:spTgt spid="265221"/>
                                        </p:tgtEl>
                                        <p:attrNameLst>
                                          <p:attrName>ppt_w</p:attrName>
                                        </p:attrNameLst>
                                      </p:cBhvr>
                                      <p:tavLst>
                                        <p:tav tm="0">
                                          <p:val>
                                            <p:strVal val="#ppt_w*0.70"/>
                                          </p:val>
                                        </p:tav>
                                        <p:tav tm="100000">
                                          <p:val>
                                            <p:strVal val="#ppt_w"/>
                                          </p:val>
                                        </p:tav>
                                      </p:tavLst>
                                    </p:anim>
                                    <p:anim calcmode="lin" valueType="num">
                                      <p:cBhvr>
                                        <p:cTn id="8" dur="1000" fill="hold"/>
                                        <p:tgtEl>
                                          <p:spTgt spid="265221"/>
                                        </p:tgtEl>
                                        <p:attrNameLst>
                                          <p:attrName>ppt_h</p:attrName>
                                        </p:attrNameLst>
                                      </p:cBhvr>
                                      <p:tavLst>
                                        <p:tav tm="0">
                                          <p:val>
                                            <p:strVal val="#ppt_h"/>
                                          </p:val>
                                        </p:tav>
                                        <p:tav tm="100000">
                                          <p:val>
                                            <p:strVal val="#ppt_h"/>
                                          </p:val>
                                        </p:tav>
                                      </p:tavLst>
                                    </p:anim>
                                    <p:animEffect transition="in" filter="fade">
                                      <p:cBhvr>
                                        <p:cTn id="9" dur="1000"/>
                                        <p:tgtEl>
                                          <p:spTgt spid="265221"/>
                                        </p:tgtEl>
                                      </p:cBhvr>
                                    </p:animEffect>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grpId="0" nodeType="clickEffect">
                                  <p:stCondLst>
                                    <p:cond delay="0"/>
                                  </p:stCondLst>
                                  <p:childTnLst>
                                    <p:set>
                                      <p:cBhvr>
                                        <p:cTn id="13" dur="1" fill="hold">
                                          <p:stCondLst>
                                            <p:cond delay="0"/>
                                          </p:stCondLst>
                                        </p:cTn>
                                        <p:tgtEl>
                                          <p:spTgt spid="41990"/>
                                        </p:tgtEl>
                                        <p:attrNameLst>
                                          <p:attrName>style.visibility</p:attrName>
                                        </p:attrNameLst>
                                      </p:cBhvr>
                                      <p:to>
                                        <p:strVal val="visible"/>
                                      </p:to>
                                    </p:set>
                                    <p:anim calcmode="lin" valueType="num">
                                      <p:cBhvr additive="base">
                                        <p:cTn id="14" dur="3000" fill="hold"/>
                                        <p:tgtEl>
                                          <p:spTgt spid="41990"/>
                                        </p:tgtEl>
                                        <p:attrNameLst>
                                          <p:attrName>ppt_x</p:attrName>
                                        </p:attrNameLst>
                                      </p:cBhvr>
                                      <p:tavLst>
                                        <p:tav tm="0">
                                          <p:val>
                                            <p:strVal val="#ppt_x"/>
                                          </p:val>
                                        </p:tav>
                                        <p:tav tm="100000">
                                          <p:val>
                                            <p:strVal val="#ppt_x"/>
                                          </p:val>
                                        </p:tav>
                                      </p:tavLst>
                                    </p:anim>
                                    <p:anim calcmode="lin" valueType="num">
                                      <p:cBhvr additive="base">
                                        <p:cTn id="15" dur="3000" fill="hold"/>
                                        <p:tgtEl>
                                          <p:spTgt spid="419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1" grpId="2"/>
      <p:bldP spid="4199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72480" y="188640"/>
            <a:ext cx="8928992" cy="6192688"/>
          </a:xfrm>
          <a:prstGeom prst="rect">
            <a:avLst/>
          </a:prstGeom>
          <a:noFill/>
          <a:ln w="9525">
            <a:noFill/>
            <a:miter lim="800000"/>
            <a:headEnd/>
            <a:tailEnd/>
          </a:ln>
        </p:spPr>
        <p:txBody>
          <a:bodyPr anchor="ctr"/>
          <a:lstStyle/>
          <a:p>
            <a:pPr indent="4763" eaLnBrk="0" hangingPunct="0">
              <a:buClr>
                <a:schemeClr val="tx2"/>
              </a:buClr>
              <a:buSzPct val="75000"/>
              <a:tabLst>
                <a:tab pos="3048000" algn="l"/>
              </a:tabLst>
            </a:pPr>
            <a:r>
              <a:rPr lang="fr-FR" sz="4000" b="1" dirty="0">
                <a:solidFill>
                  <a:srgbClr val="7030A0"/>
                </a:solidFill>
                <a:latin typeface="Century Gothic" pitchFamily="34" charset="0"/>
              </a:rPr>
              <a:t>À Marseille, une CPGE est réservée aux bacheliers STMG :</a:t>
            </a:r>
          </a:p>
          <a:p>
            <a:pPr indent="4763">
              <a:buClr>
                <a:schemeClr val="tx2"/>
              </a:buClr>
              <a:buSzPct val="75000"/>
              <a:tabLst>
                <a:tab pos="3048000" algn="l"/>
              </a:tabLst>
            </a:pPr>
            <a:endParaRPr lang="fr-FR" sz="2800" b="1" dirty="0">
              <a:solidFill>
                <a:srgbClr val="006600"/>
              </a:solidFill>
              <a:effectLst>
                <a:outerShdw blurRad="50800" dist="50800" dir="5400000" algn="ctr" rotWithShape="0">
                  <a:srgbClr val="FF3300"/>
                </a:outerShdw>
              </a:effectLst>
              <a:latin typeface="Century Gothic" pitchFamily="34" charset="0"/>
            </a:endParaRPr>
          </a:p>
          <a:p>
            <a:pPr indent="4763">
              <a:buClr>
                <a:schemeClr val="tx2"/>
              </a:buClr>
              <a:buSzPct val="75000"/>
              <a:tabLst>
                <a:tab pos="3048000" algn="l"/>
              </a:tabLst>
            </a:pPr>
            <a:r>
              <a:rPr lang="fr-FR" sz="3200" b="1" dirty="0">
                <a:solidFill>
                  <a:schemeClr val="accent5">
                    <a:lumMod val="75000"/>
                  </a:schemeClr>
                </a:solidFill>
                <a:latin typeface="Century Gothic" pitchFamily="34" charset="0"/>
              </a:rPr>
              <a:t>➔ La classe préparatoire aux</a:t>
            </a:r>
          </a:p>
          <a:p>
            <a:pPr indent="4763">
              <a:buClr>
                <a:schemeClr val="tx2"/>
              </a:buClr>
              <a:buSzPct val="75000"/>
              <a:tabLst>
                <a:tab pos="3048000" algn="l"/>
              </a:tabLst>
            </a:pPr>
            <a:r>
              <a:rPr lang="fr-FR" sz="3200" b="1" dirty="0">
                <a:solidFill>
                  <a:schemeClr val="accent5">
                    <a:lumMod val="75000"/>
                  </a:schemeClr>
                </a:solidFill>
                <a:latin typeface="Century Gothic" pitchFamily="34" charset="0"/>
              </a:rPr>
              <a:t>Grandes Écoles (CPGE) économique et commerciale option technologique du lycée Jean Perrin.</a:t>
            </a:r>
          </a:p>
          <a:p>
            <a:pPr indent="4763">
              <a:buClr>
                <a:schemeClr val="tx2"/>
              </a:buClr>
              <a:buSzPct val="75000"/>
              <a:tabLst>
                <a:tab pos="3048000" algn="l"/>
              </a:tabLst>
            </a:pPr>
            <a:endParaRPr lang="fr-FR" sz="3200" b="1" dirty="0">
              <a:solidFill>
                <a:schemeClr val="accent5">
                  <a:lumMod val="75000"/>
                </a:schemeClr>
              </a:solidFill>
              <a:latin typeface="Century Gothic" pitchFamily="34" charset="0"/>
            </a:endParaRPr>
          </a:p>
          <a:p>
            <a:pPr indent="4763">
              <a:buClr>
                <a:schemeClr val="tx2"/>
              </a:buClr>
              <a:buSzPct val="75000"/>
              <a:tabLst>
                <a:tab pos="3048000" algn="l"/>
              </a:tabLst>
            </a:pPr>
            <a:endParaRPr lang="fr-FR" sz="3200" b="1" dirty="0">
              <a:solidFill>
                <a:schemeClr val="accent5">
                  <a:lumMod val="75000"/>
                </a:schemeClr>
              </a:solidFill>
              <a:latin typeface="Century Gothic" pitchFamily="34" charset="0"/>
            </a:endParaRPr>
          </a:p>
        </p:txBody>
      </p:sp>
      <p:sp>
        <p:nvSpPr>
          <p:cNvPr id="3" name="Text Box 8"/>
          <p:cNvSpPr txBox="1">
            <a:spLocks noChangeArrowheads="1"/>
          </p:cNvSpPr>
          <p:nvPr/>
        </p:nvSpPr>
        <p:spPr bwMode="auto">
          <a:xfrm>
            <a:off x="4592961" y="6483350"/>
            <a:ext cx="4932040"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oneTexte 1"/>
          <p:cNvSpPr txBox="1">
            <a:spLocks noChangeArrowheads="1"/>
          </p:cNvSpPr>
          <p:nvPr/>
        </p:nvSpPr>
        <p:spPr bwMode="auto">
          <a:xfrm>
            <a:off x="0" y="0"/>
            <a:ext cx="9906000" cy="2246769"/>
          </a:xfrm>
          <a:prstGeom prst="rect">
            <a:avLst/>
          </a:prstGeom>
          <a:noFill/>
          <a:ln w="9525">
            <a:noFill/>
            <a:miter lim="800000"/>
            <a:headEnd/>
            <a:tailEnd/>
          </a:ln>
        </p:spPr>
        <p:txBody>
          <a:bodyPr>
            <a:spAutoFit/>
          </a:bodyPr>
          <a:lstStyle/>
          <a:p>
            <a:pPr indent="4763" eaLnBrk="0" hangingPunct="0">
              <a:buClr>
                <a:schemeClr val="tx2"/>
              </a:buClr>
              <a:buSzPct val="75000"/>
              <a:tabLst>
                <a:tab pos="3048000" algn="l"/>
              </a:tabLst>
            </a:pPr>
            <a:r>
              <a:rPr lang="fr-FR" sz="4000" b="1" dirty="0">
                <a:solidFill>
                  <a:srgbClr val="7030A0"/>
                </a:solidFill>
                <a:latin typeface="Century Gothic" pitchFamily="34" charset="0"/>
              </a:rPr>
              <a:t>À l’université : </a:t>
            </a:r>
          </a:p>
          <a:p>
            <a:pPr indent="4763">
              <a:buClr>
                <a:schemeClr val="tx2"/>
              </a:buClr>
              <a:buSzPct val="75000"/>
              <a:tabLst>
                <a:tab pos="3048000" algn="l"/>
              </a:tabLst>
            </a:pPr>
            <a:r>
              <a:rPr lang="fr-FR" sz="3200" b="1" dirty="0">
                <a:solidFill>
                  <a:schemeClr val="accent5">
                    <a:lumMod val="75000"/>
                  </a:schemeClr>
                </a:solidFill>
                <a:latin typeface="Century Gothic" pitchFamily="34" charset="0"/>
              </a:rPr>
              <a:t>➔ licences générales , </a:t>
            </a:r>
          </a:p>
          <a:p>
            <a:pPr indent="4763">
              <a:buClr>
                <a:schemeClr val="tx2"/>
              </a:buClr>
              <a:buSzPct val="75000"/>
              <a:tabLst>
                <a:tab pos="3048000" algn="l"/>
              </a:tabLst>
            </a:pPr>
            <a:r>
              <a:rPr lang="fr-FR" sz="3200" b="1" dirty="0">
                <a:solidFill>
                  <a:schemeClr val="accent5">
                    <a:lumMod val="75000"/>
                  </a:schemeClr>
                </a:solidFill>
                <a:latin typeface="Century Gothic" pitchFamily="34" charset="0"/>
              </a:rPr>
              <a:t>➔ licences professionnelles </a:t>
            </a:r>
          </a:p>
          <a:p>
            <a:pPr indent="4763">
              <a:buClr>
                <a:schemeClr val="tx2"/>
              </a:buClr>
              <a:buSzPct val="75000"/>
              <a:tabLst>
                <a:tab pos="3048000" algn="l"/>
              </a:tabLst>
            </a:pPr>
            <a:r>
              <a:rPr lang="fr-FR" sz="3200" b="1" dirty="0">
                <a:solidFill>
                  <a:schemeClr val="accent5">
                    <a:lumMod val="75000"/>
                  </a:schemeClr>
                </a:solidFill>
                <a:latin typeface="Century Gothic" pitchFamily="34" charset="0"/>
              </a:rPr>
              <a:t>➔ puis masters M1 et M2</a:t>
            </a:r>
          </a:p>
        </p:txBody>
      </p:sp>
      <p:sp>
        <p:nvSpPr>
          <p:cNvPr id="44038" name="ZoneTexte 5"/>
          <p:cNvSpPr txBox="1">
            <a:spLocks noChangeArrowheads="1"/>
          </p:cNvSpPr>
          <p:nvPr/>
        </p:nvSpPr>
        <p:spPr bwMode="auto">
          <a:xfrm rot="19113499">
            <a:off x="-60388" y="3276307"/>
            <a:ext cx="5137021" cy="1569660"/>
          </a:xfrm>
          <a:prstGeom prst="rect">
            <a:avLst/>
          </a:prstGeom>
          <a:noFill/>
          <a:ln w="9525">
            <a:noFill/>
            <a:miter lim="800000"/>
            <a:headEnd/>
            <a:tailEnd/>
          </a:ln>
        </p:spPr>
        <p:txBody>
          <a:bodyPr wrap="square">
            <a:spAutoFit/>
          </a:bodyPr>
          <a:lstStyle/>
          <a:p>
            <a:pPr>
              <a:spcBef>
                <a:spcPct val="50000"/>
              </a:spcBef>
              <a:defRPr/>
            </a:pPr>
            <a:r>
              <a:rPr lang="fr-FR" b="1" dirty="0">
                <a:solidFill>
                  <a:srgbClr val="002060"/>
                </a:solidFill>
                <a:latin typeface="Century Gothic" pitchFamily="34" charset="0"/>
              </a:rPr>
              <a:t>Licences générales en droit, économie et gestion, information et communication, informatique, AES ou sciences sociales…</a:t>
            </a:r>
          </a:p>
        </p:txBody>
      </p:sp>
      <p:sp>
        <p:nvSpPr>
          <p:cNvPr id="44043" name="ZoneTexte 10"/>
          <p:cNvSpPr txBox="1">
            <a:spLocks noChangeArrowheads="1"/>
          </p:cNvSpPr>
          <p:nvPr/>
        </p:nvSpPr>
        <p:spPr bwMode="auto">
          <a:xfrm>
            <a:off x="3184104" y="4544358"/>
            <a:ext cx="6698070" cy="1938992"/>
          </a:xfrm>
          <a:prstGeom prst="rect">
            <a:avLst/>
          </a:prstGeom>
          <a:noFill/>
          <a:ln w="9525">
            <a:noFill/>
            <a:miter lim="800000"/>
            <a:headEnd/>
            <a:tailEnd/>
          </a:ln>
        </p:spPr>
        <p:txBody>
          <a:bodyPr wrap="square">
            <a:spAutoFit/>
          </a:bodyPr>
          <a:lstStyle/>
          <a:p>
            <a:pPr>
              <a:spcBef>
                <a:spcPct val="50000"/>
              </a:spcBef>
              <a:defRPr/>
            </a:pPr>
            <a:r>
              <a:rPr lang="fr-FR" b="1" dirty="0">
                <a:solidFill>
                  <a:srgbClr val="AD0F8B"/>
                </a:solidFill>
                <a:latin typeface="Century Gothic" pitchFamily="34" charset="0"/>
              </a:rPr>
              <a:t>Licences professionnelles  spécialisées en  assurance, banque, droit, finance, commerce, informatique, management, logistique, comptabilité et gestion  ou  ressources humaines …</a:t>
            </a:r>
          </a:p>
        </p:txBody>
      </p:sp>
      <p:sp>
        <p:nvSpPr>
          <p:cNvPr id="14" name="Text Box 4"/>
          <p:cNvSpPr txBox="1">
            <a:spLocks noChangeArrowheads="1"/>
          </p:cNvSpPr>
          <p:nvPr/>
        </p:nvSpPr>
        <p:spPr bwMode="auto">
          <a:xfrm>
            <a:off x="6681192" y="0"/>
            <a:ext cx="3200982" cy="4478149"/>
          </a:xfrm>
          <a:prstGeom prst="rect">
            <a:avLst/>
          </a:prstGeom>
          <a:noFill/>
          <a:ln w="12700">
            <a:noFill/>
            <a:miter lim="800000"/>
            <a:headEnd/>
            <a:tailEnd/>
          </a:ln>
          <a:effectLst>
            <a:outerShdw dist="107763" dir="2700000" algn="ctr" rotWithShape="0">
              <a:schemeClr val="bg2"/>
            </a:outerShdw>
          </a:effectLst>
        </p:spPr>
        <p:txBody>
          <a:bodyPr wrap="square" bIns="0">
            <a:spAutoFit/>
          </a:bodyPr>
          <a:lstStyle/>
          <a:p>
            <a:pPr>
              <a:spcBef>
                <a:spcPct val="50000"/>
              </a:spcBef>
              <a:defRPr/>
            </a:pPr>
            <a:r>
              <a:rPr lang="fr-FR" sz="3200" b="1" dirty="0">
                <a:solidFill>
                  <a:schemeClr val="accent5">
                    <a:lumMod val="75000"/>
                  </a:schemeClr>
                </a:solidFill>
                <a:latin typeface="Century Gothic" pitchFamily="34" charset="0"/>
              </a:rPr>
              <a:t>Parcours sécurisé : </a:t>
            </a:r>
          </a:p>
          <a:p>
            <a:pPr>
              <a:spcBef>
                <a:spcPct val="50000"/>
              </a:spcBef>
              <a:defRPr/>
            </a:pPr>
            <a:r>
              <a:rPr lang="fr-FR" sz="3200" b="1" dirty="0">
                <a:solidFill>
                  <a:schemeClr val="accent5">
                    <a:lumMod val="75000"/>
                  </a:schemeClr>
                </a:solidFill>
                <a:latin typeface="Century Gothic" pitchFamily="34" charset="0"/>
              </a:rPr>
              <a:t>Après un BTS ou un DUT </a:t>
            </a:r>
          </a:p>
          <a:p>
            <a:pPr>
              <a:spcBef>
                <a:spcPct val="50000"/>
              </a:spcBef>
              <a:defRPr/>
            </a:pPr>
            <a:r>
              <a:rPr lang="fr-FR" sz="3200" b="1" dirty="0">
                <a:solidFill>
                  <a:schemeClr val="accent5">
                    <a:lumMod val="75000"/>
                  </a:schemeClr>
                </a:solidFill>
                <a:latin typeface="Century Gothic" pitchFamily="34" charset="0"/>
              </a:rPr>
              <a:t>avec la possibilité de poursuivre en licence</a:t>
            </a:r>
          </a:p>
        </p:txBody>
      </p:sp>
      <p:sp>
        <p:nvSpPr>
          <p:cNvPr id="7" name="Text Box 8"/>
          <p:cNvSpPr txBox="1">
            <a:spLocks noChangeArrowheads="1"/>
          </p:cNvSpPr>
          <p:nvPr/>
        </p:nvSpPr>
        <p:spPr bwMode="auto">
          <a:xfrm>
            <a:off x="4592961" y="6483350"/>
            <a:ext cx="4932040"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1000" fill="hold"/>
                                        <p:tgtEl>
                                          <p:spTgt spid="44034"/>
                                        </p:tgtEl>
                                        <p:attrNameLst>
                                          <p:attrName>ppt_w</p:attrName>
                                        </p:attrNameLst>
                                      </p:cBhvr>
                                      <p:tavLst>
                                        <p:tav tm="0">
                                          <p:val>
                                            <p:strVal val="#ppt_w*0.70"/>
                                          </p:val>
                                        </p:tav>
                                        <p:tav tm="100000">
                                          <p:val>
                                            <p:strVal val="#ppt_w"/>
                                          </p:val>
                                        </p:tav>
                                      </p:tavLst>
                                    </p:anim>
                                    <p:anim calcmode="lin" valueType="num">
                                      <p:cBhvr>
                                        <p:cTn id="8" dur="1000" fill="hold"/>
                                        <p:tgtEl>
                                          <p:spTgt spid="44034"/>
                                        </p:tgtEl>
                                        <p:attrNameLst>
                                          <p:attrName>ppt_h</p:attrName>
                                        </p:attrNameLst>
                                      </p:cBhvr>
                                      <p:tavLst>
                                        <p:tav tm="0">
                                          <p:val>
                                            <p:strVal val="#ppt_h"/>
                                          </p:val>
                                        </p:tav>
                                        <p:tav tm="100000">
                                          <p:val>
                                            <p:strVal val="#ppt_h"/>
                                          </p:val>
                                        </p:tav>
                                      </p:tavLst>
                                    </p:anim>
                                    <p:animEffect transition="in" filter="fade">
                                      <p:cBhvr>
                                        <p:cTn id="9" dur="1000"/>
                                        <p:tgtEl>
                                          <p:spTgt spid="4403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1000" fill="hold"/>
                                        <p:tgtEl>
                                          <p:spTgt spid="14"/>
                                        </p:tgtEl>
                                        <p:attrNameLst>
                                          <p:attrName>ppt_w</p:attrName>
                                        </p:attrNameLst>
                                      </p:cBhvr>
                                      <p:tavLst>
                                        <p:tav tm="0">
                                          <p:val>
                                            <p:strVal val="#ppt_w*0.70"/>
                                          </p:val>
                                        </p:tav>
                                        <p:tav tm="100000">
                                          <p:val>
                                            <p:strVal val="#ppt_w"/>
                                          </p:val>
                                        </p:tav>
                                      </p:tavLst>
                                    </p:anim>
                                    <p:anim calcmode="lin" valueType="num">
                                      <p:cBhvr>
                                        <p:cTn id="15" dur="1000" fill="hold"/>
                                        <p:tgtEl>
                                          <p:spTgt spid="14"/>
                                        </p:tgtEl>
                                        <p:attrNameLst>
                                          <p:attrName>ppt_h</p:attrName>
                                        </p:attrNameLst>
                                      </p:cBhvr>
                                      <p:tavLst>
                                        <p:tav tm="0">
                                          <p:val>
                                            <p:strVal val="#ppt_h"/>
                                          </p:val>
                                        </p:tav>
                                        <p:tav tm="100000">
                                          <p:val>
                                            <p:strVal val="#ppt_h"/>
                                          </p:val>
                                        </p:tav>
                                      </p:tavLst>
                                    </p:anim>
                                    <p:animEffect transition="in" filter="fade">
                                      <p:cBhvr>
                                        <p:cTn id="16" dur="1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4038"/>
                                        </p:tgtEl>
                                        <p:attrNameLst>
                                          <p:attrName>style.visibility</p:attrName>
                                        </p:attrNameLst>
                                      </p:cBhvr>
                                      <p:to>
                                        <p:strVal val="visible"/>
                                      </p:to>
                                    </p:set>
                                    <p:anim calcmode="lin" valueType="num">
                                      <p:cBhvr>
                                        <p:cTn id="21" dur="500" fill="hold"/>
                                        <p:tgtEl>
                                          <p:spTgt spid="44038"/>
                                        </p:tgtEl>
                                        <p:attrNameLst>
                                          <p:attrName>ppt_w</p:attrName>
                                        </p:attrNameLst>
                                      </p:cBhvr>
                                      <p:tavLst>
                                        <p:tav tm="0">
                                          <p:val>
                                            <p:fltVal val="0"/>
                                          </p:val>
                                        </p:tav>
                                        <p:tav tm="100000">
                                          <p:val>
                                            <p:strVal val="#ppt_w"/>
                                          </p:val>
                                        </p:tav>
                                      </p:tavLst>
                                    </p:anim>
                                    <p:anim calcmode="lin" valueType="num">
                                      <p:cBhvr>
                                        <p:cTn id="22" dur="500" fill="hold"/>
                                        <p:tgtEl>
                                          <p:spTgt spid="44038"/>
                                        </p:tgtEl>
                                        <p:attrNameLst>
                                          <p:attrName>ppt_h</p:attrName>
                                        </p:attrNameLst>
                                      </p:cBhvr>
                                      <p:tavLst>
                                        <p:tav tm="0">
                                          <p:val>
                                            <p:fltVal val="0"/>
                                          </p:val>
                                        </p:tav>
                                        <p:tav tm="100000">
                                          <p:val>
                                            <p:strVal val="#ppt_h"/>
                                          </p:val>
                                        </p:tav>
                                      </p:tavLst>
                                    </p:anim>
                                    <p:animEffect transition="in" filter="fade">
                                      <p:cBhvr>
                                        <p:cTn id="23" dur="500"/>
                                        <p:tgtEl>
                                          <p:spTgt spid="4403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4043"/>
                                        </p:tgtEl>
                                        <p:attrNameLst>
                                          <p:attrName>style.visibility</p:attrName>
                                        </p:attrNameLst>
                                      </p:cBhvr>
                                      <p:to>
                                        <p:strVal val="visible"/>
                                      </p:to>
                                    </p:set>
                                    <p:anim calcmode="lin" valueType="num">
                                      <p:cBhvr>
                                        <p:cTn id="28" dur="500" fill="hold"/>
                                        <p:tgtEl>
                                          <p:spTgt spid="44043"/>
                                        </p:tgtEl>
                                        <p:attrNameLst>
                                          <p:attrName>ppt_w</p:attrName>
                                        </p:attrNameLst>
                                      </p:cBhvr>
                                      <p:tavLst>
                                        <p:tav tm="0">
                                          <p:val>
                                            <p:fltVal val="0"/>
                                          </p:val>
                                        </p:tav>
                                        <p:tav tm="100000">
                                          <p:val>
                                            <p:strVal val="#ppt_w"/>
                                          </p:val>
                                        </p:tav>
                                      </p:tavLst>
                                    </p:anim>
                                    <p:anim calcmode="lin" valueType="num">
                                      <p:cBhvr>
                                        <p:cTn id="29" dur="500" fill="hold"/>
                                        <p:tgtEl>
                                          <p:spTgt spid="44043"/>
                                        </p:tgtEl>
                                        <p:attrNameLst>
                                          <p:attrName>ppt_h</p:attrName>
                                        </p:attrNameLst>
                                      </p:cBhvr>
                                      <p:tavLst>
                                        <p:tav tm="0">
                                          <p:val>
                                            <p:fltVal val="0"/>
                                          </p:val>
                                        </p:tav>
                                        <p:tav tm="100000">
                                          <p:val>
                                            <p:strVal val="#ppt_h"/>
                                          </p:val>
                                        </p:tav>
                                      </p:tavLst>
                                    </p:anim>
                                    <p:animEffect transition="in" filter="fade">
                                      <p:cBhvr>
                                        <p:cTn id="30" dur="500"/>
                                        <p:tgtEl>
                                          <p:spTgt spid="44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8" grpId="0"/>
      <p:bldP spid="4404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7" name="Rectangle 3"/>
          <p:cNvSpPr>
            <a:spLocks noChangeArrowheads="1"/>
          </p:cNvSpPr>
          <p:nvPr/>
        </p:nvSpPr>
        <p:spPr bwMode="auto">
          <a:xfrm>
            <a:off x="0" y="188640"/>
            <a:ext cx="9906000" cy="6294710"/>
          </a:xfrm>
          <a:prstGeom prst="rect">
            <a:avLst/>
          </a:prstGeom>
          <a:noFill/>
          <a:ln>
            <a:noFill/>
          </a:ln>
          <a:effectLst/>
        </p:spPr>
        <p:txBody>
          <a:bodyPr lIns="90488" tIns="44450" rIns="90488" bIns="44450"/>
          <a:lstStyle/>
          <a:p>
            <a:pPr marL="188913" indent="-188913" algn="ctr" eaLnBrk="0" hangingPunct="0">
              <a:spcBef>
                <a:spcPts val="600"/>
              </a:spcBef>
              <a:defRPr/>
            </a:pPr>
            <a:r>
              <a:rPr lang="fr-FR" sz="5400" b="1" dirty="0">
                <a:solidFill>
                  <a:srgbClr val="7030A0"/>
                </a:solidFill>
                <a:effectLst>
                  <a:outerShdw blurRad="38100" dist="38100" dir="2700000" algn="tl">
                    <a:srgbClr val="000000">
                      <a:alpha val="43137"/>
                    </a:srgbClr>
                  </a:outerShdw>
                </a:effectLst>
                <a:latin typeface="Century Gothic" pitchFamily="34" charset="0"/>
              </a:rPr>
              <a:t>Choisir STMG c’est </a:t>
            </a:r>
          </a:p>
          <a:p>
            <a:pPr marL="188913" indent="-188913" eaLnBrk="0" hangingPunct="0">
              <a:spcBef>
                <a:spcPts val="600"/>
              </a:spcBef>
              <a:defRPr/>
            </a:pPr>
            <a:endParaRPr lang="fr-FR" sz="1800" b="1" dirty="0">
              <a:solidFill>
                <a:srgbClr val="7030A0"/>
              </a:solidFill>
              <a:effectLst>
                <a:outerShdw blurRad="38100" dist="38100" dir="2700000" algn="tl">
                  <a:srgbClr val="000000">
                    <a:alpha val="43137"/>
                  </a:srgbClr>
                </a:outerShdw>
              </a:effectLst>
              <a:latin typeface="Century Gothic" pitchFamily="34" charset="0"/>
            </a:endParaRPr>
          </a:p>
          <a:p>
            <a:pPr marL="188913" indent="-188913" eaLnBrk="0" hangingPunct="0">
              <a:spcBef>
                <a:spcPts val="600"/>
              </a:spcBef>
              <a:defRPr/>
            </a:pPr>
            <a:r>
              <a:rPr lang="fr-FR" sz="5400" b="1" dirty="0">
                <a:solidFill>
                  <a:srgbClr val="7030A0"/>
                </a:solidFill>
                <a:effectLst>
                  <a:outerShdw blurRad="38100" dist="38100" dir="2700000" algn="tl">
                    <a:srgbClr val="000000">
                      <a:alpha val="43137"/>
                    </a:srgbClr>
                  </a:outerShdw>
                </a:effectLst>
                <a:latin typeface="Century Gothic" pitchFamily="34" charset="0"/>
              </a:rPr>
              <a:t>➔ avoir de véritables </a:t>
            </a:r>
          </a:p>
          <a:p>
            <a:pPr marL="188913" indent="-188913" eaLnBrk="0" hangingPunct="0">
              <a:spcBef>
                <a:spcPts val="600"/>
              </a:spcBef>
              <a:defRPr/>
            </a:pPr>
            <a:r>
              <a:rPr lang="fr-FR" sz="5400" b="1" dirty="0">
                <a:solidFill>
                  <a:srgbClr val="7030A0"/>
                </a:solidFill>
                <a:effectLst>
                  <a:outerShdw blurRad="38100" dist="38100" dir="2700000" algn="tl">
                    <a:srgbClr val="000000">
                      <a:alpha val="43137"/>
                    </a:srgbClr>
                  </a:outerShdw>
                </a:effectLst>
                <a:latin typeface="Century Gothic" pitchFamily="34" charset="0"/>
              </a:rPr>
              <a:t>     perspectives d’emplois</a:t>
            </a:r>
          </a:p>
          <a:p>
            <a:pPr marL="188913" indent="-188913" eaLnBrk="0" hangingPunct="0">
              <a:spcBef>
                <a:spcPts val="600"/>
              </a:spcBef>
              <a:defRPr/>
            </a:pPr>
            <a:r>
              <a:rPr lang="fr-FR" sz="5400" b="1" dirty="0">
                <a:solidFill>
                  <a:srgbClr val="7030A0"/>
                </a:solidFill>
                <a:effectLst>
                  <a:outerShdw blurRad="38100" dist="38100" dir="2700000" algn="tl">
                    <a:srgbClr val="000000">
                      <a:alpha val="43137"/>
                    </a:srgbClr>
                  </a:outerShdw>
                </a:effectLst>
                <a:latin typeface="Century Gothic" pitchFamily="34" charset="0"/>
              </a:rPr>
              <a:t>➔ après des études </a:t>
            </a:r>
          </a:p>
          <a:p>
            <a:pPr marL="188913" indent="-188913" eaLnBrk="0" hangingPunct="0">
              <a:spcBef>
                <a:spcPts val="600"/>
              </a:spcBef>
              <a:defRPr/>
            </a:pPr>
            <a:r>
              <a:rPr lang="fr-FR" sz="5400" b="1" dirty="0">
                <a:solidFill>
                  <a:srgbClr val="7030A0"/>
                </a:solidFill>
                <a:effectLst>
                  <a:outerShdw blurRad="38100" dist="38100" dir="2700000" algn="tl">
                    <a:srgbClr val="000000">
                      <a:alpha val="43137"/>
                    </a:srgbClr>
                  </a:outerShdw>
                </a:effectLst>
                <a:latin typeface="Century Gothic" pitchFamily="34" charset="0"/>
              </a:rPr>
              <a:t>     </a:t>
            </a:r>
            <a:r>
              <a:rPr lang="fr-FR" sz="5400" b="1" dirty="0" err="1">
                <a:solidFill>
                  <a:srgbClr val="7030A0"/>
                </a:solidFill>
                <a:effectLst>
                  <a:outerShdw blurRad="38100" dist="38100" dir="2700000" algn="tl">
                    <a:srgbClr val="000000">
                      <a:alpha val="43137"/>
                    </a:srgbClr>
                  </a:outerShdw>
                </a:effectLst>
                <a:latin typeface="Century Gothic" pitchFamily="34" charset="0"/>
              </a:rPr>
              <a:t>postbac</a:t>
            </a:r>
            <a:endParaRPr lang="fr-FR" sz="5400" b="1" dirty="0">
              <a:solidFill>
                <a:srgbClr val="7030A0"/>
              </a:solidFill>
              <a:effectLst>
                <a:outerShdw blurRad="38100" dist="38100" dir="2700000" algn="tl">
                  <a:srgbClr val="000000">
                    <a:alpha val="43137"/>
                  </a:srgbClr>
                </a:outerShdw>
              </a:effectLst>
              <a:latin typeface="Century Gothic" pitchFamily="34" charset="0"/>
            </a:endParaRPr>
          </a:p>
          <a:p>
            <a:pPr marL="188913" indent="-188913" eaLnBrk="0" hangingPunct="0">
              <a:spcBef>
                <a:spcPts val="600"/>
              </a:spcBef>
              <a:defRPr/>
            </a:pPr>
            <a:r>
              <a:rPr lang="fr-FR" sz="5400" b="1" dirty="0">
                <a:solidFill>
                  <a:srgbClr val="7030A0"/>
                </a:solidFill>
                <a:effectLst>
                  <a:outerShdw blurRad="38100" dist="38100" dir="2700000" algn="tl">
                    <a:srgbClr val="000000">
                      <a:alpha val="43137"/>
                    </a:srgbClr>
                  </a:outerShdw>
                </a:effectLst>
                <a:latin typeface="Century Gothic" pitchFamily="34" charset="0"/>
              </a:rPr>
              <a:t>     courtes ou longues</a:t>
            </a:r>
          </a:p>
          <a:p>
            <a:pPr marL="188913" indent="-188913" algn="ctr" eaLnBrk="0" hangingPunct="0">
              <a:spcBef>
                <a:spcPts val="600"/>
              </a:spcBef>
              <a:defRPr/>
            </a:pPr>
            <a:endParaRPr lang="fr-FR" sz="6000" dirty="0">
              <a:latin typeface="ChromaSSK" pitchFamily="2" charset="0"/>
            </a:endParaRPr>
          </a:p>
        </p:txBody>
      </p:sp>
      <p:sp>
        <p:nvSpPr>
          <p:cNvPr id="4" name="Text Box 8"/>
          <p:cNvSpPr txBox="1">
            <a:spLocks noChangeArrowheads="1"/>
          </p:cNvSpPr>
          <p:nvPr/>
        </p:nvSpPr>
        <p:spPr bwMode="auto">
          <a:xfrm>
            <a:off x="4664969" y="6483350"/>
            <a:ext cx="4860032" cy="369332"/>
          </a:xfrm>
          <a:prstGeom prst="rect">
            <a:avLst/>
          </a:prstGeom>
          <a:noFill/>
          <a:ln w="12700">
            <a:noFill/>
            <a:miter lim="800000"/>
            <a:headEnd/>
            <a:tailEnd/>
          </a:ln>
          <a:effectLst>
            <a:outerShdw dist="107763" dir="2700000" algn="ctr" rotWithShape="0">
              <a:schemeClr val="bg2"/>
            </a:outerShdw>
          </a:effectLst>
        </p:spPr>
        <p:txBody>
          <a:bodyPr wrap="square">
            <a:spAutoFit/>
          </a:bodyPr>
          <a:lstStyle/>
          <a:p>
            <a:pPr>
              <a:spcBef>
                <a:spcPct val="50000"/>
              </a:spcBef>
              <a:defRPr/>
            </a:pPr>
            <a:r>
              <a:rPr lang="fr-FR" sz="1800" dirty="0">
                <a:solidFill>
                  <a:schemeClr val="accent6"/>
                </a:solidFill>
                <a:latin typeface="Century Gothic" pitchFamily="34" charset="0"/>
              </a:rPr>
              <a:t>Baccalauréat STMG – Lycée Saint Charles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297987"/>
                                        </p:tgtEl>
                                        <p:attrNameLst>
                                          <p:attrName>style.visibility</p:attrName>
                                        </p:attrNameLst>
                                      </p:cBhvr>
                                      <p:to>
                                        <p:strVal val="visible"/>
                                      </p:to>
                                    </p:set>
                                    <p:anim calcmode="lin" valueType="num">
                                      <p:cBhvr>
                                        <p:cTn id="7" dur="1000" fill="hold"/>
                                        <p:tgtEl>
                                          <p:spTgt spid="297987"/>
                                        </p:tgtEl>
                                        <p:attrNameLst>
                                          <p:attrName>ppt_w</p:attrName>
                                        </p:attrNameLst>
                                      </p:cBhvr>
                                      <p:tavLst>
                                        <p:tav tm="0">
                                          <p:val>
                                            <p:strVal val="#ppt_w*0.70"/>
                                          </p:val>
                                        </p:tav>
                                        <p:tav tm="100000">
                                          <p:val>
                                            <p:strVal val="#ppt_w"/>
                                          </p:val>
                                        </p:tav>
                                      </p:tavLst>
                                    </p:anim>
                                    <p:anim calcmode="lin" valueType="num">
                                      <p:cBhvr>
                                        <p:cTn id="8" dur="1000" fill="hold"/>
                                        <p:tgtEl>
                                          <p:spTgt spid="297987"/>
                                        </p:tgtEl>
                                        <p:attrNameLst>
                                          <p:attrName>ppt_h</p:attrName>
                                        </p:attrNameLst>
                                      </p:cBhvr>
                                      <p:tavLst>
                                        <p:tav tm="0">
                                          <p:val>
                                            <p:strVal val="#ppt_h"/>
                                          </p:val>
                                        </p:tav>
                                        <p:tav tm="100000">
                                          <p:val>
                                            <p:strVal val="#ppt_h"/>
                                          </p:val>
                                        </p:tav>
                                      </p:tavLst>
                                    </p:anim>
                                    <p:animEffect transition="in" filter="fade">
                                      <p:cBhvr>
                                        <p:cTn id="9" dur="1000"/>
                                        <p:tgtEl>
                                          <p:spTgt spid="297987"/>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mph" presetSubtype="2" fill="hold" grpId="2" nodeType="clickEffect">
                                  <p:stCondLst>
                                    <p:cond delay="0"/>
                                  </p:stCondLst>
                                  <p:childTnLst>
                                    <p:animClr clrSpc="rgb" dir="cw">
                                      <p:cBhvr override="childStyle">
                                        <p:cTn id="13" dur="2000" fill="hold"/>
                                        <p:tgtEl>
                                          <p:spTgt spid="297987"/>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1"/>
      <p:bldP spid="297987" grpId="2"/>
    </p:bldLst>
  </p:timing>
</p:sld>
</file>

<file path=ppt/tags/tag1.xml><?xml version="1.0" encoding="utf-8"?>
<p:tagLst xmlns:a="http://schemas.openxmlformats.org/drawingml/2006/main" xmlns:r="http://schemas.openxmlformats.org/officeDocument/2006/relationships" xmlns:p="http://schemas.openxmlformats.org/presentationml/2006/main">
  <p:tag name="TIMING" val="|8.9"/>
</p:tagLst>
</file>

<file path=ppt/tags/tag2.xml><?xml version="1.0" encoding="utf-8"?>
<p:tagLst xmlns:a="http://schemas.openxmlformats.org/drawingml/2006/main" xmlns:r="http://schemas.openxmlformats.org/officeDocument/2006/relationships" xmlns:p="http://schemas.openxmlformats.org/presentationml/2006/main">
  <p:tag name="TIMING" val="|5.2"/>
</p:tagLst>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1648</TotalTime>
  <Pages>77</Pages>
  <Words>2375</Words>
  <Application>Microsoft Office PowerPoint</Application>
  <PresentationFormat>Format A4 (210 x 297 mm)</PresentationFormat>
  <Paragraphs>242</Paragraphs>
  <Slides>22</Slides>
  <Notes>18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Century Gothic</vt:lpstr>
      <vt:lpstr>ChromaSSK</vt:lpstr>
      <vt:lpstr>Wingdings</vt:lpstr>
      <vt:lpstr>Wingdings 3</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lycée Saint Charles propose deux sections européennes aux élèves de STMG:</vt:lpstr>
      <vt:lpstr>Trois sections de terminale STMG</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série  STG</dc:title>
  <dc:creator>Marylene</dc:creator>
  <cp:lastModifiedBy>legrand</cp:lastModifiedBy>
  <cp:revision>761</cp:revision>
  <cp:lastPrinted>1601-01-01T00:00:00Z</cp:lastPrinted>
  <dcterms:created xsi:type="dcterms:W3CDTF">1997-11-05T10:09:28Z</dcterms:created>
  <dcterms:modified xsi:type="dcterms:W3CDTF">2020-05-06T15:40:40Z</dcterms:modified>
</cp:coreProperties>
</file>