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86" r:id="rId6"/>
    <p:sldId id="262" r:id="rId7"/>
    <p:sldId id="263" r:id="rId8"/>
    <p:sldId id="264" r:id="rId9"/>
    <p:sldId id="265" r:id="rId10"/>
    <p:sldId id="266" r:id="rId11"/>
    <p:sldId id="28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5" r:id="rId22"/>
    <p:sldId id="278" r:id="rId23"/>
    <p:sldId id="279" r:id="rId24"/>
    <p:sldId id="288" r:id="rId25"/>
    <p:sldId id="280" r:id="rId26"/>
    <p:sldId id="281" r:id="rId27"/>
    <p:sldId id="282" r:id="rId28"/>
    <p:sldId id="283" r:id="rId29"/>
    <p:sldId id="284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Section par défaut" id="{2BFC3FEE-0D27-49AF-9E55-8F4509AC3540}">
          <p14:sldIdLst>
            <p14:sldId id="256"/>
            <p14:sldId id="257"/>
            <p14:sldId id="259"/>
            <p14:sldId id="260"/>
            <p14:sldId id="286"/>
            <p14:sldId id="262"/>
            <p14:sldId id="263"/>
            <p14:sldId id="264"/>
            <p14:sldId id="265"/>
            <p14:sldId id="266"/>
            <p14:sldId id="287"/>
            <p14:sldId id="268"/>
            <p14:sldId id="270"/>
          </p14:sldIdLst>
        </p14:section>
        <p14:section name="Section sans titre" id="{2DD4C3FC-FEAD-43A9-851B-22E876F23E85}">
          <p14:sldIdLst/>
        </p14:section>
        <p14:section name="Section sans titre" id="{9B6046EE-51EA-44D1-ACD3-72ACE113D559}">
          <p14:sldIdLst>
            <p14:sldId id="271"/>
            <p14:sldId id="272"/>
            <p14:sldId id="273"/>
            <p14:sldId id="274"/>
            <p14:sldId id="275"/>
            <p14:sldId id="276"/>
            <p14:sldId id="277"/>
            <p14:sldId id="285"/>
            <p14:sldId id="278"/>
            <p14:sldId id="279"/>
            <p14:sldId id="288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77"/>
    <p:restoredTop sz="94721"/>
  </p:normalViewPr>
  <p:slideViewPr>
    <p:cSldViewPr snapToGrid="0">
      <p:cViewPr varScale="1">
        <p:scale>
          <a:sx n="72" d="100"/>
          <a:sy n="72" d="100"/>
        </p:scale>
        <p:origin x="9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9002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Différence Kiné/Ergo : </a:t>
            </a:r>
          </a:p>
          <a:p>
            <a:pPr marL="171450" indent="-171450" defTabSz="914400">
              <a:lnSpc>
                <a:spcPct val="100000"/>
              </a:lnSpc>
              <a:buSzPct val="100000"/>
              <a:buChar char="-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Ergo : assure les aides techniques (mises en place de corsets et d’activité permettant la réadaptation)</a:t>
            </a:r>
          </a:p>
          <a:p>
            <a:pPr marL="171450" indent="-171450" defTabSz="914400">
              <a:lnSpc>
                <a:spcPct val="100000"/>
              </a:lnSpc>
              <a:buSzPct val="100000"/>
              <a:buChar char="-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Kiné : assure la rééducation par le mouvement </a:t>
            </a:r>
          </a:p>
          <a:p>
            <a:pPr marL="171450" indent="-171450" defTabSz="914400">
              <a:lnSpc>
                <a:spcPct val="100000"/>
              </a:lnSpc>
              <a:buSzPct val="100000"/>
              <a:buChar char="-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Psychomotricien : aide les patients dans leur quotidien</a:t>
            </a:r>
          </a:p>
        </p:txBody>
      </p:sp>
    </p:spTree>
    <p:extLst>
      <p:ext uri="{BB962C8B-B14F-4D97-AF65-F5344CB8AC3E}">
        <p14:creationId xmlns:p14="http://schemas.microsoft.com/office/powerpoint/2010/main" val="1103865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Pas de vacances de février et de pâques</a:t>
            </a:r>
          </a:p>
        </p:txBody>
      </p:sp>
    </p:spTree>
    <p:extLst>
      <p:ext uri="{BB962C8B-B14F-4D97-AF65-F5344CB8AC3E}">
        <p14:creationId xmlns:p14="http://schemas.microsoft.com/office/powerpoint/2010/main" val="3074738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Pas de vacances de février et de pâques</a:t>
            </a:r>
          </a:p>
        </p:txBody>
      </p:sp>
    </p:spTree>
    <p:extLst>
      <p:ext uri="{BB962C8B-B14F-4D97-AF65-F5344CB8AC3E}">
        <p14:creationId xmlns:p14="http://schemas.microsoft.com/office/powerpoint/2010/main" val="1806967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Pas de vacances de février et de pâques</a:t>
            </a:r>
          </a:p>
        </p:txBody>
      </p:sp>
    </p:spTree>
    <p:extLst>
      <p:ext uri="{BB962C8B-B14F-4D97-AF65-F5344CB8AC3E}">
        <p14:creationId xmlns:p14="http://schemas.microsoft.com/office/powerpoint/2010/main" val="778966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Pas de vacances de février et de pâques</a:t>
            </a:r>
          </a:p>
        </p:txBody>
      </p:sp>
    </p:spTree>
    <p:extLst>
      <p:ext uri="{BB962C8B-B14F-4D97-AF65-F5344CB8AC3E}">
        <p14:creationId xmlns:p14="http://schemas.microsoft.com/office/powerpoint/2010/main" val="852757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Pas de vacances de février et de pâques</a:t>
            </a:r>
          </a:p>
        </p:txBody>
      </p:sp>
    </p:spTree>
    <p:extLst>
      <p:ext uri="{BB962C8B-B14F-4D97-AF65-F5344CB8AC3E}">
        <p14:creationId xmlns:p14="http://schemas.microsoft.com/office/powerpoint/2010/main" val="882656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800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Attention certains métiers de la rééducation sont accessibles sans PACES</a:t>
            </a:r>
          </a:p>
        </p:txBody>
      </p:sp>
    </p:spTree>
    <p:extLst>
      <p:ext uri="{BB962C8B-B14F-4D97-AF65-F5344CB8AC3E}">
        <p14:creationId xmlns:p14="http://schemas.microsoft.com/office/powerpoint/2010/main" val="237337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Pas de vacances de la Toussaint</a:t>
            </a:r>
          </a:p>
        </p:txBody>
      </p:sp>
    </p:spTree>
    <p:extLst>
      <p:ext uri="{BB962C8B-B14F-4D97-AF65-F5344CB8AC3E}">
        <p14:creationId xmlns:p14="http://schemas.microsoft.com/office/powerpoint/2010/main" val="282073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Pas de vacances de la Toussaint</a:t>
            </a:r>
          </a:p>
        </p:txBody>
      </p:sp>
    </p:spTree>
    <p:extLst>
      <p:ext uri="{BB962C8B-B14F-4D97-AF65-F5344CB8AC3E}">
        <p14:creationId xmlns:p14="http://schemas.microsoft.com/office/powerpoint/2010/main" val="126617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Pas de vacances de février et de pâques</a:t>
            </a:r>
          </a:p>
        </p:txBody>
      </p:sp>
    </p:spTree>
    <p:extLst>
      <p:ext uri="{BB962C8B-B14F-4D97-AF65-F5344CB8AC3E}">
        <p14:creationId xmlns:p14="http://schemas.microsoft.com/office/powerpoint/2010/main" val="2607313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Pas de vacances de février et de pâques</a:t>
            </a:r>
          </a:p>
        </p:txBody>
      </p:sp>
    </p:spTree>
    <p:extLst>
      <p:ext uri="{BB962C8B-B14F-4D97-AF65-F5344CB8AC3E}">
        <p14:creationId xmlns:p14="http://schemas.microsoft.com/office/powerpoint/2010/main" val="1820390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Pas de vacances de février et de pâques</a:t>
            </a:r>
          </a:p>
        </p:txBody>
      </p:sp>
    </p:spTree>
    <p:extLst>
      <p:ext uri="{BB962C8B-B14F-4D97-AF65-F5344CB8AC3E}">
        <p14:creationId xmlns:p14="http://schemas.microsoft.com/office/powerpoint/2010/main" val="343673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Pas de vacances de février et de pâques</a:t>
            </a:r>
          </a:p>
        </p:txBody>
      </p:sp>
    </p:spTree>
    <p:extLst>
      <p:ext uri="{BB962C8B-B14F-4D97-AF65-F5344CB8AC3E}">
        <p14:creationId xmlns:p14="http://schemas.microsoft.com/office/powerpoint/2010/main" val="163853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Pas de vacances de février et de pâques</a:t>
            </a:r>
          </a:p>
        </p:txBody>
      </p:sp>
    </p:spTree>
    <p:extLst>
      <p:ext uri="{BB962C8B-B14F-4D97-AF65-F5344CB8AC3E}">
        <p14:creationId xmlns:p14="http://schemas.microsoft.com/office/powerpoint/2010/main" val="309245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"/>
          <p:cNvSpPr/>
          <p:nvPr/>
        </p:nvSpPr>
        <p:spPr>
          <a:xfrm>
            <a:off x="9970346" y="216746"/>
            <a:ext cx="2817708" cy="9324623"/>
          </a:xfrm>
          <a:prstGeom prst="rect">
            <a:avLst/>
          </a:prstGeom>
          <a:solidFill>
            <a:srgbClr val="4F81BD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1300480">
              <a:defRPr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/>
          </a:p>
        </p:txBody>
      </p:sp>
      <p:sp>
        <p:nvSpPr>
          <p:cNvPr id="118" name="Rectangle 2"/>
          <p:cNvSpPr/>
          <p:nvPr/>
        </p:nvSpPr>
        <p:spPr>
          <a:xfrm>
            <a:off x="216746" y="219005"/>
            <a:ext cx="9536855" cy="932010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1300480">
              <a:defRPr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/>
          </a:p>
        </p:txBody>
      </p:sp>
      <p:sp>
        <p:nvSpPr>
          <p:cNvPr id="119" name="Texte du titre"/>
          <p:cNvSpPr txBox="1">
            <a:spLocks noGrp="1"/>
          </p:cNvSpPr>
          <p:nvPr>
            <p:ph type="title"/>
          </p:nvPr>
        </p:nvSpPr>
        <p:spPr>
          <a:xfrm>
            <a:off x="1625599" y="1596249"/>
            <a:ext cx="9753601" cy="3395699"/>
          </a:xfrm>
          <a:prstGeom prst="rect">
            <a:avLst/>
          </a:prstGeom>
        </p:spPr>
        <p:txBody>
          <a:bodyPr lIns="66559" tIns="66559" rIns="66559" bIns="66559" anchor="b"/>
          <a:lstStyle>
            <a:lvl1pPr defTabSz="638951">
              <a:defRPr sz="8400" b="1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625599" y="5122898"/>
            <a:ext cx="9753601" cy="2354862"/>
          </a:xfrm>
          <a:prstGeom prst="rect">
            <a:avLst/>
          </a:prstGeom>
        </p:spPr>
        <p:txBody>
          <a:bodyPr lIns="66559" tIns="66559" rIns="66559" bIns="66559" anchor="t"/>
          <a:lstStyle>
            <a:lvl1pPr marL="0" indent="0" algn="ctr" defTabSz="638951">
              <a:spcBef>
                <a:spcPts val="700"/>
              </a:spcBef>
              <a:buSzTx/>
              <a:buNone/>
              <a:defRPr sz="3400" b="1">
                <a:solidFill>
                  <a:srgbClr val="1F497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0" indent="457200" algn="ctr" defTabSz="638951">
              <a:spcBef>
                <a:spcPts val="700"/>
              </a:spcBef>
              <a:buSzTx/>
              <a:buNone/>
              <a:defRPr sz="3400" b="1">
                <a:solidFill>
                  <a:srgbClr val="1F497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0" indent="914400" algn="ctr" defTabSz="638951">
              <a:spcBef>
                <a:spcPts val="700"/>
              </a:spcBef>
              <a:buSzTx/>
              <a:buNone/>
              <a:defRPr sz="3400" b="1">
                <a:solidFill>
                  <a:srgbClr val="1F497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0" indent="1371600" algn="ctr" defTabSz="638951">
              <a:spcBef>
                <a:spcPts val="700"/>
              </a:spcBef>
              <a:buSzTx/>
              <a:buNone/>
              <a:defRPr sz="3400" b="1">
                <a:solidFill>
                  <a:srgbClr val="1F497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0" indent="1828800" algn="ctr" defTabSz="638951">
              <a:spcBef>
                <a:spcPts val="700"/>
              </a:spcBef>
              <a:buSzTx/>
              <a:buNone/>
              <a:defRPr sz="3400" b="1">
                <a:solidFill>
                  <a:srgbClr val="1F497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52473" y="9057544"/>
            <a:ext cx="343589" cy="349021"/>
          </a:xfrm>
          <a:prstGeom prst="rect">
            <a:avLst/>
          </a:prstGeom>
        </p:spPr>
        <p:txBody>
          <a:bodyPr lIns="66559" tIns="66559" rIns="66559" bIns="66559" anchor="ctr"/>
          <a:lstStyle>
            <a:lvl1pPr defTabSz="1300480">
              <a:defRPr sz="1400" b="1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"/>
          <p:cNvSpPr/>
          <p:nvPr/>
        </p:nvSpPr>
        <p:spPr>
          <a:xfrm>
            <a:off x="216746" y="2325510"/>
            <a:ext cx="12560020" cy="7175219"/>
          </a:xfrm>
          <a:prstGeom prst="rect">
            <a:avLst/>
          </a:prstGeom>
          <a:solidFill>
            <a:srgbClr val="EEECE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1300480">
              <a:defRPr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/>
          </a:p>
        </p:txBody>
      </p:sp>
      <p:sp>
        <p:nvSpPr>
          <p:cNvPr id="129" name="Rectangle 2"/>
          <p:cNvSpPr/>
          <p:nvPr/>
        </p:nvSpPr>
        <p:spPr>
          <a:xfrm>
            <a:off x="216746" y="216746"/>
            <a:ext cx="12535183" cy="1914597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1300480">
              <a:defRPr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/>
          </a:p>
        </p:txBody>
      </p:sp>
      <p:sp>
        <p:nvSpPr>
          <p:cNvPr id="130" name="Texte du titre"/>
          <p:cNvSpPr txBox="1">
            <a:spLocks noGrp="1"/>
          </p:cNvSpPr>
          <p:nvPr>
            <p:ph type="title"/>
          </p:nvPr>
        </p:nvSpPr>
        <p:spPr>
          <a:xfrm>
            <a:off x="541866" y="505742"/>
            <a:ext cx="11918812" cy="1496908"/>
          </a:xfrm>
          <a:prstGeom prst="rect">
            <a:avLst/>
          </a:prstGeom>
        </p:spPr>
        <p:txBody>
          <a:bodyPr lIns="66559" tIns="66559" rIns="66559" bIns="66559"/>
          <a:lstStyle>
            <a:lvl1pPr defTabSz="638951">
              <a:defRPr sz="4400" b="1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1" name="Texte niveau 1…"/>
          <p:cNvSpPr txBox="1">
            <a:spLocks noGrp="1"/>
          </p:cNvSpPr>
          <p:nvPr>
            <p:ph type="body" idx="1"/>
          </p:nvPr>
        </p:nvSpPr>
        <p:spPr>
          <a:xfrm>
            <a:off x="541866" y="2445174"/>
            <a:ext cx="11954936" cy="6265334"/>
          </a:xfrm>
          <a:prstGeom prst="rect">
            <a:avLst/>
          </a:prstGeom>
        </p:spPr>
        <p:txBody>
          <a:bodyPr lIns="66559" tIns="66559" rIns="66559" bIns="66559" anchor="t"/>
          <a:lstStyle>
            <a:lvl1pPr marL="487680" indent="-487680" defTabSz="638951">
              <a:spcBef>
                <a:spcPts val="700"/>
              </a:spcBef>
              <a:buSzTx/>
              <a:buNone/>
              <a:defRPr sz="2800" b="1">
                <a:solidFill>
                  <a:srgbClr val="1F497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487680" indent="-30480" defTabSz="638951">
              <a:spcBef>
                <a:spcPts val="700"/>
              </a:spcBef>
              <a:buSzTx/>
              <a:buNone/>
              <a:defRPr sz="2800" b="1">
                <a:solidFill>
                  <a:srgbClr val="1F497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487680" indent="426719" defTabSz="638951">
              <a:spcBef>
                <a:spcPts val="700"/>
              </a:spcBef>
              <a:buSzTx/>
              <a:buNone/>
              <a:defRPr sz="2800" b="1">
                <a:solidFill>
                  <a:srgbClr val="1F497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487680" indent="883919" defTabSz="638951">
              <a:spcBef>
                <a:spcPts val="700"/>
              </a:spcBef>
              <a:buSzTx/>
              <a:buNone/>
              <a:defRPr sz="2800" b="1">
                <a:solidFill>
                  <a:srgbClr val="1F497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487680" indent="1341119" defTabSz="638951">
              <a:spcBef>
                <a:spcPts val="700"/>
              </a:spcBef>
              <a:buSzTx/>
              <a:buNone/>
              <a:defRPr sz="2800" b="1">
                <a:solidFill>
                  <a:srgbClr val="1F497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711094" y="8981344"/>
            <a:ext cx="484851" cy="501421"/>
          </a:xfrm>
          <a:prstGeom prst="rect">
            <a:avLst/>
          </a:prstGeom>
        </p:spPr>
        <p:txBody>
          <a:bodyPr lIns="66559" tIns="66559" rIns="66559" bIns="66559" anchor="ctr"/>
          <a:lstStyle>
            <a:lvl1pPr algn="l" defTabSz="130048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"/>
          <p:cNvSpPr/>
          <p:nvPr/>
        </p:nvSpPr>
        <p:spPr>
          <a:xfrm>
            <a:off x="216746" y="2325510"/>
            <a:ext cx="12560020" cy="7175219"/>
          </a:xfrm>
          <a:prstGeom prst="rect">
            <a:avLst/>
          </a:prstGeom>
          <a:solidFill>
            <a:srgbClr val="EEECE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1300480">
              <a:defRPr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/>
          </a:p>
        </p:txBody>
      </p:sp>
      <p:sp>
        <p:nvSpPr>
          <p:cNvPr id="140" name="Rectangle 2"/>
          <p:cNvSpPr/>
          <p:nvPr/>
        </p:nvSpPr>
        <p:spPr>
          <a:xfrm>
            <a:off x="216746" y="216746"/>
            <a:ext cx="12535183" cy="1914597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1300480"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Merci de votre attention !</a:t>
            </a:r>
          </a:p>
        </p:txBody>
      </p:sp>
      <p:sp>
        <p:nvSpPr>
          <p:cNvPr id="14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711094" y="8981344"/>
            <a:ext cx="484851" cy="501421"/>
          </a:xfrm>
          <a:prstGeom prst="rect">
            <a:avLst/>
          </a:prstGeom>
        </p:spPr>
        <p:txBody>
          <a:bodyPr lIns="66559" tIns="66559" rIns="66559" bIns="66559" anchor="ctr"/>
          <a:lstStyle>
            <a:lvl1pPr algn="l" defTabSz="130048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24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re 1"/>
          <p:cNvSpPr txBox="1">
            <a:spLocks noGrp="1"/>
          </p:cNvSpPr>
          <p:nvPr>
            <p:ph type="title"/>
          </p:nvPr>
        </p:nvSpPr>
        <p:spPr>
          <a:xfrm>
            <a:off x="424277" y="2009281"/>
            <a:ext cx="9150465" cy="5786244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Portail</a:t>
            </a:r>
            <a:r>
              <a:rPr dirty="0"/>
              <a:t> </a:t>
            </a:r>
            <a:r>
              <a:rPr lang="fr-FR" dirty="0"/>
              <a:t>Accès </a:t>
            </a:r>
            <a:r>
              <a:rPr dirty="0"/>
              <a:t>Santé</a:t>
            </a:r>
            <a:r>
              <a:rPr lang="fr-FR" dirty="0"/>
              <a:t> Spécifique (PASS)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re 1"/>
          <p:cNvSpPr txBox="1">
            <a:spLocks noGrp="1"/>
          </p:cNvSpPr>
          <p:nvPr>
            <p:ph type="title"/>
          </p:nvPr>
        </p:nvSpPr>
        <p:spPr>
          <a:xfrm>
            <a:off x="306511" y="268287"/>
            <a:ext cx="12391778" cy="1740995"/>
          </a:xfrm>
          <a:prstGeom prst="rect">
            <a:avLst/>
          </a:prstGeom>
        </p:spPr>
        <p:txBody>
          <a:bodyPr/>
          <a:lstStyle/>
          <a:p>
            <a:pPr defTabSz="619783">
              <a:defRPr sz="5432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PASS</a:t>
            </a:r>
            <a:r>
              <a:rPr dirty="0"/>
              <a:t>- </a:t>
            </a:r>
            <a:r>
              <a:rPr dirty="0" err="1"/>
              <a:t>Déroulement</a:t>
            </a:r>
            <a:r>
              <a:rPr dirty="0"/>
              <a:t> de </a:t>
            </a:r>
            <a:r>
              <a:rPr dirty="0" err="1"/>
              <a:t>l’année</a:t>
            </a:r>
            <a:endParaRPr dirty="0"/>
          </a:p>
        </p:txBody>
      </p:sp>
      <p:sp>
        <p:nvSpPr>
          <p:cNvPr id="201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562875" y="2578754"/>
            <a:ext cx="12142606" cy="6327811"/>
          </a:xfrm>
          <a:prstGeom prst="rect">
            <a:avLst/>
          </a:prstGeom>
        </p:spPr>
        <p:txBody>
          <a:bodyPr/>
          <a:lstStyle/>
          <a:p>
            <a:pPr marL="620485" indent="-620485" algn="just">
              <a:buClr>
                <a:srgbClr val="4E81BD"/>
              </a:buClr>
              <a:buSzPct val="100000"/>
              <a:buChar char="▪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Etapes</a:t>
            </a:r>
            <a:r>
              <a:rPr dirty="0"/>
              <a:t> de </a:t>
            </a:r>
            <a:r>
              <a:rPr dirty="0" err="1"/>
              <a:t>l’année</a:t>
            </a:r>
            <a:endParaRPr dirty="0"/>
          </a:p>
          <a:p>
            <a:pPr marL="628650" indent="-628650" algn="just">
              <a:buClr>
                <a:srgbClr val="4E81BD"/>
              </a:buClr>
              <a:buSzPct val="100000"/>
              <a:buChar char="▪"/>
              <a:defRPr sz="11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1047750" lvl="1" indent="-64770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2</a:t>
            </a:r>
            <a:r>
              <a:rPr baseline="30588" dirty="0"/>
              <a:t>ème</a:t>
            </a:r>
            <a:r>
              <a:rPr dirty="0"/>
              <a:t> </a:t>
            </a:r>
            <a:r>
              <a:rPr dirty="0" err="1"/>
              <a:t>examen</a:t>
            </a:r>
            <a:r>
              <a:rPr dirty="0"/>
              <a:t> </a:t>
            </a:r>
            <a:r>
              <a:rPr lang="fr-FR" dirty="0"/>
              <a:t>fin avril</a:t>
            </a:r>
            <a:r>
              <a:rPr dirty="0"/>
              <a:t> sur 2 </a:t>
            </a:r>
            <a:r>
              <a:rPr dirty="0" err="1"/>
              <a:t>jours</a:t>
            </a:r>
            <a:r>
              <a:rPr dirty="0"/>
              <a:t> </a:t>
            </a:r>
            <a:r>
              <a:rPr dirty="0" err="1"/>
              <a:t>selon</a:t>
            </a:r>
            <a:r>
              <a:rPr dirty="0"/>
              <a:t> la </a:t>
            </a:r>
            <a:r>
              <a:rPr dirty="0" err="1"/>
              <a:t>spécialité</a:t>
            </a:r>
            <a:r>
              <a:rPr dirty="0"/>
              <a:t> </a:t>
            </a:r>
            <a:r>
              <a:rPr dirty="0" err="1"/>
              <a:t>choisi</a:t>
            </a:r>
            <a:r>
              <a:rPr lang="fr-FR" dirty="0"/>
              <a:t>e</a:t>
            </a:r>
            <a:endParaRPr dirty="0"/>
          </a:p>
          <a:p>
            <a:pPr marL="1047750" lvl="1" indent="-64770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endParaRPr sz="2400" dirty="0"/>
          </a:p>
          <a:p>
            <a:pPr marL="1445558" lvl="2" indent="-645458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UE</a:t>
            </a:r>
            <a:r>
              <a:rPr lang="fr-FR" dirty="0"/>
              <a:t>8</a:t>
            </a:r>
            <a:r>
              <a:rPr dirty="0"/>
              <a:t> Initiation </a:t>
            </a:r>
            <a:r>
              <a:rPr dirty="0" err="1"/>
              <a:t>à</a:t>
            </a:r>
            <a:r>
              <a:rPr dirty="0"/>
              <a:t> la </a:t>
            </a:r>
            <a:r>
              <a:rPr dirty="0" err="1"/>
              <a:t>connaissance</a:t>
            </a:r>
            <a:r>
              <a:rPr dirty="0"/>
              <a:t> du </a:t>
            </a:r>
            <a:r>
              <a:rPr dirty="0" err="1"/>
              <a:t>médicament</a:t>
            </a:r>
            <a:endParaRPr sz="2200" dirty="0"/>
          </a:p>
          <a:p>
            <a:pPr marL="1866900" lvl="3" indent="-609600" algn="just">
              <a:spcBef>
                <a:spcPts val="400"/>
              </a:spcBef>
              <a:buClr>
                <a:srgbClr val="C0504D"/>
              </a:buClr>
              <a:buSzPct val="100000"/>
              <a:buChar char="➢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30min </a:t>
            </a:r>
            <a:r>
              <a:rPr dirty="0" err="1"/>
              <a:t>d’épreuve</a:t>
            </a:r>
            <a:endParaRPr lang="fr-FR" dirty="0"/>
          </a:p>
          <a:p>
            <a:pPr marL="1445558" lvl="2" indent="-645458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UE9 biologie cellulaire : cellule et tissus :</a:t>
            </a:r>
            <a:endParaRPr lang="fr-FR" sz="2200" dirty="0"/>
          </a:p>
          <a:p>
            <a:pPr marL="1866900" lvl="3" indent="-609600" algn="just">
              <a:spcBef>
                <a:spcPts val="400"/>
              </a:spcBef>
              <a:buClr>
                <a:srgbClr val="C0504D"/>
              </a:buClr>
              <a:buSzPct val="100000"/>
              <a:buChar char="➢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1h d’épreuve</a:t>
            </a:r>
            <a:endParaRPr sz="1800" dirty="0"/>
          </a:p>
          <a:p>
            <a:pPr marL="1445558" lvl="2" indent="-645458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UE</a:t>
            </a:r>
            <a:r>
              <a:rPr lang="fr-FR" dirty="0"/>
              <a:t>10</a:t>
            </a:r>
            <a:r>
              <a:rPr dirty="0"/>
              <a:t> Santé, Social, </a:t>
            </a:r>
            <a:r>
              <a:rPr dirty="0" err="1"/>
              <a:t>Humanité</a:t>
            </a:r>
            <a:endParaRPr sz="2200" dirty="0"/>
          </a:p>
          <a:p>
            <a:pPr marL="1866900" lvl="3" indent="-609600" algn="just">
              <a:spcBef>
                <a:spcPts val="400"/>
              </a:spcBef>
              <a:buClr>
                <a:srgbClr val="C0504D"/>
              </a:buClr>
              <a:buSzPct val="100000"/>
              <a:buChar char="➢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1h </a:t>
            </a:r>
            <a:r>
              <a:rPr lang="fr-FR" dirty="0"/>
              <a:t>de </a:t>
            </a:r>
            <a:r>
              <a:rPr dirty="0"/>
              <a:t>QCMs</a:t>
            </a:r>
            <a:endParaRPr lang="fr-FR" dirty="0"/>
          </a:p>
          <a:p>
            <a:pPr marL="1445558" lvl="2" indent="-645458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24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UE spécifique(s) </a:t>
            </a:r>
            <a:endParaRPr lang="fr-FR" sz="2200" dirty="0"/>
          </a:p>
          <a:p>
            <a:pPr marL="1866900" lvl="3" indent="-609600" algn="just">
              <a:spcBef>
                <a:spcPts val="400"/>
              </a:spcBef>
              <a:buClr>
                <a:srgbClr val="C0504D"/>
              </a:buClr>
              <a:buSzPct val="100000"/>
              <a:buChar char="➢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30min d’épreuve</a:t>
            </a:r>
          </a:p>
          <a:p>
            <a:pPr marL="1409700" lvl="2" indent="-609600" algn="just">
              <a:spcBef>
                <a:spcPts val="500"/>
              </a:spcBef>
              <a:buClr>
                <a:srgbClr val="C0504D"/>
              </a:buClr>
              <a:buSzPct val="100000"/>
              <a:buFontTx/>
              <a:buChar char="❖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2000" b="0" dirty="0">
                <a:latin typeface="Calibri"/>
                <a:cs typeface="Calibri"/>
                <a:sym typeface="Calibri"/>
              </a:rPr>
              <a:t>Mineure disciplinaire</a:t>
            </a:r>
          </a:p>
          <a:p>
            <a:pPr marL="1257300" lvl="3" indent="0" algn="just">
              <a:spcBef>
                <a:spcPts val="400"/>
              </a:spcBef>
              <a:buClr>
                <a:srgbClr val="C0504D"/>
              </a:buClr>
              <a:buSzPct val="100000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 lang="fr-FR" dirty="0"/>
          </a:p>
          <a:p>
            <a:pPr marL="1257300" lvl="3" indent="0" algn="just">
              <a:spcBef>
                <a:spcPts val="400"/>
              </a:spcBef>
              <a:buClr>
                <a:srgbClr val="C0504D"/>
              </a:buClr>
              <a:buSzPct val="100000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re 1"/>
          <p:cNvSpPr txBox="1">
            <a:spLocks noGrp="1"/>
          </p:cNvSpPr>
          <p:nvPr>
            <p:ph type="title"/>
          </p:nvPr>
        </p:nvSpPr>
        <p:spPr>
          <a:xfrm>
            <a:off x="306511" y="268287"/>
            <a:ext cx="12391778" cy="1740995"/>
          </a:xfrm>
          <a:prstGeom prst="rect">
            <a:avLst/>
          </a:prstGeom>
        </p:spPr>
        <p:txBody>
          <a:bodyPr/>
          <a:lstStyle/>
          <a:p>
            <a:pPr defTabSz="619783">
              <a:defRPr sz="5432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PASS</a:t>
            </a:r>
            <a:r>
              <a:rPr dirty="0"/>
              <a:t>- </a:t>
            </a:r>
            <a:r>
              <a:rPr dirty="0" err="1"/>
              <a:t>Déroulement</a:t>
            </a:r>
            <a:r>
              <a:rPr dirty="0"/>
              <a:t> de </a:t>
            </a:r>
            <a:r>
              <a:rPr dirty="0" err="1"/>
              <a:t>l’année</a:t>
            </a:r>
            <a:endParaRPr dirty="0"/>
          </a:p>
        </p:txBody>
      </p:sp>
      <p:sp>
        <p:nvSpPr>
          <p:cNvPr id="201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562875" y="2578754"/>
            <a:ext cx="12142606" cy="63278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0485" indent="-620485" algn="just">
              <a:buClr>
                <a:srgbClr val="4E81BD"/>
              </a:buClr>
              <a:buSzPct val="100000"/>
              <a:buChar char="▪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3000" dirty="0">
                <a:latin typeface="Calibri" panose="020F0502020204030204" pitchFamily="34" charset="0"/>
                <a:cs typeface="Calibri" panose="020F0502020204030204" pitchFamily="34" charset="0"/>
              </a:rPr>
              <a:t>L’étudiant peut choisir 1 à 5 filières parmi la liste suivante : </a:t>
            </a:r>
          </a:p>
          <a:p>
            <a:pPr marL="0" indent="0" algn="just">
              <a:buClr>
                <a:srgbClr val="4E81BD"/>
              </a:buClr>
              <a:buSzPct val="100000"/>
              <a:defRPr sz="3800">
                <a:latin typeface="Calibri"/>
                <a:ea typeface="Calibri"/>
                <a:cs typeface="Calibri"/>
                <a:sym typeface="Calibri"/>
              </a:defRPr>
            </a:pPr>
            <a:endParaRPr lang="fr-F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Clr>
                <a:srgbClr val="4E81BD"/>
              </a:buClr>
              <a:buSzPct val="100000"/>
              <a:buFont typeface="Wingdings" pitchFamily="2" charset="2"/>
              <a:buChar char="Ø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Médecine</a:t>
            </a:r>
          </a:p>
          <a:p>
            <a:pPr marL="457200" indent="-457200" algn="just">
              <a:buClr>
                <a:srgbClr val="4E81BD"/>
              </a:buClr>
              <a:buSzPct val="100000"/>
              <a:buFont typeface="Wingdings" pitchFamily="2" charset="2"/>
              <a:buChar char="Ø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Odontologie</a:t>
            </a:r>
          </a:p>
          <a:p>
            <a:pPr marL="457200" indent="-457200" algn="just">
              <a:buClr>
                <a:srgbClr val="4E81BD"/>
              </a:buClr>
              <a:buSzPct val="100000"/>
              <a:buFont typeface="Wingdings" pitchFamily="2" charset="2"/>
              <a:buChar char="Ø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Kinésithérapie</a:t>
            </a:r>
          </a:p>
          <a:p>
            <a:pPr marL="457200" indent="-457200" algn="just">
              <a:buClr>
                <a:srgbClr val="4E81BD"/>
              </a:buClr>
              <a:buSzPct val="100000"/>
              <a:buFont typeface="Wingdings" pitchFamily="2" charset="2"/>
              <a:buChar char="Ø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Maïeutique</a:t>
            </a:r>
          </a:p>
          <a:p>
            <a:pPr marL="457200" indent="-457200" algn="just">
              <a:buClr>
                <a:srgbClr val="4E81BD"/>
              </a:buClr>
              <a:buSzPct val="100000"/>
              <a:buFont typeface="Wingdings" pitchFamily="2" charset="2"/>
              <a:buChar char="Ø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Pharmacie</a:t>
            </a:r>
          </a:p>
          <a:p>
            <a:pPr marL="457200" indent="-457200" algn="just">
              <a:buClr>
                <a:srgbClr val="4E81BD"/>
              </a:buClr>
              <a:buSzPct val="100000"/>
              <a:buFont typeface="Wingdings" pitchFamily="2" charset="2"/>
              <a:buChar char="Ø"/>
              <a:defRPr sz="3800">
                <a:latin typeface="Calibri"/>
                <a:ea typeface="Calibri"/>
                <a:cs typeface="Calibri"/>
                <a:sym typeface="Calibri"/>
              </a:defRPr>
            </a:pP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4E81BD"/>
              </a:buClr>
              <a:buSzPct val="100000"/>
              <a:buFont typeface="Wingdings" pitchFamily="2" charset="2"/>
              <a:buChar char="§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3000" dirty="0">
                <a:latin typeface="Calibri" panose="020F0502020204030204" pitchFamily="34" charset="0"/>
                <a:cs typeface="Calibri" panose="020F0502020204030204" pitchFamily="34" charset="0"/>
              </a:rPr>
              <a:t>Le choix se fait en janvier</a:t>
            </a:r>
          </a:p>
          <a:p>
            <a:pPr marL="0" indent="0" algn="just">
              <a:buClr>
                <a:srgbClr val="4E81BD"/>
              </a:buClr>
              <a:buSzPct val="100000"/>
              <a:defRPr sz="3800">
                <a:latin typeface="Calibri"/>
                <a:ea typeface="Calibri"/>
                <a:cs typeface="Calibri"/>
                <a:sym typeface="Calibri"/>
              </a:defRPr>
            </a:pPr>
            <a:endParaRPr lang="fr-F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4E81BD"/>
              </a:buClr>
              <a:buSzPct val="100000"/>
              <a:buFont typeface="Wingdings" pitchFamily="2" charset="2"/>
              <a:buChar char="§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3000" dirty="0">
                <a:latin typeface="Calibri" panose="020F0502020204030204" pitchFamily="34" charset="0"/>
                <a:cs typeface="Calibri" panose="020F0502020204030204" pitchFamily="34" charset="0"/>
              </a:rPr>
              <a:t>Attention à ne pas choisir trop de filières</a:t>
            </a:r>
          </a:p>
          <a:p>
            <a:pPr marL="0" indent="0" algn="just">
              <a:buClr>
                <a:srgbClr val="4E81BD"/>
              </a:buClr>
              <a:buSzPct val="100000"/>
              <a:defRPr sz="3800">
                <a:latin typeface="Calibri"/>
                <a:ea typeface="Calibri"/>
                <a:cs typeface="Calibri"/>
                <a:sym typeface="Calibri"/>
              </a:defRPr>
            </a:pP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Clr>
                <a:srgbClr val="4E81BD"/>
              </a:buClr>
              <a:buSzPct val="100000"/>
              <a:defRPr sz="3800">
                <a:latin typeface="Calibri"/>
                <a:ea typeface="Calibri"/>
                <a:cs typeface="Calibri"/>
                <a:sym typeface="Calibri"/>
              </a:defRPr>
            </a:pP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4E81BD"/>
              </a:buClr>
              <a:buSzPct val="100000"/>
              <a:buFont typeface="Wingdings" pitchFamily="2" charset="2"/>
              <a:buChar char="§"/>
              <a:defRPr sz="3800">
                <a:latin typeface="Calibri"/>
                <a:ea typeface="Calibri"/>
                <a:cs typeface="Calibri"/>
                <a:sym typeface="Calibri"/>
              </a:defRPr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1"/>
          <p:cNvSpPr txBox="1"/>
          <p:nvPr/>
        </p:nvSpPr>
        <p:spPr>
          <a:xfrm>
            <a:off x="8038570" y="2666436"/>
            <a:ext cx="4711103" cy="494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lnSpc>
                <a:spcPct val="80000"/>
              </a:lnSpc>
              <a:spcBef>
                <a:spcPts val="500"/>
              </a:spcBef>
              <a:buClr>
                <a:srgbClr val="4F81BD"/>
              </a:buClr>
              <a:buSzPct val="100000"/>
              <a:buChar char="◼"/>
              <a:defRPr sz="26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 sz="2800"/>
              <a:t>Associations possibles :</a:t>
            </a:r>
          </a:p>
          <a:p>
            <a:pPr marL="457200" lvl="1" indent="0" algn="l" defTabSz="1300480">
              <a:lnSpc>
                <a:spcPct val="80000"/>
              </a:lnSpc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Médecine/Odontologie</a:t>
            </a:r>
          </a:p>
          <a:p>
            <a:pPr marL="457200" lvl="1" indent="0" algn="l" defTabSz="1300480">
              <a:lnSpc>
                <a:spcPct val="80000"/>
              </a:lnSpc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Médecine/Sage-Femme</a:t>
            </a:r>
          </a:p>
          <a:p>
            <a:pPr marL="457200" lvl="1" indent="0" algn="l" defTabSz="1300480">
              <a:lnSpc>
                <a:spcPct val="80000"/>
              </a:lnSpc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Sage-Femme/Odontologie</a:t>
            </a:r>
          </a:p>
          <a:p>
            <a:pPr marL="457200" lvl="1" indent="0" algn="l" defTabSz="1300480">
              <a:lnSpc>
                <a:spcPct val="80000"/>
              </a:lnSpc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Pharmacie/Odontologie</a:t>
            </a:r>
          </a:p>
          <a:p>
            <a:pPr algn="l" defTabSz="1300480">
              <a:lnSpc>
                <a:spcPct val="80000"/>
              </a:lnSpc>
              <a:spcBef>
                <a:spcPts val="500"/>
              </a:spcBef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1300480">
              <a:lnSpc>
                <a:spcPct val="80000"/>
              </a:lnSpc>
              <a:spcBef>
                <a:spcPts val="500"/>
              </a:spcBef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ATTENTION AUX AUTRES ASSOCIATIONS !</a:t>
            </a:r>
          </a:p>
          <a:p>
            <a:pPr defTabSz="1300480">
              <a:lnSpc>
                <a:spcPct val="80000"/>
              </a:lnSpc>
              <a:spcBef>
                <a:spcPts val="500"/>
              </a:spcBef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1300480">
              <a:lnSpc>
                <a:spcPct val="80000"/>
              </a:lnSpc>
              <a:spcBef>
                <a:spcPts val="500"/>
              </a:spcBef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Mieux vaut se concentrer</a:t>
            </a:r>
          </a:p>
          <a:p>
            <a:pPr defTabSz="1300480">
              <a:lnSpc>
                <a:spcPct val="80000"/>
              </a:lnSpc>
              <a:spcBef>
                <a:spcPts val="500"/>
              </a:spcBef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sur un seul concours la première année </a:t>
            </a:r>
          </a:p>
        </p:txBody>
      </p:sp>
      <p:grpSp>
        <p:nvGrpSpPr>
          <p:cNvPr id="221" name="Diagramme 3"/>
          <p:cNvGrpSpPr/>
          <p:nvPr/>
        </p:nvGrpSpPr>
        <p:grpSpPr>
          <a:xfrm>
            <a:off x="592272" y="3424101"/>
            <a:ext cx="7416977" cy="4729494"/>
            <a:chOff x="0" y="0"/>
            <a:chExt cx="7416976" cy="4729493"/>
          </a:xfrm>
        </p:grpSpPr>
        <p:grpSp>
          <p:nvGrpSpPr>
            <p:cNvPr id="211" name="Groupe"/>
            <p:cNvGrpSpPr/>
            <p:nvPr/>
          </p:nvGrpSpPr>
          <p:grpSpPr>
            <a:xfrm>
              <a:off x="819310" y="0"/>
              <a:ext cx="3511867" cy="3511866"/>
              <a:chOff x="0" y="0"/>
              <a:chExt cx="3511865" cy="3511865"/>
            </a:xfrm>
          </p:grpSpPr>
          <p:sp>
            <p:nvSpPr>
              <p:cNvPr id="209" name="Cercle"/>
              <p:cNvSpPr/>
              <p:nvPr/>
            </p:nvSpPr>
            <p:spPr>
              <a:xfrm>
                <a:off x="-1" y="-1"/>
                <a:ext cx="3511867" cy="3511867"/>
              </a:xfrm>
              <a:prstGeom prst="ellipse">
                <a:avLst/>
              </a:prstGeom>
              <a:solidFill>
                <a:srgbClr val="3333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758613">
                  <a:lnSpc>
                    <a:spcPct val="90000"/>
                  </a:lnSpc>
                  <a:spcBef>
                    <a:spcPts val="1000"/>
                  </a:spcBef>
                  <a:defRPr>
                    <a:latin typeface="Franklin Gothic Medium"/>
                    <a:ea typeface="Franklin Gothic Medium"/>
                    <a:cs typeface="Franklin Gothic Medium"/>
                    <a:sym typeface="Franklin Gothic Medium"/>
                  </a:defRPr>
                </a:pPr>
                <a:endParaRPr/>
              </a:p>
            </p:txBody>
          </p:sp>
          <p:sp>
            <p:nvSpPr>
              <p:cNvPr id="210" name="Médecine/Kiné"/>
              <p:cNvSpPr txBox="1"/>
              <p:nvPr/>
            </p:nvSpPr>
            <p:spPr>
              <a:xfrm>
                <a:off x="405215" y="909272"/>
                <a:ext cx="2701435" cy="241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758613">
                  <a:lnSpc>
                    <a:spcPct val="90000"/>
                  </a:lnSpc>
                  <a:spcBef>
                    <a:spcPts val="700"/>
                  </a:spcBef>
                  <a:defRPr sz="1600">
                    <a:latin typeface="Franklin Gothic Medium"/>
                    <a:ea typeface="Franklin Gothic Medium"/>
                    <a:cs typeface="Franklin Gothic Medium"/>
                    <a:sym typeface="Franklin Gothic Medium"/>
                  </a:defRPr>
                </a:lvl1pPr>
              </a:lstStyle>
              <a:p>
                <a:r>
                  <a:t>Médecine/Kiné</a:t>
                </a:r>
              </a:p>
            </p:txBody>
          </p:sp>
        </p:grpSp>
        <p:grpSp>
          <p:nvGrpSpPr>
            <p:cNvPr id="214" name="Groupe"/>
            <p:cNvGrpSpPr/>
            <p:nvPr/>
          </p:nvGrpSpPr>
          <p:grpSpPr>
            <a:xfrm>
              <a:off x="4710942" y="1602245"/>
              <a:ext cx="2706035" cy="3127249"/>
              <a:chOff x="0" y="0"/>
              <a:chExt cx="2706033" cy="3127247"/>
            </a:xfrm>
          </p:grpSpPr>
          <p:sp>
            <p:nvSpPr>
              <p:cNvPr id="212" name="Ovale"/>
              <p:cNvSpPr/>
              <p:nvPr/>
            </p:nvSpPr>
            <p:spPr>
              <a:xfrm>
                <a:off x="0" y="-1"/>
                <a:ext cx="2706034" cy="3127249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00B050"/>
                  </a:gs>
                  <a:gs pos="100000">
                    <a:srgbClr val="00B05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758613">
                  <a:lnSpc>
                    <a:spcPct val="90000"/>
                  </a:lnSpc>
                  <a:spcBef>
                    <a:spcPts val="1000"/>
                  </a:spcBef>
                  <a:defRPr>
                    <a:latin typeface="Franklin Gothic Medium"/>
                    <a:ea typeface="Franklin Gothic Medium"/>
                    <a:cs typeface="Franklin Gothic Medium"/>
                    <a:sym typeface="Franklin Gothic Medium"/>
                  </a:defRPr>
                </a:pPr>
                <a:endParaRPr/>
              </a:p>
            </p:txBody>
          </p:sp>
          <p:sp>
            <p:nvSpPr>
              <p:cNvPr id="213" name="Pharmacie"/>
              <p:cNvSpPr txBox="1"/>
              <p:nvPr/>
            </p:nvSpPr>
            <p:spPr>
              <a:xfrm>
                <a:off x="1259208" y="1442973"/>
                <a:ext cx="1238668" cy="241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758613">
                  <a:lnSpc>
                    <a:spcPct val="90000"/>
                  </a:lnSpc>
                  <a:spcBef>
                    <a:spcPts val="700"/>
                  </a:spcBef>
                  <a:defRPr sz="1600">
                    <a:latin typeface="Franklin Gothic Medium"/>
                    <a:ea typeface="Franklin Gothic Medium"/>
                    <a:cs typeface="Franklin Gothic Medium"/>
                    <a:sym typeface="Franklin Gothic Medium"/>
                  </a:defRPr>
                </a:lvl1pPr>
              </a:lstStyle>
              <a:p>
                <a:r>
                  <a:t>Pharmacie</a:t>
                </a:r>
              </a:p>
            </p:txBody>
          </p:sp>
        </p:grpSp>
        <p:grpSp>
          <p:nvGrpSpPr>
            <p:cNvPr id="217" name="Groupe"/>
            <p:cNvGrpSpPr/>
            <p:nvPr/>
          </p:nvGrpSpPr>
          <p:grpSpPr>
            <a:xfrm>
              <a:off x="2671608" y="641110"/>
              <a:ext cx="3511866" cy="2635658"/>
              <a:chOff x="0" y="0"/>
              <a:chExt cx="3511865" cy="2635656"/>
            </a:xfrm>
          </p:grpSpPr>
          <p:sp>
            <p:nvSpPr>
              <p:cNvPr id="215" name="Ovale"/>
              <p:cNvSpPr/>
              <p:nvPr/>
            </p:nvSpPr>
            <p:spPr>
              <a:xfrm>
                <a:off x="-1" y="0"/>
                <a:ext cx="3511867" cy="26356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alpha val="34000"/>
                    </a:srgbClr>
                  </a:gs>
                  <a:gs pos="100000">
                    <a:srgbClr val="FF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758613">
                  <a:lnSpc>
                    <a:spcPct val="90000"/>
                  </a:lnSpc>
                  <a:spcBef>
                    <a:spcPts val="1000"/>
                  </a:spcBef>
                  <a:defRPr>
                    <a:latin typeface="Franklin Gothic Medium"/>
                    <a:ea typeface="Franklin Gothic Medium"/>
                    <a:cs typeface="Franklin Gothic Medium"/>
                    <a:sym typeface="Franklin Gothic Medium"/>
                  </a:defRPr>
                </a:pPr>
                <a:endParaRPr/>
              </a:p>
            </p:txBody>
          </p:sp>
          <p:sp>
            <p:nvSpPr>
              <p:cNvPr id="216" name="Odontologie"/>
              <p:cNvSpPr txBox="1"/>
              <p:nvPr/>
            </p:nvSpPr>
            <p:spPr>
              <a:xfrm>
                <a:off x="405215" y="1742049"/>
                <a:ext cx="2701435" cy="241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758613">
                  <a:lnSpc>
                    <a:spcPct val="90000"/>
                  </a:lnSpc>
                  <a:spcBef>
                    <a:spcPts val="700"/>
                  </a:spcBef>
                  <a:defRPr sz="1600">
                    <a:latin typeface="Franklin Gothic Medium"/>
                    <a:ea typeface="Franklin Gothic Medium"/>
                    <a:cs typeface="Franklin Gothic Medium"/>
                    <a:sym typeface="Franklin Gothic Medium"/>
                  </a:defRPr>
                </a:lvl1pPr>
              </a:lstStyle>
              <a:p>
                <a:r>
                  <a:t>Odontologie</a:t>
                </a:r>
              </a:p>
            </p:txBody>
          </p:sp>
        </p:grpSp>
        <p:grpSp>
          <p:nvGrpSpPr>
            <p:cNvPr id="220" name="Groupe"/>
            <p:cNvGrpSpPr/>
            <p:nvPr/>
          </p:nvGrpSpPr>
          <p:grpSpPr>
            <a:xfrm>
              <a:off x="0" y="1683299"/>
              <a:ext cx="3559558" cy="2898342"/>
              <a:chOff x="0" y="0"/>
              <a:chExt cx="3559557" cy="2898340"/>
            </a:xfrm>
          </p:grpSpPr>
          <p:sp>
            <p:nvSpPr>
              <p:cNvPr id="218" name="Ovale"/>
              <p:cNvSpPr/>
              <p:nvPr/>
            </p:nvSpPr>
            <p:spPr>
              <a:xfrm>
                <a:off x="-1" y="0"/>
                <a:ext cx="3559559" cy="2898341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61000">
                    <a:srgbClr val="FFC000">
                      <a:alpha val="63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758613">
                  <a:lnSpc>
                    <a:spcPct val="90000"/>
                  </a:lnSpc>
                  <a:spcBef>
                    <a:spcPts val="1000"/>
                  </a:spcBef>
                  <a:defRPr>
                    <a:latin typeface="Franklin Gothic Medium"/>
                    <a:ea typeface="Franklin Gothic Medium"/>
                    <a:cs typeface="Franklin Gothic Medium"/>
                    <a:sym typeface="Franklin Gothic Medium"/>
                  </a:defRPr>
                </a:pPr>
                <a:endParaRPr/>
              </a:p>
            </p:txBody>
          </p:sp>
          <p:sp>
            <p:nvSpPr>
              <p:cNvPr id="219" name="Sage-Femme"/>
              <p:cNvSpPr txBox="1"/>
              <p:nvPr/>
            </p:nvSpPr>
            <p:spPr>
              <a:xfrm>
                <a:off x="273811" y="1328522"/>
                <a:ext cx="1369061" cy="241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758613">
                  <a:lnSpc>
                    <a:spcPct val="90000"/>
                  </a:lnSpc>
                  <a:spcBef>
                    <a:spcPts val="700"/>
                  </a:spcBef>
                  <a:defRPr sz="1600">
                    <a:latin typeface="Franklin Gothic Medium"/>
                    <a:ea typeface="Franklin Gothic Medium"/>
                    <a:cs typeface="Franklin Gothic Medium"/>
                    <a:sym typeface="Franklin Gothic Medium"/>
                  </a:defRPr>
                </a:lvl1pPr>
              </a:lstStyle>
              <a:p>
                <a:r>
                  <a:t>Sage-Femme</a:t>
                </a:r>
              </a:p>
            </p:txBody>
          </p:sp>
        </p:grpSp>
      </p:grpSp>
      <p:sp>
        <p:nvSpPr>
          <p:cNvPr id="222" name="Text Box 2"/>
          <p:cNvSpPr txBox="1"/>
          <p:nvPr/>
        </p:nvSpPr>
        <p:spPr>
          <a:xfrm>
            <a:off x="541866" y="853750"/>
            <a:ext cx="11921068" cy="803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130048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44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fr-FR" dirty="0"/>
              <a:t>PASS</a:t>
            </a:r>
            <a:r>
              <a:rPr dirty="0"/>
              <a:t>- Le </a:t>
            </a:r>
            <a:r>
              <a:rPr dirty="0" err="1"/>
              <a:t>choix</a:t>
            </a:r>
            <a:r>
              <a:rPr dirty="0"/>
              <a:t> des concours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 Box 1"/>
          <p:cNvSpPr txBox="1"/>
          <p:nvPr/>
        </p:nvSpPr>
        <p:spPr>
          <a:xfrm>
            <a:off x="541866" y="2445174"/>
            <a:ext cx="11957192" cy="455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362902" indent="-320039" algn="l" defTabSz="1300480">
              <a:spcBef>
                <a:spcPts val="700"/>
              </a:spcBef>
              <a:buClr>
                <a:srgbClr val="4F81BD"/>
              </a:buClr>
              <a:buSzPct val="100000"/>
              <a:buChar char="◼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Chaque</a:t>
            </a:r>
            <a:r>
              <a:rPr dirty="0"/>
              <a:t> </a:t>
            </a:r>
            <a:r>
              <a:rPr dirty="0" err="1"/>
              <a:t>filière</a:t>
            </a:r>
            <a:r>
              <a:rPr dirty="0"/>
              <a:t> a son </a:t>
            </a:r>
            <a:r>
              <a:rPr dirty="0" err="1"/>
              <a:t>classement</a:t>
            </a:r>
            <a:r>
              <a:rPr dirty="0"/>
              <a:t> </a:t>
            </a:r>
            <a:r>
              <a:rPr dirty="0" err="1"/>
              <a:t>spécifique</a:t>
            </a:r>
            <a:endParaRPr dirty="0"/>
          </a:p>
          <a:p>
            <a:pPr marL="325120" indent="-282256" algn="l" defTabSz="1300480">
              <a:spcBef>
                <a:spcPts val="7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62902" indent="-320039" algn="l" defTabSz="1300480">
              <a:spcBef>
                <a:spcPts val="700"/>
              </a:spcBef>
              <a:buClr>
                <a:srgbClr val="4F81BD"/>
              </a:buClr>
              <a:buSzPct val="100000"/>
              <a:buChar char="◼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L’étudiant</a:t>
            </a:r>
            <a:r>
              <a:rPr dirty="0"/>
              <a:t> </a:t>
            </a:r>
            <a:r>
              <a:rPr dirty="0" err="1"/>
              <a:t>pourra</a:t>
            </a:r>
            <a:r>
              <a:rPr dirty="0"/>
              <a:t> </a:t>
            </a:r>
            <a:r>
              <a:rPr dirty="0" err="1"/>
              <a:t>accéder</a:t>
            </a:r>
            <a:r>
              <a:rPr dirty="0"/>
              <a:t> aux </a:t>
            </a:r>
            <a:r>
              <a:rPr dirty="0" err="1"/>
              <a:t>années</a:t>
            </a:r>
            <a:r>
              <a:rPr dirty="0"/>
              <a:t> </a:t>
            </a:r>
            <a:r>
              <a:rPr dirty="0" err="1"/>
              <a:t>supérieures</a:t>
            </a:r>
            <a:r>
              <a:rPr dirty="0"/>
              <a:t> </a:t>
            </a:r>
            <a:r>
              <a:rPr dirty="0" err="1"/>
              <a:t>d’une</a:t>
            </a:r>
            <a:r>
              <a:rPr dirty="0"/>
              <a:t> </a:t>
            </a:r>
            <a:r>
              <a:rPr dirty="0" err="1"/>
              <a:t>filière</a:t>
            </a:r>
            <a:r>
              <a:rPr dirty="0"/>
              <a:t> </a:t>
            </a:r>
            <a:r>
              <a:rPr dirty="0" err="1"/>
              <a:t>uniquement</a:t>
            </a:r>
            <a:r>
              <a:rPr dirty="0"/>
              <a:t> :</a:t>
            </a:r>
          </a:p>
          <a:p>
            <a:pPr marL="606425" lvl="1" indent="-241300" algn="l" defTabSz="1300480"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S’il</a:t>
            </a:r>
            <a:r>
              <a:rPr dirty="0"/>
              <a:t> </a:t>
            </a:r>
            <a:r>
              <a:rPr dirty="0" err="1"/>
              <a:t>s’est</a:t>
            </a:r>
            <a:r>
              <a:rPr dirty="0"/>
              <a:t> </a:t>
            </a:r>
            <a:r>
              <a:rPr dirty="0" err="1"/>
              <a:t>inscrit</a:t>
            </a:r>
            <a:r>
              <a:rPr dirty="0"/>
              <a:t> dans le concours de la </a:t>
            </a:r>
            <a:r>
              <a:rPr dirty="0" err="1"/>
              <a:t>filière</a:t>
            </a:r>
            <a:r>
              <a:rPr dirty="0"/>
              <a:t> </a:t>
            </a:r>
            <a:r>
              <a:rPr dirty="0" err="1"/>
              <a:t>correspondante</a:t>
            </a:r>
            <a:endParaRPr dirty="0"/>
          </a:p>
          <a:p>
            <a:pPr marL="606425" lvl="1" indent="-241300" algn="l" defTabSz="1300480"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S’il</a:t>
            </a:r>
            <a:r>
              <a:rPr dirty="0"/>
              <a:t> </a:t>
            </a:r>
            <a:r>
              <a:rPr dirty="0" err="1"/>
              <a:t>atteint</a:t>
            </a:r>
            <a:r>
              <a:rPr dirty="0"/>
              <a:t> le rang </a:t>
            </a:r>
            <a:r>
              <a:rPr dirty="0" err="1"/>
              <a:t>nécessaire</a:t>
            </a:r>
            <a:r>
              <a:rPr dirty="0"/>
              <a:t> pour y </a:t>
            </a:r>
            <a:r>
              <a:rPr dirty="0" err="1"/>
              <a:t>accéder</a:t>
            </a:r>
            <a:endParaRPr dirty="0"/>
          </a:p>
          <a:p>
            <a:pPr marL="325120" indent="-282256" algn="l" defTabSz="1300480">
              <a:spcBef>
                <a:spcPts val="7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25120" indent="-282256" algn="l" defTabSz="1300480">
              <a:spcBef>
                <a:spcPts val="7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25120" indent="-282256" algn="l" defTabSz="1300480">
              <a:spcBef>
                <a:spcPts val="7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25120" indent="-282256" algn="l" defTabSz="1300480">
              <a:spcBef>
                <a:spcPts val="7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             </a:t>
            </a:r>
            <a:r>
              <a:rPr lang="fr-FR" dirty="0"/>
              <a:t>       </a:t>
            </a:r>
            <a:r>
              <a:rPr b="1" dirty="0"/>
              <a:t>Choix important et </a:t>
            </a:r>
            <a:r>
              <a:rPr b="1" dirty="0" err="1"/>
              <a:t>stratégique</a:t>
            </a:r>
            <a:r>
              <a:rPr b="1" dirty="0"/>
              <a:t> des concours !</a:t>
            </a:r>
          </a:p>
        </p:txBody>
      </p:sp>
      <p:sp>
        <p:nvSpPr>
          <p:cNvPr id="239" name="AutoShape 3"/>
          <p:cNvSpPr/>
          <p:nvPr/>
        </p:nvSpPr>
        <p:spPr>
          <a:xfrm>
            <a:off x="804680" y="6362605"/>
            <a:ext cx="1228232" cy="512516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4F81BD"/>
          </a:solidFill>
          <a:ln w="25400" cap="sq">
            <a:solidFill>
              <a:srgbClr val="385D8A"/>
            </a:solidFill>
            <a:miter/>
          </a:ln>
        </p:spPr>
        <p:txBody>
          <a:bodyPr lIns="65023" tIns="65023" rIns="65023" bIns="65023" anchor="ctr"/>
          <a:lstStyle/>
          <a:p>
            <a:pPr algn="l" defTabSz="1300480">
              <a:defRPr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/>
          </a:p>
        </p:txBody>
      </p:sp>
      <p:sp>
        <p:nvSpPr>
          <p:cNvPr id="240" name="Text Box 2"/>
          <p:cNvSpPr txBox="1"/>
          <p:nvPr/>
        </p:nvSpPr>
        <p:spPr>
          <a:xfrm>
            <a:off x="541866" y="623737"/>
            <a:ext cx="11921068" cy="993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130048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5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PASS</a:t>
            </a:r>
            <a:r>
              <a:rPr dirty="0"/>
              <a:t>– </a:t>
            </a:r>
            <a:r>
              <a:rPr dirty="0" err="1"/>
              <a:t>L’examen</a:t>
            </a: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 Box 1"/>
          <p:cNvSpPr txBox="1"/>
          <p:nvPr/>
        </p:nvSpPr>
        <p:spPr>
          <a:xfrm>
            <a:off x="541866" y="2445174"/>
            <a:ext cx="11957192" cy="5850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362902" indent="-320039" algn="l" defTabSz="1300480">
              <a:spcBef>
                <a:spcPts val="700"/>
              </a:spcBef>
              <a:buClr>
                <a:srgbClr val="4F81BD"/>
              </a:buClr>
              <a:buSzPct val="100000"/>
              <a:buChar char="◼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Epreuves</a:t>
            </a:r>
            <a:r>
              <a:rPr dirty="0"/>
              <a:t> sous </a:t>
            </a:r>
            <a:r>
              <a:rPr dirty="0" err="1"/>
              <a:t>forme</a:t>
            </a:r>
            <a:r>
              <a:rPr dirty="0"/>
              <a:t> de </a:t>
            </a:r>
            <a:r>
              <a:rPr b="1" dirty="0"/>
              <a:t>QCM </a:t>
            </a:r>
            <a:r>
              <a:rPr dirty="0"/>
              <a:t>(Questions à Choix Multiples)</a:t>
            </a:r>
            <a:endParaRPr lang="fr-FR" dirty="0"/>
          </a:p>
          <a:p>
            <a:pPr marL="362902" indent="-320039" algn="l" defTabSz="1300480">
              <a:spcBef>
                <a:spcPts val="700"/>
              </a:spcBef>
              <a:buClr>
                <a:srgbClr val="4F81BD"/>
              </a:buClr>
              <a:buSzPct val="100000"/>
              <a:buChar char="◼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62902" indent="-320039" algn="l" defTabSz="1300480">
              <a:spcBef>
                <a:spcPts val="700"/>
              </a:spcBef>
              <a:buClr>
                <a:srgbClr val="4F81BD"/>
              </a:buClr>
              <a:buSzPct val="100000"/>
              <a:buChar char="◼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Un </a:t>
            </a:r>
            <a:r>
              <a:rPr dirty="0" err="1"/>
              <a:t>système</a:t>
            </a:r>
            <a:r>
              <a:rPr dirty="0"/>
              <a:t> </a:t>
            </a:r>
            <a:r>
              <a:rPr dirty="0" err="1"/>
              <a:t>d’épreuve</a:t>
            </a:r>
            <a:r>
              <a:rPr dirty="0"/>
              <a:t> </a:t>
            </a:r>
            <a:r>
              <a:rPr dirty="0" err="1"/>
              <a:t>orale</a:t>
            </a:r>
            <a:r>
              <a:rPr dirty="0"/>
              <a:t> sera mis </a:t>
            </a:r>
            <a:r>
              <a:rPr dirty="0" err="1"/>
              <a:t>en</a:t>
            </a:r>
            <a:r>
              <a:rPr dirty="0"/>
              <a:t> place</a:t>
            </a:r>
            <a:r>
              <a:rPr lang="fr-FR" dirty="0"/>
              <a:t> au deuxième semestre pour les étudiants à cheval dans le numerus</a:t>
            </a:r>
            <a:endParaRPr dirty="0"/>
          </a:p>
          <a:p>
            <a:pPr marL="325120" indent="-282256" algn="l" defTabSz="1300480">
              <a:spcBef>
                <a:spcPts val="7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62902" indent="-320039" algn="l" defTabSz="1300480">
              <a:spcBef>
                <a:spcPts val="700"/>
              </a:spcBef>
              <a:buClr>
                <a:srgbClr val="4F81BD"/>
              </a:buClr>
              <a:buSzPct val="100000"/>
              <a:buChar char="◼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QCM à 5 items </a:t>
            </a:r>
            <a:r>
              <a:rPr dirty="0" err="1"/>
              <a:t>pondérés</a:t>
            </a:r>
            <a:r>
              <a:rPr dirty="0"/>
              <a:t> (A, B,C,D,E)</a:t>
            </a:r>
          </a:p>
          <a:p>
            <a:pPr marL="325120" indent="-282256" algn="l" defTabSz="1300480">
              <a:spcBef>
                <a:spcPts val="7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62902" indent="-320039" algn="l" defTabSz="1300480">
              <a:spcBef>
                <a:spcPts val="700"/>
              </a:spcBef>
              <a:buClr>
                <a:srgbClr val="4F81BD"/>
              </a:buClr>
              <a:buSzPct val="100000"/>
              <a:buChar char="◼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Règles</a:t>
            </a:r>
            <a:r>
              <a:rPr dirty="0"/>
              <a:t> </a:t>
            </a:r>
            <a:r>
              <a:rPr dirty="0" err="1"/>
              <a:t>strictes</a:t>
            </a:r>
            <a:r>
              <a:rPr dirty="0"/>
              <a:t> pour la composition :</a:t>
            </a:r>
          </a:p>
          <a:p>
            <a:pPr marL="606425" lvl="1" indent="-241300" algn="l" defTabSz="1300480"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Stylo</a:t>
            </a:r>
            <a:r>
              <a:rPr dirty="0"/>
              <a:t> noir</a:t>
            </a:r>
          </a:p>
          <a:p>
            <a:pPr marL="606425" lvl="1" indent="-241300" algn="l" defTabSz="1300480"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Blanc </a:t>
            </a:r>
            <a:r>
              <a:rPr dirty="0" err="1"/>
              <a:t>correcteur</a:t>
            </a:r>
            <a:r>
              <a:rPr dirty="0"/>
              <a:t> </a:t>
            </a:r>
            <a:r>
              <a:rPr dirty="0" err="1"/>
              <a:t>interdit</a:t>
            </a:r>
            <a:endParaRPr dirty="0"/>
          </a:p>
          <a:p>
            <a:pPr marL="606425" lvl="1" indent="-241300" algn="l" defTabSz="1300480"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Calculatrice</a:t>
            </a:r>
            <a:r>
              <a:rPr dirty="0"/>
              <a:t> </a:t>
            </a:r>
            <a:r>
              <a:rPr dirty="0" err="1"/>
              <a:t>interdite</a:t>
            </a:r>
            <a:endParaRPr dirty="0"/>
          </a:p>
          <a:p>
            <a:pPr marL="606425" lvl="1" indent="-241300" algn="l" defTabSz="1300480"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Temps </a:t>
            </a:r>
            <a:r>
              <a:rPr dirty="0" err="1"/>
              <a:t>imparti</a:t>
            </a:r>
            <a:r>
              <a:rPr dirty="0"/>
              <a:t> et sanction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dépassement</a:t>
            </a:r>
            <a:endParaRPr dirty="0"/>
          </a:p>
        </p:txBody>
      </p:sp>
      <p:sp>
        <p:nvSpPr>
          <p:cNvPr id="243" name="Text Box 2"/>
          <p:cNvSpPr txBox="1"/>
          <p:nvPr/>
        </p:nvSpPr>
        <p:spPr>
          <a:xfrm>
            <a:off x="541866" y="623737"/>
            <a:ext cx="11921068" cy="993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130048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5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</a:t>
            </a:r>
            <a:r>
              <a:rPr lang="fr-FR" dirty="0"/>
              <a:t>ASS </a:t>
            </a:r>
            <a:r>
              <a:rPr dirty="0"/>
              <a:t>– </a:t>
            </a:r>
            <a:r>
              <a:rPr dirty="0" err="1"/>
              <a:t>L’examen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Espace réservé du contenu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0485" indent="-620485" algn="just">
              <a:buClr>
                <a:srgbClr val="4E81BD"/>
              </a:buClr>
              <a:buSzPct val="100000"/>
              <a:buChar char="▪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Modalités de l’examen</a:t>
            </a:r>
          </a:p>
          <a:p>
            <a:pPr marL="628650" indent="-628650" algn="just">
              <a:buClr>
                <a:srgbClr val="4E81BD"/>
              </a:buClr>
              <a:buSzPct val="100000"/>
              <a:buChar char="▪"/>
              <a:defRPr sz="11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1047750" lvl="1" indent="-64770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t>Epreuves sous forme de QCM (</a:t>
            </a:r>
            <a:r>
              <a:rPr u="sng"/>
              <a:t>Q</a:t>
            </a:r>
            <a:r>
              <a:t>uestion à </a:t>
            </a:r>
            <a:r>
              <a:rPr u="sng"/>
              <a:t>C</a:t>
            </a:r>
            <a:r>
              <a:t>hoix </a:t>
            </a:r>
            <a:r>
              <a:rPr u="sng"/>
              <a:t>M</a:t>
            </a:r>
            <a:r>
              <a:t>ultiples)</a:t>
            </a:r>
          </a:p>
        </p:txBody>
      </p:sp>
      <p:sp>
        <p:nvSpPr>
          <p:cNvPr id="246" name="Rectangle 9"/>
          <p:cNvSpPr/>
          <p:nvPr/>
        </p:nvSpPr>
        <p:spPr>
          <a:xfrm>
            <a:off x="10245447" y="4706905"/>
            <a:ext cx="330639" cy="10885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638951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7" name="Rectangle 10"/>
          <p:cNvSpPr/>
          <p:nvPr/>
        </p:nvSpPr>
        <p:spPr>
          <a:xfrm>
            <a:off x="10720889" y="4701326"/>
            <a:ext cx="330639" cy="1088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638951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8" name="Rectangle 11"/>
          <p:cNvSpPr/>
          <p:nvPr/>
        </p:nvSpPr>
        <p:spPr>
          <a:xfrm>
            <a:off x="11196331" y="4722975"/>
            <a:ext cx="330639" cy="1088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638951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9" name="Rectangle 12"/>
          <p:cNvSpPr/>
          <p:nvPr/>
        </p:nvSpPr>
        <p:spPr>
          <a:xfrm>
            <a:off x="11673955" y="4238230"/>
            <a:ext cx="330639" cy="10885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638951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0" name="Rectangle 13"/>
          <p:cNvSpPr/>
          <p:nvPr/>
        </p:nvSpPr>
        <p:spPr>
          <a:xfrm>
            <a:off x="9735961" y="7659026"/>
            <a:ext cx="330639" cy="1088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638951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1" name="Rectangle 14"/>
          <p:cNvSpPr/>
          <p:nvPr/>
        </p:nvSpPr>
        <p:spPr>
          <a:xfrm>
            <a:off x="10217063" y="7659024"/>
            <a:ext cx="330639" cy="10885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638951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2" name="Rectangle 15"/>
          <p:cNvSpPr/>
          <p:nvPr/>
        </p:nvSpPr>
        <p:spPr>
          <a:xfrm>
            <a:off x="10685516" y="7665953"/>
            <a:ext cx="330639" cy="1088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638951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3" name="Rectangle 16"/>
          <p:cNvSpPr/>
          <p:nvPr/>
        </p:nvSpPr>
        <p:spPr>
          <a:xfrm>
            <a:off x="11154570" y="7656862"/>
            <a:ext cx="330639" cy="10885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638951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4" name="Rectangle 17"/>
          <p:cNvSpPr/>
          <p:nvPr/>
        </p:nvSpPr>
        <p:spPr>
          <a:xfrm>
            <a:off x="11622968" y="8153964"/>
            <a:ext cx="330640" cy="1088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638951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5" name="Text Box 2"/>
          <p:cNvSpPr txBox="1"/>
          <p:nvPr/>
        </p:nvSpPr>
        <p:spPr>
          <a:xfrm>
            <a:off x="433493" y="565912"/>
            <a:ext cx="11921068" cy="993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130048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5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PASS </a:t>
            </a:r>
            <a:r>
              <a:rPr dirty="0"/>
              <a:t>– </a:t>
            </a:r>
            <a:r>
              <a:rPr dirty="0" err="1"/>
              <a:t>L’examen</a:t>
            </a:r>
            <a:endParaRPr dirty="0"/>
          </a:p>
        </p:txBody>
      </p:sp>
      <p:pic>
        <p:nvPicPr>
          <p:cNvPr id="256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32" y="4057508"/>
            <a:ext cx="7935029" cy="4159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1" animBg="1" advAuto="0"/>
      <p:bldP spid="247" grpId="2" animBg="1" advAuto="0"/>
      <p:bldP spid="248" grpId="3" animBg="1" advAuto="0"/>
      <p:bldP spid="249" grpId="4" animBg="1" advAuto="0"/>
      <p:bldP spid="250" grpId="5" animBg="1" advAuto="0"/>
      <p:bldP spid="251" grpId="6" animBg="1" advAuto="0"/>
      <p:bldP spid="252" grpId="7" animBg="1" advAuto="0"/>
      <p:bldP spid="253" grpId="8" animBg="1" advAuto="0"/>
      <p:bldP spid="254" grpId="9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Espace réservé du contenu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0485" indent="-620485" algn="just">
              <a:buClr>
                <a:srgbClr val="4E81BD"/>
              </a:buClr>
              <a:buSzPct val="100000"/>
              <a:buChar char="▪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Modalités de l’examen</a:t>
            </a:r>
          </a:p>
          <a:p>
            <a:pPr marL="628650" indent="-628650" algn="just">
              <a:buClr>
                <a:srgbClr val="4E81BD"/>
              </a:buClr>
              <a:buSzPct val="100000"/>
              <a:buChar char="▪"/>
              <a:defRPr sz="11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1047750" lvl="1" indent="-64770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t>Epreuves sous forme de QCM (</a:t>
            </a:r>
            <a:r>
              <a:rPr u="sng"/>
              <a:t>Q</a:t>
            </a:r>
            <a:r>
              <a:t>uestion à </a:t>
            </a:r>
            <a:r>
              <a:rPr u="sng"/>
              <a:t>C</a:t>
            </a:r>
            <a:r>
              <a:t>hoix </a:t>
            </a:r>
            <a:r>
              <a:rPr u="sng"/>
              <a:t>M</a:t>
            </a:r>
            <a:r>
              <a:t>ultiples)</a:t>
            </a:r>
            <a:endParaRPr sz="3000"/>
          </a:p>
          <a:p>
            <a:pPr marL="1423554" lvl="2" indent="-623454" algn="just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3000" b="0">
                <a:latin typeface="Calibri"/>
                <a:ea typeface="Calibri"/>
                <a:cs typeface="Calibri"/>
                <a:sym typeface="Calibri"/>
              </a:defRPr>
            </a:pPr>
            <a:r>
              <a:t>De 1 à 5 réponses vraies </a:t>
            </a:r>
            <a:endParaRPr sz="2200"/>
          </a:p>
          <a:p>
            <a:pPr marL="0" lvl="2" indent="800100" algn="just">
              <a:spcBef>
                <a:spcPts val="500"/>
              </a:spcBef>
              <a:defRPr sz="3000" b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200"/>
          </a:p>
          <a:p>
            <a:pPr marL="0" lvl="2" indent="800100" algn="just">
              <a:spcBef>
                <a:spcPts val="500"/>
              </a:spcBef>
              <a:defRPr sz="3000" b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Temps très court –1’30 min / QCM</a:t>
            </a:r>
            <a:endParaRPr sz="2200"/>
          </a:p>
          <a:p>
            <a:pPr marL="1423554" lvl="2" indent="-623454" algn="just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3000" b="0">
                <a:latin typeface="Calibri"/>
                <a:ea typeface="Calibri"/>
                <a:cs typeface="Calibri"/>
                <a:sym typeface="Calibri"/>
              </a:defRPr>
            </a:pPr>
            <a:r>
              <a:t>Calculatrice non autorisée</a:t>
            </a:r>
            <a:endParaRPr sz="2200"/>
          </a:p>
          <a:p>
            <a:pPr marL="1423554" lvl="2" indent="-623454" algn="just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3000" b="0">
                <a:latin typeface="Calibri"/>
                <a:ea typeface="Calibri"/>
                <a:cs typeface="Calibri"/>
                <a:sym typeface="Calibri"/>
              </a:defRPr>
            </a:pPr>
            <a:r>
              <a:t>Stylo noir</a:t>
            </a:r>
          </a:p>
        </p:txBody>
      </p:sp>
      <p:sp>
        <p:nvSpPr>
          <p:cNvPr id="261" name="Text Box 2"/>
          <p:cNvSpPr txBox="1"/>
          <p:nvPr/>
        </p:nvSpPr>
        <p:spPr>
          <a:xfrm>
            <a:off x="541866" y="623737"/>
            <a:ext cx="11921068" cy="993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130048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5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PASS </a:t>
            </a:r>
            <a:r>
              <a:rPr dirty="0"/>
              <a:t>– </a:t>
            </a:r>
            <a:r>
              <a:rPr dirty="0" err="1"/>
              <a:t>L’examen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60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PASS</a:t>
            </a:r>
            <a:r>
              <a:rPr dirty="0"/>
              <a:t>– La Fac</a:t>
            </a:r>
          </a:p>
        </p:txBody>
      </p:sp>
      <p:sp>
        <p:nvSpPr>
          <p:cNvPr id="266" name="Espace réservé du contenu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83256" indent="-583256" algn="just" defTabSz="600614">
              <a:spcBef>
                <a:spcPts val="600"/>
              </a:spcBef>
              <a:buClr>
                <a:srgbClr val="4E81BD"/>
              </a:buClr>
              <a:buSzPct val="100000"/>
              <a:buChar char="▪"/>
              <a:defRPr sz="3572">
                <a:latin typeface="Calibri"/>
                <a:ea typeface="Calibri"/>
                <a:cs typeface="Calibri"/>
                <a:sym typeface="Calibri"/>
              </a:defRPr>
            </a:pPr>
            <a:r>
              <a:t>Cours à la faculté</a:t>
            </a:r>
          </a:p>
          <a:p>
            <a:pPr marL="590930" indent="-590930" algn="just" defTabSz="600614">
              <a:spcBef>
                <a:spcPts val="600"/>
              </a:spcBef>
              <a:buClr>
                <a:srgbClr val="4E81BD"/>
              </a:buClr>
              <a:buSzPct val="100000"/>
              <a:buChar char="▪"/>
              <a:defRPr sz="1034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984885" lvl="1" indent="-608837" algn="just" defTabSz="600614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196" b="0">
                <a:latin typeface="Calibri"/>
                <a:ea typeface="Calibri"/>
                <a:cs typeface="Calibri"/>
                <a:sym typeface="Calibri"/>
              </a:defRPr>
            </a:pPr>
            <a:r>
              <a:t>À la Faculté de Médecine Timone</a:t>
            </a:r>
          </a:p>
          <a:p>
            <a:pPr marL="1343025" lvl="2" indent="-590930" algn="just" defTabSz="600614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1034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984885" lvl="1" indent="-608837" algn="just" defTabSz="600614">
              <a:spcBef>
                <a:spcPts val="500"/>
              </a:spcBef>
              <a:buClr>
                <a:srgbClr val="C00000"/>
              </a:buClr>
              <a:buSzPct val="100000"/>
              <a:buChar char="▪"/>
              <a:defRPr sz="3196" b="0">
                <a:latin typeface="Calibri"/>
                <a:ea typeface="Calibri"/>
                <a:cs typeface="Calibri"/>
                <a:sym typeface="Calibri"/>
              </a:defRPr>
            </a:pPr>
            <a:r>
              <a:t>3 Amphithéâtres de 500 à 800 places</a:t>
            </a:r>
            <a:endParaRPr sz="2256"/>
          </a:p>
          <a:p>
            <a:pPr marL="1191629" lvl="2" indent="-439535" algn="just" defTabSz="600614">
              <a:spcBef>
                <a:spcPts val="500"/>
              </a:spcBef>
              <a:buClr>
                <a:srgbClr val="1F497D"/>
              </a:buClr>
              <a:buSzPct val="100000"/>
              <a:buFont typeface="Arial"/>
              <a:buChar char="•"/>
              <a:defRPr sz="2820" b="0">
                <a:latin typeface="Calibri"/>
                <a:ea typeface="Calibri"/>
                <a:cs typeface="Calibri"/>
                <a:sym typeface="Calibri"/>
              </a:defRPr>
            </a:pPr>
            <a:r>
              <a:t>Amphithéatre propédeutique</a:t>
            </a:r>
            <a:endParaRPr sz="2068"/>
          </a:p>
          <a:p>
            <a:pPr marL="1191629" lvl="2" indent="-439535" algn="just" defTabSz="600614">
              <a:spcBef>
                <a:spcPts val="500"/>
              </a:spcBef>
              <a:buClr>
                <a:srgbClr val="1F497D"/>
              </a:buClr>
              <a:buSzPct val="100000"/>
              <a:buFont typeface="Arial"/>
              <a:buChar char="•"/>
              <a:defRPr sz="2820" b="0">
                <a:latin typeface="Calibri"/>
                <a:ea typeface="Calibri"/>
                <a:cs typeface="Calibri"/>
                <a:sym typeface="Calibri"/>
              </a:defRPr>
            </a:pPr>
            <a:r>
              <a:t>Amphithéatre A</a:t>
            </a:r>
            <a:endParaRPr sz="2068"/>
          </a:p>
          <a:p>
            <a:pPr marL="1191629" lvl="2" indent="-439535" algn="just" defTabSz="600614">
              <a:spcBef>
                <a:spcPts val="500"/>
              </a:spcBef>
              <a:buClr>
                <a:srgbClr val="1F497D"/>
              </a:buClr>
              <a:buSzPct val="100000"/>
              <a:buFont typeface="Arial"/>
              <a:buChar char="•"/>
              <a:defRPr sz="2820" b="0">
                <a:latin typeface="Calibri"/>
                <a:ea typeface="Calibri"/>
                <a:cs typeface="Calibri"/>
                <a:sym typeface="Calibri"/>
              </a:defRPr>
            </a:pPr>
            <a:r>
              <a:t>Amphithéatre B	 </a:t>
            </a:r>
            <a:endParaRPr sz="2068"/>
          </a:p>
          <a:p>
            <a:pPr marL="966977" lvl="1" indent="-590930" algn="just" defTabSz="600614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1034" b="0">
                <a:latin typeface="Calibri"/>
                <a:ea typeface="Calibri"/>
                <a:cs typeface="Calibri"/>
                <a:sym typeface="Calibri"/>
              </a:defRPr>
            </a:pPr>
            <a:endParaRPr sz="2068"/>
          </a:p>
          <a:p>
            <a:pPr marL="984885" lvl="1" indent="-608837" algn="just" defTabSz="600614">
              <a:spcBef>
                <a:spcPts val="500"/>
              </a:spcBef>
              <a:buClr>
                <a:srgbClr val="C00000"/>
              </a:buClr>
              <a:buSzPct val="100000"/>
              <a:buChar char="▪"/>
              <a:defRPr sz="3196" b="0">
                <a:latin typeface="Calibri"/>
                <a:ea typeface="Calibri"/>
                <a:cs typeface="Calibri"/>
                <a:sym typeface="Calibri"/>
              </a:defRPr>
            </a:pPr>
            <a:r>
              <a:t>Cours dans l’amphi propédeutique</a:t>
            </a:r>
            <a:endParaRPr sz="2256"/>
          </a:p>
          <a:p>
            <a:pPr marL="984885" lvl="1" indent="-608837" algn="just" defTabSz="600614">
              <a:spcBef>
                <a:spcPts val="500"/>
              </a:spcBef>
              <a:buClr>
                <a:srgbClr val="C00000"/>
              </a:buClr>
              <a:buSzPct val="100000"/>
              <a:buChar char="▪"/>
              <a:defRPr sz="3196" b="0">
                <a:latin typeface="Calibri"/>
                <a:ea typeface="Calibri"/>
                <a:cs typeface="Calibri"/>
                <a:sym typeface="Calibri"/>
              </a:defRPr>
            </a:pPr>
            <a:r>
              <a:t>Cours en vidéoprojection ( amphi A et B) </a:t>
            </a:r>
            <a:endParaRPr sz="2256"/>
          </a:p>
          <a:p>
            <a:pPr marL="1338141" lvl="2" indent="-586047" algn="just" defTabSz="600614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2820" b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Pas de possibilité de demander aux professeurs de répéter</a:t>
            </a:r>
            <a:endParaRPr sz="2068"/>
          </a:p>
          <a:p>
            <a:pPr marL="1338141" lvl="2" indent="-586047" algn="just" defTabSz="600614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2820" b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Pas de possibilité de poser des questions aux professeurs</a:t>
            </a:r>
          </a:p>
        </p:txBody>
      </p:sp>
      <p:pic>
        <p:nvPicPr>
          <p:cNvPr id="267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805" y="3238218"/>
            <a:ext cx="4248933" cy="2830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1" build="p" bldLvl="5" animBg="1" advAuto="0"/>
      <p:bldP spid="267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60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PASS</a:t>
            </a:r>
            <a:r>
              <a:rPr dirty="0"/>
              <a:t>– La Fac</a:t>
            </a:r>
          </a:p>
        </p:txBody>
      </p:sp>
      <p:sp>
        <p:nvSpPr>
          <p:cNvPr id="271" name="Espace réservé du contenu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0485" indent="-620485" algn="just">
              <a:buClr>
                <a:srgbClr val="4E81BD"/>
              </a:buClr>
              <a:buSzPct val="100000"/>
              <a:buChar char="▪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Cours à la faculté</a:t>
            </a:r>
          </a:p>
          <a:p>
            <a:pPr marL="628650" indent="-628650" algn="just">
              <a:buClr>
                <a:srgbClr val="4E81BD"/>
              </a:buClr>
              <a:buSzPct val="100000"/>
              <a:buChar char="▪"/>
              <a:defRPr sz="11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1047750" lvl="1" indent="-64770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t>Prise de note</a:t>
            </a:r>
            <a:endParaRPr sz="2400"/>
          </a:p>
          <a:p>
            <a:pPr marL="1423554" lvl="2" indent="-623454" algn="just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3000" b="0">
                <a:latin typeface="Calibri"/>
                <a:ea typeface="Calibri"/>
                <a:cs typeface="Calibri"/>
                <a:sym typeface="Calibri"/>
              </a:defRPr>
            </a:pPr>
            <a:r>
              <a:t>Complète et rapide</a:t>
            </a:r>
            <a:endParaRPr sz="2200"/>
          </a:p>
          <a:p>
            <a:pPr marL="1423554" lvl="2" indent="-623454" algn="just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3000" b="0">
                <a:latin typeface="Calibri"/>
                <a:ea typeface="Calibri"/>
                <a:cs typeface="Calibri"/>
                <a:sym typeface="Calibri"/>
              </a:defRPr>
            </a:pPr>
            <a:r>
              <a:t>Possibilité d’utiliser un ordinateur</a:t>
            </a:r>
            <a:endParaRPr sz="2200"/>
          </a:p>
          <a:p>
            <a:pPr marL="1428750" lvl="2" indent="-628650" algn="just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1100" b="0">
                <a:latin typeface="Calibri"/>
                <a:ea typeface="Calibri"/>
                <a:cs typeface="Calibri"/>
                <a:sym typeface="Calibri"/>
              </a:defRPr>
            </a:pPr>
            <a:endParaRPr sz="2200"/>
          </a:p>
          <a:p>
            <a:pPr marL="1047750" lvl="1" indent="-647700" algn="just">
              <a:spcBef>
                <a:spcPts val="500"/>
              </a:spcBef>
              <a:buClr>
                <a:srgbClr val="C00000"/>
              </a:buClr>
              <a:buSzPct val="100000"/>
              <a:buChar char="▪"/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t>½ journée de cours tous les jours</a:t>
            </a:r>
            <a:endParaRPr sz="1100"/>
          </a:p>
          <a:p>
            <a:pPr marL="1423554" lvl="2" indent="-623454" algn="just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3000" b="0">
                <a:latin typeface="Calibri"/>
                <a:ea typeface="Calibri"/>
                <a:cs typeface="Calibri"/>
                <a:sym typeface="Calibri"/>
              </a:defRPr>
            </a:pPr>
            <a:r>
              <a:t>Pas de vérification de présence</a:t>
            </a:r>
            <a:endParaRPr sz="2200"/>
          </a:p>
          <a:p>
            <a:pPr marL="1423554" lvl="2" indent="-623454" algn="just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3000" b="0">
                <a:latin typeface="Calibri"/>
                <a:ea typeface="Calibri"/>
                <a:cs typeface="Calibri"/>
                <a:sym typeface="Calibri"/>
              </a:defRPr>
            </a:pPr>
            <a:r>
              <a:t>Pas de surveillance par les professeurs</a:t>
            </a:r>
            <a:endParaRPr sz="2200"/>
          </a:p>
          <a:p>
            <a:pPr marL="1428750" lvl="2" indent="-628650" algn="just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1100" b="0">
                <a:latin typeface="Calibri"/>
                <a:ea typeface="Calibri"/>
                <a:cs typeface="Calibri"/>
                <a:sym typeface="Calibri"/>
              </a:defRPr>
            </a:pPr>
            <a:endParaRPr sz="2200"/>
          </a:p>
          <a:p>
            <a:pPr marL="1047750" lvl="1" indent="-647700" algn="just">
              <a:spcBef>
                <a:spcPts val="500"/>
              </a:spcBef>
              <a:buClr>
                <a:srgbClr val="C00000"/>
              </a:buClr>
              <a:buSzPct val="100000"/>
              <a:buChar char="▪"/>
              <a:defRPr sz="3400" b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Pas de contrôle des connaissances en cours d’année</a:t>
            </a:r>
          </a:p>
        </p:txBody>
      </p:sp>
      <p:sp>
        <p:nvSpPr>
          <p:cNvPr id="272" name="Espace réservé du contenu 2"/>
          <p:cNvSpPr txBox="1"/>
          <p:nvPr/>
        </p:nvSpPr>
        <p:spPr>
          <a:xfrm>
            <a:off x="288449" y="8256235"/>
            <a:ext cx="12391778" cy="1149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6559" tIns="66559" rIns="66559" bIns="66559">
            <a:spAutoFit/>
          </a:bodyPr>
          <a:lstStyle>
            <a:lvl1pPr defTabSz="638951">
              <a:spcBef>
                <a:spcPts val="700"/>
              </a:spcBef>
              <a:defRPr sz="3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Piège : étudiant livré à lui-même et libre d’occuper son temps libre </a:t>
            </a:r>
          </a:p>
        </p:txBody>
      </p:sp>
      <p:sp>
        <p:nvSpPr>
          <p:cNvPr id="273" name="Rectangle 4"/>
          <p:cNvSpPr/>
          <p:nvPr/>
        </p:nvSpPr>
        <p:spPr>
          <a:xfrm>
            <a:off x="298002" y="8276555"/>
            <a:ext cx="12408798" cy="110396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lIns="65023" tIns="65023" rIns="65023" bIns="65023"/>
          <a:lstStyle/>
          <a:p>
            <a:pPr algn="l" defTabSz="638951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1" build="p" bldLvl="5" animBg="1" advAuto="0"/>
      <p:bldP spid="272" grpId="2" animBg="1" advAuto="0"/>
      <p:bldP spid="273" grpId="3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60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PASS</a:t>
            </a:r>
            <a:r>
              <a:rPr dirty="0"/>
              <a:t>- Aides à la </a:t>
            </a:r>
            <a:r>
              <a:rPr dirty="0" err="1"/>
              <a:t>réussite</a:t>
            </a:r>
            <a:endParaRPr dirty="0"/>
          </a:p>
        </p:txBody>
      </p:sp>
      <p:sp>
        <p:nvSpPr>
          <p:cNvPr id="279" name="Espace réservé du contenu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2232" indent="-552232" algn="just" defTabSz="568667">
              <a:spcBef>
                <a:spcPts val="600"/>
              </a:spcBef>
              <a:buClr>
                <a:srgbClr val="4E81BD"/>
              </a:buClr>
              <a:buSzPct val="100000"/>
              <a:buChar char="▪"/>
              <a:defRPr sz="3382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Prépas privées (payantes)</a:t>
            </a:r>
          </a:p>
          <a:p>
            <a:pPr marL="559498" indent="-559498" algn="just" defTabSz="568667">
              <a:spcBef>
                <a:spcPts val="600"/>
              </a:spcBef>
              <a:buClr>
                <a:srgbClr val="4E81BD"/>
              </a:buClr>
              <a:buSzPct val="100000"/>
              <a:buChar char="▪"/>
              <a:defRPr sz="979">
                <a:latin typeface="Calibri"/>
                <a:ea typeface="Calibri"/>
                <a:cs typeface="Calibri"/>
                <a:sym typeface="Calibri"/>
              </a:defRPr>
            </a:pPr>
            <a:endParaRPr lang="fr-FR" dirty="0"/>
          </a:p>
          <a:p>
            <a:pPr marL="932497" lvl="1" indent="-576452" algn="just" defTabSz="568667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026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Aide à la préparation aux concours</a:t>
            </a:r>
            <a:endParaRPr lang="fr-FR" sz="2136" dirty="0"/>
          </a:p>
          <a:p>
            <a:pPr marL="932497" lvl="1" indent="-576452" algn="just" defTabSz="568667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026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Savoir rester critique au regard des offres proposées</a:t>
            </a:r>
            <a:endParaRPr lang="fr-FR" dirty="0">
              <a:solidFill>
                <a:srgbClr val="C00000"/>
              </a:solidFill>
            </a:endParaRPr>
          </a:p>
          <a:p>
            <a:pPr marL="1266963" lvl="2" indent="-554874" algn="just" defTabSz="568667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267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Préférer des prépas avec des professeurs à plein temps</a:t>
            </a:r>
            <a:endParaRPr lang="fr-FR" sz="1958" dirty="0"/>
          </a:p>
          <a:p>
            <a:pPr marL="1266963" lvl="2" indent="-554874" algn="just" defTabSz="568667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267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Préférer des prépas avec un nombre d’inscrits important</a:t>
            </a:r>
            <a:endParaRPr lang="fr-FR" sz="1958" dirty="0"/>
          </a:p>
          <a:p>
            <a:pPr marL="1266963" lvl="2" indent="-554874" algn="just" defTabSz="568667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267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Préférer des préparations avec des fiches de cours actualisées</a:t>
            </a:r>
          </a:p>
          <a:p>
            <a:pPr marL="1266963" lvl="2" indent="-554874" algn="just" defTabSz="568667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2670" b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Demander des avis d’étudiants ayant réussi leur concours</a:t>
            </a:r>
            <a:endParaRPr lang="fr-FR" sz="1958" dirty="0"/>
          </a:p>
          <a:p>
            <a:pPr marL="932497" lvl="1" indent="-576452" algn="just" defTabSz="568667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3026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Ne pas croire qu’une prépa privée vous donne l’examen=&gt; </a:t>
            </a:r>
            <a:r>
              <a:rPr lang="fr-FR" dirty="0">
                <a:solidFill>
                  <a:srgbClr val="FF0000"/>
                </a:solidFill>
              </a:rPr>
              <a:t>Même avec la meilleure prépa le travail est indispensable</a:t>
            </a:r>
            <a:endParaRPr lang="fr-FR" sz="2136" dirty="0"/>
          </a:p>
          <a:p>
            <a:pPr marL="563411" indent="-563411" algn="just" defTabSz="568667">
              <a:spcBef>
                <a:spcPts val="600"/>
              </a:spcBef>
              <a:buClr>
                <a:srgbClr val="4E81BD"/>
              </a:buClr>
              <a:buSzPct val="100000"/>
              <a:buChar char="▪"/>
              <a:defRPr sz="3204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Tutorat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re 1"/>
          <p:cNvSpPr txBox="1">
            <a:spLocks noGrp="1"/>
          </p:cNvSpPr>
          <p:nvPr>
            <p:ph type="title"/>
          </p:nvPr>
        </p:nvSpPr>
        <p:spPr>
          <a:xfrm>
            <a:off x="306511" y="268287"/>
            <a:ext cx="12391778" cy="1740995"/>
          </a:xfrm>
          <a:prstGeom prst="rect">
            <a:avLst/>
          </a:prstGeom>
        </p:spPr>
        <p:txBody>
          <a:bodyPr/>
          <a:lstStyle>
            <a:lvl1pPr>
              <a:defRPr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PASS</a:t>
            </a:r>
            <a:r>
              <a:rPr dirty="0"/>
              <a:t>- </a:t>
            </a:r>
            <a:r>
              <a:rPr dirty="0" err="1"/>
              <a:t>Débouchés</a:t>
            </a:r>
            <a:endParaRPr dirty="0"/>
          </a:p>
        </p:txBody>
      </p:sp>
      <p:sp>
        <p:nvSpPr>
          <p:cNvPr id="153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650239" y="2316515"/>
            <a:ext cx="11704322" cy="7783266"/>
          </a:xfrm>
          <a:prstGeom prst="rect">
            <a:avLst/>
          </a:prstGeom>
        </p:spPr>
        <p:txBody>
          <a:bodyPr/>
          <a:lstStyle/>
          <a:p>
            <a:pPr marL="620485" indent="-620485" algn="just">
              <a:buClr>
                <a:srgbClr val="4E81BD"/>
              </a:buClr>
              <a:buSzPct val="100000"/>
              <a:buChar char="▪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Plusieurs métiers</a:t>
            </a:r>
          </a:p>
          <a:p>
            <a:pPr marL="628650" indent="-628650" algn="just">
              <a:buClr>
                <a:srgbClr val="4E81BD"/>
              </a:buClr>
              <a:buSzPct val="100000"/>
              <a:buChar char="▪"/>
              <a:defRPr sz="11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1047750" lvl="1" indent="-64770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t>Médecine</a:t>
            </a:r>
            <a:endParaRPr sz="2400"/>
          </a:p>
          <a:p>
            <a:pPr marL="1423554" lvl="2" indent="-623454" algn="just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3000" b="0">
                <a:latin typeface="Calibri"/>
                <a:ea typeface="Calibri"/>
                <a:cs typeface="Calibri"/>
                <a:sym typeface="Calibri"/>
              </a:defRPr>
            </a:pPr>
            <a:r>
              <a:t>Médecin généraliste, spécialiste, chirurgien, etc…</a:t>
            </a:r>
          </a:p>
          <a:p>
            <a:pPr marL="1428750" lvl="2" indent="-628650" algn="just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11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1047750" lvl="1" indent="-64770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t>Odontologie</a:t>
            </a:r>
            <a:endParaRPr sz="2400"/>
          </a:p>
          <a:p>
            <a:pPr marL="1423554" lvl="2" indent="-623454" algn="just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3000" b="0">
                <a:latin typeface="Calibri"/>
                <a:ea typeface="Calibri"/>
                <a:cs typeface="Calibri"/>
                <a:sym typeface="Calibri"/>
              </a:defRPr>
            </a:pPr>
            <a:r>
              <a:t>Dentiste, orthodontiste, etc…</a:t>
            </a:r>
          </a:p>
          <a:p>
            <a:pPr marL="1428750" lvl="2" indent="-628650" algn="just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11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1047750" lvl="1" indent="-64770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t>Kinésithérapeute</a:t>
            </a:r>
            <a:endParaRPr sz="2400"/>
          </a:p>
          <a:p>
            <a:pPr marL="1028700" lvl="1" indent="-62865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1100" b="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  <a:p>
            <a:pPr marL="1047750" lvl="1" indent="-64770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t>Sage-femme</a:t>
            </a:r>
            <a:endParaRPr sz="2400"/>
          </a:p>
          <a:p>
            <a:pPr marL="1028700" lvl="1" indent="-62865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1100" b="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  <a:p>
            <a:pPr marL="1047750" lvl="1" indent="-64770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t>Pharmacien</a:t>
            </a:r>
            <a:endParaRPr sz="2400"/>
          </a:p>
          <a:p>
            <a:pPr marL="1423554" lvl="2" indent="-623454" algn="just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3000" b="0">
                <a:latin typeface="Calibri"/>
                <a:ea typeface="Calibri"/>
                <a:cs typeface="Calibri"/>
                <a:sym typeface="Calibri"/>
              </a:defRPr>
            </a:pPr>
            <a:r>
              <a:t>Officine, recherche, etc…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Médiconcours pour réussi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4800" dirty="0" err="1">
                <a:latin typeface="Calibri" panose="020F0502020204030204" pitchFamily="34" charset="0"/>
                <a:cs typeface="Calibri" panose="020F0502020204030204" pitchFamily="34" charset="0"/>
              </a:rPr>
              <a:t>Médiconcours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réussir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4" name="Les stages de Terminal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 </a:t>
            </a:r>
            <a:endParaRPr lang="fr-FR" dirty="0"/>
          </a:p>
          <a:p>
            <a:pPr marL="388937" indent="-388937">
              <a:buSzPct val="14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dirty="0"/>
              <a:t>Les stages de Terminale:</a:t>
            </a:r>
          </a:p>
          <a:p>
            <a:pPr marL="388937" indent="-388937">
              <a:buSzPct val="14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 lang="fr-FR" dirty="0"/>
          </a:p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dirty="0"/>
              <a:t>Une formule complète qui comprend :</a:t>
            </a:r>
          </a:p>
          <a:p>
            <a:pPr lvl="2" indent="-487680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 lang="fr-FR" dirty="0"/>
          </a:p>
          <a:p>
            <a:pPr lvl="2" indent="-487680">
              <a:buFontTx/>
              <a:buChar char="-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b="0" dirty="0"/>
              <a:t>4 stages durant les vacances scolaires (Toussaint, Février, Printemps,</a:t>
            </a:r>
          </a:p>
          <a:p>
            <a:pPr marL="0" lvl="2" indent="0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b="0" dirty="0"/>
              <a:t> Post-bac): </a:t>
            </a:r>
          </a:p>
          <a:p>
            <a:pPr marL="0" lvl="3" indent="0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b="0" dirty="0"/>
              <a:t>	- Printemps: des heures réservées aux révisions du BAC.</a:t>
            </a:r>
          </a:p>
          <a:p>
            <a:pPr marL="0" lvl="3" indent="0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 lang="fr-FR" b="0" dirty="0"/>
          </a:p>
          <a:p>
            <a:pPr lvl="2" indent="-487680">
              <a:defRPr b="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dirty="0"/>
              <a:t>- Une préparation sur internet en parallèle: des cours ainsi que des </a:t>
            </a:r>
            <a:r>
              <a:rPr lang="fr-FR" dirty="0" err="1"/>
              <a:t>QCMs</a:t>
            </a:r>
            <a:r>
              <a:rPr lang="fr-FR" dirty="0"/>
              <a:t> d’entrainements pour assurer la continuité entre les séances en présentielles.</a:t>
            </a:r>
          </a:p>
          <a:p>
            <a:pPr lvl="2" indent="-487680">
              <a:defRPr b="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dirty="0"/>
              <a:t>- Des tuteurs attitrés qui accompagneront les étudiants</a:t>
            </a:r>
          </a:p>
          <a:p>
            <a:pPr lvl="2" indent="-487680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 lang="fr-FR" dirty="0"/>
          </a:p>
          <a:p>
            <a:pPr lvl="2" indent="-487680" algn="ctr">
              <a:defRPr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dirty="0"/>
              <a:t>Le but ultime de cette formule étant d’arriver en PASS avec une année d’avance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Mediconcours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pour réussir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FR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rebuchet MS" panose="020B0603020202020204" pitchFamily="34" charset="0"/>
              </a:rPr>
              <a:t>Stage de pré rentrée: </a:t>
            </a:r>
          </a:p>
          <a:p>
            <a:pPr marL="0" indent="0"/>
            <a:endParaRPr lang="fr-FR" dirty="0">
              <a:latin typeface="Trebuchet MS" panose="020B0603020202020204" pitchFamily="34" charset="0"/>
            </a:endParaRPr>
          </a:p>
          <a:p>
            <a:pPr marL="0" indent="0"/>
            <a:r>
              <a:rPr lang="fr-FR" dirty="0">
                <a:latin typeface="Trebuchet MS" panose="020B0603020202020204" pitchFamily="34" charset="0"/>
              </a:rPr>
              <a:t>	</a:t>
            </a:r>
            <a:r>
              <a:rPr lang="fr-FR" b="0" dirty="0">
                <a:latin typeface="Trebuchet MS" panose="020B0603020202020204" pitchFamily="34" charset="0"/>
              </a:rPr>
              <a:t>- </a:t>
            </a:r>
            <a:r>
              <a:rPr lang="fr-FR" sz="2400" b="0" dirty="0">
                <a:latin typeface="Trebuchet MS" panose="020B0603020202020204" pitchFamily="34" charset="0"/>
              </a:rPr>
              <a:t>Deux ou trois semaines en août</a:t>
            </a:r>
          </a:p>
          <a:p>
            <a:pPr marL="0" indent="0"/>
            <a:endParaRPr lang="fr-FR" sz="2400" b="0" dirty="0">
              <a:latin typeface="Trebuchet MS" panose="020B0603020202020204" pitchFamily="34" charset="0"/>
            </a:endParaRPr>
          </a:p>
          <a:p>
            <a:pPr marL="0" indent="0"/>
            <a:r>
              <a:rPr lang="fr-FR" sz="2400" b="0" dirty="0">
                <a:latin typeface="Trebuchet MS" panose="020B0603020202020204" pitchFamily="34" charset="0"/>
              </a:rPr>
              <a:t>	- Groupe réservé aux étudiants ayant fait le stage de terminale permettant de 	voir </a:t>
            </a:r>
            <a:r>
              <a:rPr lang="fr-FR" sz="2400" dirty="0">
                <a:latin typeface="Trebuchet MS" panose="020B0603020202020204" pitchFamily="34" charset="0"/>
              </a:rPr>
              <a:t>l’intégralité</a:t>
            </a:r>
            <a:r>
              <a:rPr lang="fr-FR" sz="2400" b="0" dirty="0">
                <a:latin typeface="Trebuchet MS" panose="020B0603020202020204" pitchFamily="34" charset="0"/>
              </a:rPr>
              <a:t> du premier semestre. </a:t>
            </a:r>
            <a:endParaRPr lang="fr-FR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9232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Médiconcours pour réussi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Médiconcours pour réussir</a:t>
            </a:r>
          </a:p>
        </p:txBody>
      </p:sp>
      <p:sp>
        <p:nvSpPr>
          <p:cNvPr id="287" name="Le soutient annue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  <a:p>
            <a:pPr marL="388937" indent="-388937">
              <a:buSzPct val="145000"/>
              <a:buChar char="•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dirty="0"/>
              <a:t>La préparation annuelle :</a:t>
            </a:r>
          </a:p>
          <a:p>
            <a:pPr marL="388937" indent="-388937">
              <a:buSzPct val="50000"/>
              <a:buBlip>
                <a:blip r:embed="rId2"/>
              </a:buBlip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b="0" dirty="0"/>
              <a:t>Des séances régulières par semaine encadrée par des professeurs</a:t>
            </a:r>
          </a:p>
          <a:p>
            <a:pPr marL="388937" indent="-388937">
              <a:buSzPct val="50000"/>
              <a:buBlip>
                <a:blip r:embed="rId2"/>
              </a:buBlip>
              <a:defRPr b="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dirty="0"/>
              <a:t>Des « colles »</a:t>
            </a:r>
          </a:p>
          <a:p>
            <a:pPr marL="388937" indent="-388937">
              <a:buSzPct val="50000"/>
              <a:buBlip>
                <a:blip r:embed="rId2"/>
              </a:buBlip>
              <a:defRPr b="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dirty="0"/>
              <a:t>Des tuteurs</a:t>
            </a:r>
          </a:p>
          <a:p>
            <a:pPr marL="388937" indent="-388937">
              <a:buSzPct val="50000"/>
              <a:buBlip>
                <a:blip r:embed="rId2"/>
              </a:buBlip>
              <a:defRPr b="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dirty="0"/>
              <a:t>Des parrains/marraines </a:t>
            </a:r>
          </a:p>
          <a:p>
            <a:pPr marL="388937" indent="-388937">
              <a:buSzPct val="50000"/>
              <a:buBlip>
                <a:blip r:embed="rId2"/>
              </a:buBlip>
              <a:defRPr b="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dirty="0"/>
              <a:t>Des </a:t>
            </a:r>
            <a:r>
              <a:rPr lang="fr-FR" sz="2400" dirty="0" err="1"/>
              <a:t>SPEs</a:t>
            </a:r>
            <a:endParaRPr lang="fr-FR" sz="2400" dirty="0"/>
          </a:p>
          <a:p>
            <a:pPr marL="388937" indent="-388937">
              <a:buSzPct val="50000"/>
              <a:buBlip>
                <a:blip r:embed="rId2"/>
              </a:buBlip>
              <a:defRPr b="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dirty="0"/>
              <a:t>Des salles de travail </a:t>
            </a:r>
          </a:p>
          <a:p>
            <a:pPr marL="388937" indent="-388937">
              <a:buSzPct val="50000"/>
              <a:buBlip>
                <a:blip r:embed="rId2"/>
              </a:buBlip>
              <a:defRPr b="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dirty="0"/>
              <a:t>Des fiches de cours complètes et actualisées  (3 étoiles, flash code et news)</a:t>
            </a:r>
          </a:p>
          <a:p>
            <a:pPr marL="388937" indent="-388937">
              <a:buSzPct val="50000"/>
              <a:buBlip>
                <a:blip r:embed="rId2"/>
              </a:buBlip>
              <a:defRPr b="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dirty="0"/>
              <a:t>Des </a:t>
            </a:r>
            <a:r>
              <a:rPr lang="fr-FR" sz="2400" dirty="0" err="1"/>
              <a:t>QCMs</a:t>
            </a:r>
            <a:r>
              <a:rPr lang="fr-FR" sz="2400" dirty="0"/>
              <a:t> d’entraînements</a:t>
            </a:r>
          </a:p>
          <a:p>
            <a:pPr marL="388937" indent="-388937">
              <a:buSzPct val="50000"/>
              <a:buBlip>
                <a:blip r:embed="rId2"/>
              </a:buBlip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b="0" dirty="0"/>
              <a:t>Les annales des années précédentes avec une correction détaillée</a:t>
            </a:r>
          </a:p>
          <a:p>
            <a:pPr marL="388937" indent="-388937">
              <a:buSzPct val="50000"/>
              <a:buBlip>
                <a:blip r:embed="rId2"/>
              </a:buBlip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2400" b="0" dirty="0"/>
              <a:t>Des concours blancs avec un classement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60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PASS </a:t>
            </a:r>
            <a:r>
              <a:rPr dirty="0"/>
              <a:t>- Comment </a:t>
            </a:r>
            <a:r>
              <a:rPr dirty="0" err="1"/>
              <a:t>réussir</a:t>
            </a:r>
            <a:r>
              <a:rPr dirty="0"/>
              <a:t> ?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0" name="Espace réservé du contenu 2"/>
          <p:cNvSpPr txBox="1"/>
          <p:nvPr/>
        </p:nvSpPr>
        <p:spPr>
          <a:xfrm>
            <a:off x="2713177" y="4364742"/>
            <a:ext cx="7578443" cy="1784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6559" tIns="66559" rIns="66559" bIns="66559">
            <a:spAutoFit/>
          </a:bodyPr>
          <a:lstStyle>
            <a:lvl1pPr defTabSz="638951">
              <a:spcBef>
                <a:spcPts val="700"/>
              </a:spcBef>
              <a:defRPr sz="11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Travail</a:t>
            </a:r>
          </a:p>
        </p:txBody>
      </p:sp>
      <p:sp>
        <p:nvSpPr>
          <p:cNvPr id="291" name="Rectangle 5"/>
          <p:cNvSpPr/>
          <p:nvPr/>
        </p:nvSpPr>
        <p:spPr>
          <a:xfrm>
            <a:off x="3839702" y="4211125"/>
            <a:ext cx="5325395" cy="225305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lIns="65023" tIns="65023" rIns="65023" bIns="65023"/>
          <a:lstStyle/>
          <a:p>
            <a:pPr algn="l" defTabSz="638951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1" animBg="1" advAuto="0"/>
      <p:bldP spid="291" grpId="2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024D7D0-6D88-4549-B3BA-AA9A0BD82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832" y="0"/>
            <a:ext cx="6803135" cy="975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186440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 Box 1"/>
          <p:cNvSpPr txBox="1"/>
          <p:nvPr/>
        </p:nvSpPr>
        <p:spPr>
          <a:xfrm>
            <a:off x="541866" y="2445174"/>
            <a:ext cx="11957192" cy="6313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362902" indent="-320039" algn="l" defTabSz="1300480">
              <a:lnSpc>
                <a:spcPct val="90000"/>
              </a:lnSpc>
              <a:spcBef>
                <a:spcPts val="700"/>
              </a:spcBef>
              <a:buClr>
                <a:srgbClr val="4F81BD"/>
              </a:buClr>
              <a:buSzPct val="100000"/>
              <a:buChar char="◼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</a:t>
            </a:r>
            <a:r>
              <a:rPr b="1" dirty="0"/>
              <a:t>Travail </a:t>
            </a:r>
            <a:r>
              <a:rPr b="1" dirty="0" err="1"/>
              <a:t>régulier</a:t>
            </a:r>
            <a:r>
              <a:rPr b="1" dirty="0"/>
              <a:t> </a:t>
            </a:r>
            <a:r>
              <a:rPr dirty="0" err="1"/>
              <a:t>dès</a:t>
            </a:r>
            <a:r>
              <a:rPr dirty="0"/>
              <a:t> la </a:t>
            </a:r>
            <a:r>
              <a:rPr dirty="0" err="1"/>
              <a:t>rentrée</a:t>
            </a:r>
            <a:endParaRPr dirty="0"/>
          </a:p>
          <a:p>
            <a:pPr marL="606425" lvl="1" indent="-241300" algn="l" defTabSz="1300480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ATTENTION </a:t>
            </a:r>
            <a:r>
              <a:rPr dirty="0" err="1"/>
              <a:t>À</a:t>
            </a:r>
            <a:r>
              <a:rPr dirty="0"/>
              <a:t> LA TRANSITION LYCÉE/FACULTÉ</a:t>
            </a:r>
          </a:p>
          <a:p>
            <a:pPr marL="606425" lvl="1" indent="-241300" algn="l" defTabSz="1300480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Tout faire pour ne pas </a:t>
            </a:r>
            <a:r>
              <a:rPr dirty="0" err="1"/>
              <a:t>avoir</a:t>
            </a:r>
            <a:r>
              <a:rPr dirty="0"/>
              <a:t> de regrets le jour des </a:t>
            </a:r>
            <a:r>
              <a:rPr dirty="0" err="1"/>
              <a:t>résultats</a:t>
            </a:r>
            <a:endParaRPr dirty="0"/>
          </a:p>
          <a:p>
            <a:pPr marL="257386" lvl="1" indent="107738" algn="l" defTabSz="1300480">
              <a:lnSpc>
                <a:spcPct val="90000"/>
              </a:lnSpc>
              <a:spcBef>
                <a:spcPts val="5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62902" indent="-320039" algn="l" defTabSz="1300480">
              <a:lnSpc>
                <a:spcPct val="90000"/>
              </a:lnSpc>
              <a:spcBef>
                <a:spcPts val="700"/>
              </a:spcBef>
              <a:buClr>
                <a:srgbClr val="4F81BD"/>
              </a:buClr>
              <a:buSzPct val="100000"/>
              <a:buChar char="◼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Motivation</a:t>
            </a:r>
          </a:p>
          <a:p>
            <a:pPr marL="606425" lvl="1" indent="-241300" algn="l" defTabSz="1300480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Ne pas faire des études de santé par </a:t>
            </a:r>
            <a:r>
              <a:rPr dirty="0" err="1"/>
              <a:t>défaut</a:t>
            </a:r>
            <a:endParaRPr dirty="0"/>
          </a:p>
          <a:p>
            <a:pPr marL="606425" lvl="1" indent="-241300" algn="l" defTabSz="1300480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Etre</a:t>
            </a:r>
            <a:r>
              <a:rPr dirty="0"/>
              <a:t> </a:t>
            </a:r>
            <a:r>
              <a:rPr dirty="0" err="1"/>
              <a:t>sûr</a:t>
            </a:r>
            <a:r>
              <a:rPr dirty="0"/>
              <a:t> de son engagement</a:t>
            </a:r>
          </a:p>
          <a:p>
            <a:pPr marL="257386" lvl="1" indent="107738" algn="l" defTabSz="1300480">
              <a:lnSpc>
                <a:spcPct val="90000"/>
              </a:lnSpc>
              <a:spcBef>
                <a:spcPts val="5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62902" indent="-320039" algn="l" defTabSz="1300480">
              <a:lnSpc>
                <a:spcPct val="90000"/>
              </a:lnSpc>
              <a:spcBef>
                <a:spcPts val="700"/>
              </a:spcBef>
              <a:buClr>
                <a:srgbClr val="4F81BD"/>
              </a:buClr>
              <a:buSzPct val="100000"/>
              <a:buChar char="◼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Entraînement</a:t>
            </a:r>
            <a:r>
              <a:rPr dirty="0"/>
              <a:t> </a:t>
            </a:r>
            <a:r>
              <a:rPr dirty="0" err="1"/>
              <a:t>régulier</a:t>
            </a:r>
            <a:r>
              <a:rPr dirty="0"/>
              <a:t> de type QCM </a:t>
            </a:r>
          </a:p>
          <a:p>
            <a:pPr marL="606425" lvl="1" indent="-241300" algn="l" defTabSz="1300480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Ne pas se </a:t>
            </a:r>
            <a:r>
              <a:rPr dirty="0" err="1"/>
              <a:t>laisser</a:t>
            </a:r>
            <a:r>
              <a:rPr dirty="0"/>
              <a:t> </a:t>
            </a:r>
            <a:r>
              <a:rPr dirty="0" err="1"/>
              <a:t>déstabiliser</a:t>
            </a:r>
            <a:r>
              <a:rPr dirty="0"/>
              <a:t> par des </a:t>
            </a:r>
            <a:r>
              <a:rPr dirty="0" err="1"/>
              <a:t>mauvais</a:t>
            </a:r>
            <a:r>
              <a:rPr dirty="0"/>
              <a:t> </a:t>
            </a:r>
            <a:r>
              <a:rPr dirty="0" err="1"/>
              <a:t>classements</a:t>
            </a:r>
            <a:endParaRPr dirty="0"/>
          </a:p>
          <a:p>
            <a:pPr marL="606425" lvl="1" indent="-241300" algn="l" defTabSz="1300480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TOUT SE PASSE LE JOUR J</a:t>
            </a:r>
          </a:p>
          <a:p>
            <a:pPr marL="257386" lvl="1" indent="107738" algn="l" defTabSz="1300480">
              <a:lnSpc>
                <a:spcPct val="90000"/>
              </a:lnSpc>
              <a:spcBef>
                <a:spcPts val="5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62902" indent="-320039" algn="l" defTabSz="1300480">
              <a:lnSpc>
                <a:spcPct val="90000"/>
              </a:lnSpc>
              <a:spcBef>
                <a:spcPts val="700"/>
              </a:spcBef>
              <a:buClr>
                <a:srgbClr val="4F81BD"/>
              </a:buClr>
              <a:buSzPct val="100000"/>
              <a:buChar char="◼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Bonne </a:t>
            </a:r>
            <a:r>
              <a:rPr dirty="0" err="1"/>
              <a:t>Hygiène</a:t>
            </a:r>
            <a:r>
              <a:rPr dirty="0"/>
              <a:t> de vie </a:t>
            </a:r>
            <a:r>
              <a:rPr b="0" dirty="0"/>
              <a:t>:</a:t>
            </a:r>
          </a:p>
          <a:p>
            <a:pPr marL="606425" lvl="1" indent="-241300" algn="l" defTabSz="1300480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Bien manger et bien </a:t>
            </a:r>
            <a:r>
              <a:rPr dirty="0" err="1"/>
              <a:t>dormir</a:t>
            </a:r>
            <a:endParaRPr dirty="0"/>
          </a:p>
          <a:p>
            <a:pPr marL="606425" lvl="1" indent="-241300" algn="l" defTabSz="1300480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Arriver </a:t>
            </a:r>
            <a:r>
              <a:rPr lang="fr-FR" dirty="0"/>
              <a:t>en forme </a:t>
            </a:r>
            <a:r>
              <a:rPr dirty="0"/>
              <a:t>pour le jour J</a:t>
            </a:r>
          </a:p>
        </p:txBody>
      </p:sp>
      <p:sp>
        <p:nvSpPr>
          <p:cNvPr id="296" name="Titre 1"/>
          <p:cNvSpPr txBox="1"/>
          <p:nvPr/>
        </p:nvSpPr>
        <p:spPr>
          <a:xfrm>
            <a:off x="306511" y="642240"/>
            <a:ext cx="12391778" cy="993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638951">
              <a:defRPr sz="5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PASS</a:t>
            </a:r>
            <a:r>
              <a:rPr dirty="0"/>
              <a:t>- Comment </a:t>
            </a:r>
            <a:r>
              <a:rPr dirty="0" err="1"/>
              <a:t>réussir</a:t>
            </a:r>
            <a:r>
              <a:rPr dirty="0"/>
              <a:t> ?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 Box 1"/>
          <p:cNvSpPr txBox="1"/>
          <p:nvPr/>
        </p:nvSpPr>
        <p:spPr>
          <a:xfrm>
            <a:off x="-435164" y="3998402"/>
            <a:ext cx="11957192" cy="1541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257386" lvl="1" indent="107738" algn="l" defTabSz="1300480">
              <a:spcBef>
                <a:spcPts val="5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25120" indent="-282256" algn="l" defTabSz="1300480">
              <a:spcBef>
                <a:spcPts val="7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25120" indent="-282256" algn="l" defTabSz="1300480">
              <a:spcBef>
                <a:spcPts val="7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PASS - Comment réussir ?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48" y="2705622"/>
            <a:ext cx="10748180" cy="61879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 Box 1"/>
          <p:cNvSpPr txBox="1"/>
          <p:nvPr/>
        </p:nvSpPr>
        <p:spPr>
          <a:xfrm>
            <a:off x="541866" y="2445174"/>
            <a:ext cx="11957192" cy="4623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362902" indent="-320039" algn="l" defTabSz="1300480">
              <a:spcBef>
                <a:spcPts val="700"/>
              </a:spcBef>
              <a:buClr>
                <a:srgbClr val="4F81BD"/>
              </a:buClr>
              <a:buSzPct val="100000"/>
              <a:buChar char="◼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Partir</a:t>
            </a:r>
            <a:r>
              <a:rPr dirty="0"/>
              <a:t> </a:t>
            </a:r>
            <a:r>
              <a:rPr dirty="0" err="1"/>
              <a:t>optimiste</a:t>
            </a:r>
            <a:endParaRPr dirty="0"/>
          </a:p>
          <a:p>
            <a:pPr marL="606425" lvl="1" indent="-241300" algn="l" defTabSz="1300480"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Tout faire pour </a:t>
            </a:r>
            <a:r>
              <a:rPr dirty="0" err="1"/>
              <a:t>l’avoir</a:t>
            </a:r>
            <a:r>
              <a:rPr dirty="0"/>
              <a:t> et </a:t>
            </a:r>
            <a:r>
              <a:rPr u="sng" dirty="0"/>
              <a:t>C’EST POSSIBLE</a:t>
            </a:r>
          </a:p>
          <a:p>
            <a:pPr marL="257386" lvl="1" indent="107738" algn="l" defTabSz="1300480">
              <a:spcBef>
                <a:spcPts val="5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 u="sng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u="sng" dirty="0"/>
          </a:p>
          <a:p>
            <a:pPr marL="362902" indent="-320039" algn="l" defTabSz="1300480">
              <a:spcBef>
                <a:spcPts val="700"/>
              </a:spcBef>
              <a:buClr>
                <a:srgbClr val="4F81BD"/>
              </a:buClr>
              <a:buSzPct val="100000"/>
              <a:buChar char="◼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Ne pas </a:t>
            </a:r>
            <a:r>
              <a:rPr dirty="0" err="1"/>
              <a:t>gâcher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chance</a:t>
            </a:r>
          </a:p>
          <a:p>
            <a:pPr marL="606425" lvl="1" indent="-241300" algn="l" defTabSz="1300480">
              <a:spcBef>
                <a:spcPts val="500"/>
              </a:spcBef>
              <a:buClr>
                <a:srgbClr val="C0504D"/>
              </a:buClr>
              <a:buSzPct val="100000"/>
              <a:buChar char="▪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Travailler</a:t>
            </a:r>
            <a:r>
              <a:rPr dirty="0"/>
              <a:t> </a:t>
            </a:r>
            <a:r>
              <a:rPr dirty="0" err="1"/>
              <a:t>sérieusement</a:t>
            </a:r>
            <a:r>
              <a:rPr dirty="0"/>
              <a:t> du début à la fin</a:t>
            </a:r>
          </a:p>
          <a:p>
            <a:pPr marL="257386" lvl="1" indent="107738" algn="l" defTabSz="1300480">
              <a:spcBef>
                <a:spcPts val="5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62902" indent="-320039" algn="l" defTabSz="1300480">
              <a:spcBef>
                <a:spcPts val="700"/>
              </a:spcBef>
              <a:buClr>
                <a:srgbClr val="4F81BD"/>
              </a:buClr>
              <a:buSzPct val="100000"/>
              <a:buChar char="◼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Ne pas se </a:t>
            </a:r>
            <a:r>
              <a:rPr dirty="0" err="1"/>
              <a:t>décourager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cours</a:t>
            </a:r>
            <a:r>
              <a:rPr dirty="0"/>
              <a:t> </a:t>
            </a:r>
            <a:r>
              <a:rPr dirty="0" err="1"/>
              <a:t>d’année</a:t>
            </a:r>
            <a:r>
              <a:rPr dirty="0"/>
              <a:t> car </a:t>
            </a:r>
            <a:r>
              <a:rPr dirty="0" err="1"/>
              <a:t>rien</a:t>
            </a:r>
            <a:r>
              <a:rPr dirty="0"/>
              <a:t> </a:t>
            </a:r>
            <a:r>
              <a:rPr dirty="0" err="1"/>
              <a:t>n’est</a:t>
            </a:r>
            <a:r>
              <a:rPr dirty="0"/>
              <a:t> </a:t>
            </a:r>
            <a:r>
              <a:rPr dirty="0" err="1"/>
              <a:t>joué</a:t>
            </a:r>
            <a:r>
              <a:rPr dirty="0"/>
              <a:t> </a:t>
            </a:r>
            <a:r>
              <a:rPr dirty="0" err="1"/>
              <a:t>avant</a:t>
            </a:r>
            <a:r>
              <a:rPr dirty="0"/>
              <a:t> </a:t>
            </a:r>
            <a:r>
              <a:rPr dirty="0" err="1"/>
              <a:t>l’examen</a:t>
            </a:r>
            <a:r>
              <a:rPr dirty="0"/>
              <a:t> </a:t>
            </a:r>
            <a:endParaRPr b="0" dirty="0"/>
          </a:p>
          <a:p>
            <a:pPr marL="325120" indent="-282256" algn="l" defTabSz="1300480">
              <a:spcBef>
                <a:spcPts val="700"/>
              </a:spcBef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b="0" dirty="0"/>
          </a:p>
        </p:txBody>
      </p:sp>
      <p:sp>
        <p:nvSpPr>
          <p:cNvPr id="302" name="Titre 1"/>
          <p:cNvSpPr txBox="1"/>
          <p:nvPr/>
        </p:nvSpPr>
        <p:spPr>
          <a:xfrm>
            <a:off x="306511" y="642240"/>
            <a:ext cx="12391778" cy="993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638951">
              <a:defRPr sz="5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PASS </a:t>
            </a:r>
            <a:r>
              <a:rPr dirty="0"/>
              <a:t>- Comment </a:t>
            </a:r>
            <a:r>
              <a:rPr dirty="0" err="1"/>
              <a:t>réussir</a:t>
            </a:r>
            <a:r>
              <a:rPr dirty="0"/>
              <a:t> ?</a:t>
            </a:r>
          </a:p>
        </p:txBody>
      </p:sp>
      <p:grpSp>
        <p:nvGrpSpPr>
          <p:cNvPr id="305" name="Groupe 1"/>
          <p:cNvGrpSpPr/>
          <p:nvPr/>
        </p:nvGrpSpPr>
        <p:grpSpPr>
          <a:xfrm>
            <a:off x="1501497" y="6547110"/>
            <a:ext cx="10037930" cy="1643212"/>
            <a:chOff x="0" y="0"/>
            <a:chExt cx="10037928" cy="1643210"/>
          </a:xfrm>
        </p:grpSpPr>
        <p:sp>
          <p:nvSpPr>
            <p:cNvPr id="303" name="Espace réservé du contenu 2"/>
            <p:cNvSpPr txBox="1"/>
            <p:nvPr/>
          </p:nvSpPr>
          <p:spPr>
            <a:xfrm>
              <a:off x="51705" y="134948"/>
              <a:ext cx="9986224" cy="1508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6559" tIns="66559" rIns="66559" bIns="66559" numCol="1" anchor="t">
              <a:noAutofit/>
            </a:bodyPr>
            <a:lstStyle>
              <a:lvl1pPr defTabSz="638951">
                <a:spcBef>
                  <a:spcPts val="700"/>
                </a:spcBef>
                <a:defRPr sz="3400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L</a:t>
              </a:r>
              <a:r>
                <a:rPr lang="fr-FR" dirty="0"/>
                <a:t>a PASS </a:t>
              </a:r>
              <a:r>
                <a:rPr dirty="0" err="1"/>
                <a:t>est</a:t>
              </a:r>
              <a:r>
                <a:rPr dirty="0"/>
                <a:t> un marathon </a:t>
              </a:r>
              <a:r>
                <a:rPr dirty="0" err="1"/>
                <a:t>en</a:t>
              </a:r>
              <a:r>
                <a:rPr dirty="0"/>
                <a:t> sprint !</a:t>
              </a:r>
            </a:p>
          </p:txBody>
        </p:sp>
        <p:sp>
          <p:nvSpPr>
            <p:cNvPr id="304" name="Rectangle 5"/>
            <p:cNvSpPr/>
            <p:nvPr/>
          </p:nvSpPr>
          <p:spPr>
            <a:xfrm>
              <a:off x="0" y="0"/>
              <a:ext cx="9986224" cy="1214541"/>
            </a:xfrm>
            <a:prstGeom prst="rect">
              <a:avLst/>
            </a:prstGeom>
            <a:noFill/>
            <a:ln w="3810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38951">
                <a:defRPr sz="3400" b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PASS </a:t>
            </a:r>
            <a:r>
              <a:rPr dirty="0"/>
              <a:t>- Conclusion</a:t>
            </a:r>
          </a:p>
        </p:txBody>
      </p:sp>
      <p:sp>
        <p:nvSpPr>
          <p:cNvPr id="308" name="Espace réservé du contenu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0485" indent="-620485" algn="just">
              <a:buClr>
                <a:srgbClr val="4E81BD"/>
              </a:buClr>
              <a:buSzPct val="100000"/>
              <a:buChar char="▪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La PASS </a:t>
            </a:r>
            <a:r>
              <a:rPr dirty="0" err="1"/>
              <a:t>c’est</a:t>
            </a:r>
            <a:r>
              <a:rPr dirty="0"/>
              <a:t> :</a:t>
            </a:r>
          </a:p>
          <a:p>
            <a:pPr marL="628650" indent="-628650" algn="just">
              <a:buClr>
                <a:srgbClr val="4E81BD"/>
              </a:buClr>
              <a:buSzPct val="100000"/>
              <a:buChar char="▪"/>
              <a:defRPr sz="11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1047750" lvl="1" indent="-64770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La </a:t>
            </a:r>
            <a:r>
              <a:rPr dirty="0" err="1"/>
              <a:t>voie</a:t>
            </a:r>
            <a:r>
              <a:rPr dirty="0"/>
              <a:t> majeure </a:t>
            </a:r>
            <a:r>
              <a:rPr dirty="0" err="1"/>
              <a:t>vers</a:t>
            </a:r>
            <a:r>
              <a:rPr dirty="0"/>
              <a:t> </a:t>
            </a:r>
            <a:r>
              <a:rPr dirty="0" err="1"/>
              <a:t>plusieurs</a:t>
            </a:r>
            <a:r>
              <a:rPr dirty="0"/>
              <a:t> métiers de la santé</a:t>
            </a:r>
            <a:endParaRPr sz="2400" dirty="0"/>
          </a:p>
          <a:p>
            <a:pPr marL="1028700" lvl="1" indent="-62865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1100" b="0">
                <a:latin typeface="Calibri"/>
                <a:ea typeface="Calibri"/>
                <a:cs typeface="Calibri"/>
                <a:sym typeface="Calibri"/>
              </a:defRPr>
            </a:pPr>
            <a:endParaRPr sz="2400" dirty="0"/>
          </a:p>
          <a:p>
            <a:pPr marL="1047750" lvl="1" indent="-64770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Un </a:t>
            </a:r>
            <a:r>
              <a:rPr dirty="0" err="1"/>
              <a:t>examen</a:t>
            </a:r>
            <a:r>
              <a:rPr dirty="0"/>
              <a:t> </a:t>
            </a:r>
            <a:r>
              <a:rPr dirty="0" err="1"/>
              <a:t>sélectif</a:t>
            </a:r>
            <a:endParaRPr sz="2400" dirty="0"/>
          </a:p>
          <a:p>
            <a:pPr marL="1428750" lvl="2" indent="-628650" algn="just">
              <a:spcBef>
                <a:spcPts val="500"/>
              </a:spcBef>
              <a:buClr>
                <a:srgbClr val="4E81BD"/>
              </a:buClr>
              <a:buSzPct val="100000"/>
              <a:buChar char="▪"/>
              <a:defRPr sz="1100" b="0">
                <a:latin typeface="Calibri"/>
                <a:ea typeface="Calibri"/>
                <a:cs typeface="Calibri"/>
                <a:sym typeface="Calibri"/>
              </a:defRPr>
            </a:pPr>
            <a:endParaRPr sz="2400" dirty="0"/>
          </a:p>
          <a:p>
            <a:pPr marL="1047750" lvl="1" indent="-64770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34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année</a:t>
            </a:r>
            <a:r>
              <a:rPr dirty="0"/>
              <a:t> </a:t>
            </a:r>
            <a:r>
              <a:rPr dirty="0" err="1"/>
              <a:t>d’efforts</a:t>
            </a:r>
            <a:r>
              <a:rPr dirty="0"/>
              <a:t> pour </a:t>
            </a:r>
            <a:r>
              <a:rPr dirty="0" err="1"/>
              <a:t>toute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vie</a:t>
            </a:r>
          </a:p>
        </p:txBody>
      </p:sp>
      <p:sp>
        <p:nvSpPr>
          <p:cNvPr id="309" name="Espace réservé du contenu 2"/>
          <p:cNvSpPr txBox="1"/>
          <p:nvPr/>
        </p:nvSpPr>
        <p:spPr>
          <a:xfrm>
            <a:off x="2405944" y="6822616"/>
            <a:ext cx="8192912" cy="1149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6559" tIns="66559" rIns="66559" bIns="66559">
            <a:spAutoFit/>
          </a:bodyPr>
          <a:lstStyle>
            <a:lvl1pPr defTabSz="638951">
              <a:spcBef>
                <a:spcPts val="700"/>
              </a:spcBef>
              <a:defRPr sz="3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Travail + Méthode + Motivation = Réussite</a:t>
            </a:r>
          </a:p>
        </p:txBody>
      </p:sp>
      <p:sp>
        <p:nvSpPr>
          <p:cNvPr id="310" name="Rectangle 4"/>
          <p:cNvSpPr/>
          <p:nvPr/>
        </p:nvSpPr>
        <p:spPr>
          <a:xfrm>
            <a:off x="2405947" y="6720205"/>
            <a:ext cx="8192909" cy="119145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lIns="65023" tIns="65023" rIns="65023" bIns="65023"/>
          <a:lstStyle/>
          <a:p>
            <a:pPr algn="l" defTabSz="638951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1" build="p" bldLvl="5" animBg="1" advAuto="0"/>
      <p:bldP spid="309" grpId="2" animBg="1" advAuto="0"/>
      <p:bldP spid="310" grpId="3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nous revoir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0FE2EB-DDFA-4E48-A62C-912741E33358}"/>
              </a:ext>
            </a:extLst>
          </p:cNvPr>
          <p:cNvSpPr txBox="1"/>
          <p:nvPr/>
        </p:nvSpPr>
        <p:spPr>
          <a:xfrm>
            <a:off x="5503333" y="3902173"/>
            <a:ext cx="6316134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Journée Portes Ouvertes le 27 Mars 2021 inscrivez-vous en ligne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u="sng" dirty="0" err="1"/>
              <a:t>Médiconcours.fr</a:t>
            </a:r>
            <a:r>
              <a:rPr lang="fr-FR" u="sng" dirty="0"/>
              <a:t> </a:t>
            </a:r>
            <a:endParaRPr lang="fr-FR" b="0" u="sng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EF2C3B-C3AA-7042-8A38-CAE3B79B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6" y="2744484"/>
            <a:ext cx="4135967" cy="464180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E7D614D-8B33-8749-9BBA-2829104AC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66" y="7386288"/>
            <a:ext cx="4135966" cy="186156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21BC810-73F8-3B4A-B51E-E5B3C214B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6" y="9114508"/>
            <a:ext cx="4699000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re 1"/>
          <p:cNvSpPr txBox="1">
            <a:spLocks noGrp="1"/>
          </p:cNvSpPr>
          <p:nvPr>
            <p:ph type="title"/>
          </p:nvPr>
        </p:nvSpPr>
        <p:spPr>
          <a:xfrm>
            <a:off x="306511" y="268287"/>
            <a:ext cx="12391778" cy="1740995"/>
          </a:xfrm>
          <a:prstGeom prst="rect">
            <a:avLst/>
          </a:prstGeom>
        </p:spPr>
        <p:txBody>
          <a:bodyPr/>
          <a:lstStyle>
            <a:lvl1pPr>
              <a:defRPr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PASS</a:t>
            </a:r>
            <a:r>
              <a:rPr dirty="0"/>
              <a:t>- </a:t>
            </a:r>
            <a:r>
              <a:rPr dirty="0" err="1"/>
              <a:t>Débouchés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4B177C-22F0-DE4E-BF10-A8DBB0EE6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0" y="3313793"/>
            <a:ext cx="10934700" cy="534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re 1"/>
          <p:cNvSpPr txBox="1">
            <a:spLocks noGrp="1"/>
          </p:cNvSpPr>
          <p:nvPr>
            <p:ph type="title"/>
          </p:nvPr>
        </p:nvSpPr>
        <p:spPr>
          <a:xfrm>
            <a:off x="306511" y="268287"/>
            <a:ext cx="12391778" cy="1740995"/>
          </a:xfrm>
          <a:prstGeom prst="rect">
            <a:avLst/>
          </a:prstGeom>
        </p:spPr>
        <p:txBody>
          <a:bodyPr/>
          <a:lstStyle>
            <a:lvl1pPr>
              <a:defRPr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PASS</a:t>
            </a:r>
            <a:r>
              <a:rPr dirty="0"/>
              <a:t>- Description</a:t>
            </a:r>
          </a:p>
        </p:txBody>
      </p:sp>
      <p:sp>
        <p:nvSpPr>
          <p:cNvPr id="169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881643" y="2778298"/>
            <a:ext cx="11241514" cy="5855985"/>
          </a:xfrm>
          <a:prstGeom prst="rect">
            <a:avLst/>
          </a:prstGeom>
        </p:spPr>
        <p:txBody>
          <a:bodyPr anchor="ctr"/>
          <a:lstStyle/>
          <a:p>
            <a:pPr marL="609600" indent="-609600" algn="just">
              <a:buClr>
                <a:srgbClr val="4E81BD"/>
              </a:buClr>
              <a:buSzPct val="100000"/>
              <a:buChar char="▪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2400" dirty="0"/>
              <a:t>Portail Accès Santé Spécifique</a:t>
            </a:r>
            <a:endParaRPr sz="2400" dirty="0"/>
          </a:p>
          <a:p>
            <a:pPr marL="609600" indent="-609600" algn="just">
              <a:buClr>
                <a:srgbClr val="4E81BD"/>
              </a:buClr>
              <a:buSzPct val="100000"/>
              <a:buChar char="▪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/>
              <a:t>Numérus</a:t>
            </a:r>
            <a:r>
              <a:rPr sz="2400" dirty="0"/>
              <a:t> </a:t>
            </a:r>
            <a:r>
              <a:rPr sz="2400" dirty="0" err="1"/>
              <a:t>apertus</a:t>
            </a:r>
            <a:r>
              <a:rPr sz="2400" dirty="0"/>
              <a:t> </a:t>
            </a:r>
          </a:p>
          <a:p>
            <a:pPr marL="609600" indent="-609600" algn="just">
              <a:buClr>
                <a:srgbClr val="4E81BD"/>
              </a:buClr>
              <a:buSzPct val="100000"/>
              <a:buChar char="▪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/>
              <a:t>Examen</a:t>
            </a:r>
            <a:r>
              <a:rPr sz="2400" dirty="0"/>
              <a:t> </a:t>
            </a:r>
            <a:r>
              <a:rPr sz="2400" dirty="0" err="1"/>
              <a:t>sélectif</a:t>
            </a:r>
            <a:r>
              <a:rPr sz="2400" dirty="0"/>
              <a:t> </a:t>
            </a:r>
          </a:p>
          <a:p>
            <a:pPr marL="609600" indent="-609600" algn="just">
              <a:buClr>
                <a:srgbClr val="4E81BD"/>
              </a:buClr>
              <a:buSzPct val="100000"/>
              <a:buChar char="▪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/>
              <a:t>Mineure</a:t>
            </a:r>
            <a:r>
              <a:rPr sz="2400" dirty="0"/>
              <a:t> Santé</a:t>
            </a:r>
            <a:r>
              <a:rPr lang="fr-FR" sz="2400" dirty="0"/>
              <a:t> en LAS (Licence Accès Santé)</a:t>
            </a:r>
            <a:endParaRPr sz="2400" dirty="0"/>
          </a:p>
          <a:p>
            <a:pPr marL="609600" indent="-609600" algn="just">
              <a:buClr>
                <a:srgbClr val="4E81BD"/>
              </a:buClr>
              <a:buSzPct val="100000"/>
              <a:buChar char="▪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/>
              <a:t>Mineure</a:t>
            </a:r>
            <a:r>
              <a:rPr sz="2400" dirty="0"/>
              <a:t> X </a:t>
            </a:r>
            <a:r>
              <a:rPr sz="2400" dirty="0" err="1"/>
              <a:t>dépend</a:t>
            </a:r>
            <a:r>
              <a:rPr sz="2400" dirty="0"/>
              <a:t> du </a:t>
            </a:r>
            <a:r>
              <a:rPr sz="2400" dirty="0" err="1"/>
              <a:t>choix</a:t>
            </a:r>
            <a:r>
              <a:rPr sz="2400" dirty="0"/>
              <a:t> du doyen et des ARS</a:t>
            </a:r>
          </a:p>
          <a:p>
            <a:pPr marL="620485" indent="-620485" algn="just">
              <a:buClr>
                <a:srgbClr val="4E81BD"/>
              </a:buClr>
              <a:buSzPct val="100000"/>
              <a:buChar char="▪"/>
              <a:defRPr sz="3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620485" indent="-620485" algn="just">
              <a:buClr>
                <a:srgbClr val="4E81BD"/>
              </a:buClr>
              <a:buSzPct val="100000"/>
              <a:buChar char="▪"/>
              <a:defRPr sz="38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Aucune</a:t>
            </a:r>
            <a:r>
              <a:rPr dirty="0"/>
              <a:t> chance de </a:t>
            </a:r>
            <a:r>
              <a:rPr dirty="0" err="1"/>
              <a:t>redoublement</a:t>
            </a:r>
            <a:r>
              <a:rPr dirty="0"/>
              <a:t>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re 1"/>
          <p:cNvSpPr txBox="1">
            <a:spLocks noGrp="1"/>
          </p:cNvSpPr>
          <p:nvPr>
            <p:ph type="title"/>
          </p:nvPr>
        </p:nvSpPr>
        <p:spPr>
          <a:xfrm>
            <a:off x="306511" y="268287"/>
            <a:ext cx="12391778" cy="1740995"/>
          </a:xfrm>
          <a:prstGeom prst="rect">
            <a:avLst/>
          </a:prstGeom>
        </p:spPr>
        <p:txBody>
          <a:bodyPr/>
          <a:lstStyle>
            <a:lvl1pPr>
              <a:defRPr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PASS</a:t>
            </a:r>
            <a:r>
              <a:rPr dirty="0"/>
              <a:t>- D</a:t>
            </a:r>
            <a:r>
              <a:rPr lang="fr-FR" dirty="0" err="1"/>
              <a:t>éroulement</a:t>
            </a:r>
            <a:r>
              <a:rPr lang="fr-FR" dirty="0"/>
              <a:t> de l’année</a:t>
            </a:r>
            <a:endParaRPr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1E736BB-B286-8743-97D1-D84475C24E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1643" y="3030072"/>
            <a:ext cx="8477510" cy="58091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algn="just">
              <a:buClr>
                <a:srgbClr val="4E81BD"/>
              </a:buClr>
              <a:buSzPct val="100000"/>
              <a:buFont typeface="Wingdings" pitchFamily="2" charset="2"/>
              <a:buChar char="§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3200" dirty="0"/>
              <a:t>Etapes de l’année : </a:t>
            </a:r>
          </a:p>
          <a:p>
            <a:pPr marL="342900" indent="-342900" algn="just">
              <a:buClr>
                <a:srgbClr val="4E81BD"/>
              </a:buClr>
              <a:buSzPct val="100000"/>
              <a:buFont typeface="Wingdings" pitchFamily="2" charset="2"/>
              <a:buChar char="§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 lang="fr-FR" dirty="0"/>
          </a:p>
          <a:p>
            <a:pPr marL="342900" lvl="1" indent="-342900" algn="just">
              <a:buClr>
                <a:srgbClr val="4E81BD"/>
              </a:buClr>
              <a:buSzPct val="100000"/>
              <a:buFont typeface="Arial" panose="020B0604020202020204" pitchFamily="34" charset="0"/>
              <a:buChar char="•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2400" dirty="0"/>
              <a:t>1</a:t>
            </a:r>
            <a:r>
              <a:rPr lang="fr-FR" sz="2400" baseline="30000" dirty="0"/>
              <a:t>er</a:t>
            </a:r>
            <a:r>
              <a:rPr lang="fr-FR" sz="2400" dirty="0"/>
              <a:t> semestre : </a:t>
            </a:r>
          </a:p>
          <a:p>
            <a:pPr marL="342900" lvl="1" indent="-342900" algn="just">
              <a:buClr>
                <a:srgbClr val="4E81BD"/>
              </a:buClr>
              <a:buSzPct val="100000"/>
              <a:buFontTx/>
              <a:buChar char="-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Cours de septembre à décembre</a:t>
            </a:r>
          </a:p>
          <a:p>
            <a:pPr marL="342900" lvl="1" indent="-342900" algn="just">
              <a:buClr>
                <a:srgbClr val="4E81BD"/>
              </a:buClr>
              <a:buSzPct val="100000"/>
              <a:buFontTx/>
              <a:buChar char="-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Semaine de révisions</a:t>
            </a:r>
          </a:p>
          <a:p>
            <a:pPr marL="342900" lvl="1" indent="-342900" algn="just">
              <a:buClr>
                <a:srgbClr val="4E81BD"/>
              </a:buClr>
              <a:buSzPct val="100000"/>
              <a:buFontTx/>
              <a:buChar char="-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Examen mi-décembre =&gt; résultats début janvier (réorientation++)</a:t>
            </a:r>
          </a:p>
          <a:p>
            <a:pPr marL="342900" lvl="1" indent="-342900" algn="just">
              <a:buClr>
                <a:srgbClr val="4E81BD"/>
              </a:buClr>
              <a:buSzPct val="100000"/>
              <a:buFont typeface="Arial" panose="020B0604020202020204" pitchFamily="34" charset="0"/>
              <a:buChar char="•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 lang="fr-FR" dirty="0"/>
          </a:p>
          <a:p>
            <a:pPr marL="342900" lvl="1" indent="-342900" algn="just">
              <a:buClr>
                <a:srgbClr val="4E81BD"/>
              </a:buClr>
              <a:buSzPct val="100000"/>
              <a:buFont typeface="Arial" panose="020B0604020202020204" pitchFamily="34" charset="0"/>
              <a:buChar char="•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2400" dirty="0"/>
              <a:t>2</a:t>
            </a:r>
            <a:r>
              <a:rPr lang="fr-FR" sz="2400" baseline="30000" dirty="0"/>
              <a:t>ème</a:t>
            </a:r>
            <a:r>
              <a:rPr lang="fr-FR" sz="2400" dirty="0"/>
              <a:t> semestre : </a:t>
            </a:r>
          </a:p>
          <a:p>
            <a:pPr marL="342900" lvl="1" indent="-342900" algn="just">
              <a:buClr>
                <a:srgbClr val="4E81BD"/>
              </a:buClr>
              <a:buSzPct val="100000"/>
              <a:buFontTx/>
              <a:buChar char="-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Cours de janvier à fin avril</a:t>
            </a:r>
          </a:p>
          <a:p>
            <a:pPr marL="342900" lvl="1" indent="-342900" algn="just">
              <a:buClr>
                <a:srgbClr val="4E81BD"/>
              </a:buClr>
              <a:buSzPct val="100000"/>
              <a:buFontTx/>
              <a:buChar char="-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Semaine de révisions</a:t>
            </a:r>
          </a:p>
          <a:p>
            <a:pPr marL="342900" lvl="1" indent="-342900" algn="just">
              <a:buClr>
                <a:srgbClr val="4E81BD"/>
              </a:buClr>
              <a:buSzPct val="100000"/>
              <a:buFontTx/>
              <a:buChar char="-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Examen fin avril début mai =&gt; résultats mi-juin </a:t>
            </a:r>
          </a:p>
          <a:p>
            <a:pPr marL="0" lvl="1" indent="0" algn="ctr">
              <a:buClr>
                <a:srgbClr val="4E81BD"/>
              </a:buClr>
              <a:buSzPct val="100000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2400" dirty="0">
                <a:solidFill>
                  <a:srgbClr val="FF0000"/>
                </a:solidFill>
              </a:rPr>
              <a:t>1 mois de vacances à Noël uniquement ! </a:t>
            </a:r>
          </a:p>
          <a:p>
            <a:pPr marL="342900" lvl="1" indent="-342900" algn="just">
              <a:buClr>
                <a:srgbClr val="4E81BD"/>
              </a:buClr>
              <a:buSzPct val="100000"/>
              <a:buFontTx/>
              <a:buChar char="-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30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25" y="2432692"/>
            <a:ext cx="11982029" cy="626759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 Box 2"/>
          <p:cNvSpPr txBox="1"/>
          <p:nvPr/>
        </p:nvSpPr>
        <p:spPr>
          <a:xfrm>
            <a:off x="674225" y="715143"/>
            <a:ext cx="11921068" cy="803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130048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44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dirty="0"/>
              <a:t>Comment se </a:t>
            </a:r>
            <a:r>
              <a:rPr dirty="0" err="1"/>
              <a:t>déroule</a:t>
            </a:r>
            <a:r>
              <a:rPr dirty="0"/>
              <a:t> </a:t>
            </a:r>
            <a:r>
              <a:rPr dirty="0" err="1"/>
              <a:t>l’année</a:t>
            </a:r>
            <a:r>
              <a:rPr dirty="0"/>
              <a:t>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re 1"/>
          <p:cNvSpPr txBox="1">
            <a:spLocks noGrp="1"/>
          </p:cNvSpPr>
          <p:nvPr>
            <p:ph type="title"/>
          </p:nvPr>
        </p:nvSpPr>
        <p:spPr>
          <a:xfrm>
            <a:off x="306511" y="268287"/>
            <a:ext cx="12391778" cy="1740995"/>
          </a:xfrm>
          <a:prstGeom prst="rect">
            <a:avLst/>
          </a:prstGeom>
        </p:spPr>
        <p:txBody>
          <a:bodyPr/>
          <a:lstStyle/>
          <a:p>
            <a:pPr defTabSz="619783">
              <a:defRPr sz="5432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PASS</a:t>
            </a:r>
            <a:r>
              <a:rPr dirty="0"/>
              <a:t>- </a:t>
            </a:r>
            <a:r>
              <a:rPr dirty="0" err="1"/>
              <a:t>Déroulement</a:t>
            </a:r>
            <a:r>
              <a:rPr dirty="0"/>
              <a:t> de </a:t>
            </a:r>
            <a:r>
              <a:rPr dirty="0" err="1"/>
              <a:t>l’année</a:t>
            </a:r>
            <a:endParaRPr dirty="0"/>
          </a:p>
        </p:txBody>
      </p:sp>
      <p:sp>
        <p:nvSpPr>
          <p:cNvPr id="178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814605" y="2308542"/>
            <a:ext cx="11375590" cy="6884465"/>
          </a:xfrm>
          <a:prstGeom prst="rect">
            <a:avLst/>
          </a:prstGeom>
        </p:spPr>
        <p:txBody>
          <a:bodyPr/>
          <a:lstStyle/>
          <a:p>
            <a:pPr marL="587828" indent="-587828" algn="just">
              <a:buClr>
                <a:srgbClr val="4E81BD"/>
              </a:buClr>
              <a:buSzPct val="100000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Etapes</a:t>
            </a:r>
            <a:r>
              <a:rPr dirty="0"/>
              <a:t> de </a:t>
            </a:r>
            <a:r>
              <a:rPr dirty="0" err="1"/>
              <a:t>l’année</a:t>
            </a:r>
            <a:endParaRPr dirty="0"/>
          </a:p>
          <a:p>
            <a:pPr marL="587828" indent="-587828" algn="just">
              <a:buClr>
                <a:srgbClr val="4E81BD"/>
              </a:buClr>
              <a:buSzPct val="100000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987878" lvl="1" indent="-587828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1</a:t>
            </a:r>
            <a:r>
              <a:rPr baseline="29333" dirty="0"/>
              <a:t>er</a:t>
            </a:r>
            <a:r>
              <a:rPr dirty="0"/>
              <a:t> </a:t>
            </a:r>
            <a:r>
              <a:rPr dirty="0" err="1"/>
              <a:t>semestre</a:t>
            </a:r>
            <a:r>
              <a:rPr dirty="0"/>
              <a:t>                                                                </a:t>
            </a:r>
          </a:p>
          <a:p>
            <a:pPr marL="987878" lvl="1" indent="-587828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1240971" lvl="2" indent="-440871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UE1 </a:t>
            </a:r>
            <a:r>
              <a:rPr dirty="0" err="1"/>
              <a:t>Chimie</a:t>
            </a:r>
            <a:r>
              <a:rPr dirty="0"/>
              <a:t>/</a:t>
            </a:r>
            <a:r>
              <a:rPr dirty="0" err="1"/>
              <a:t>Biochimie</a:t>
            </a:r>
            <a:r>
              <a:rPr dirty="0"/>
              <a:t>/</a:t>
            </a:r>
            <a:r>
              <a:rPr dirty="0" err="1"/>
              <a:t>Biologie</a:t>
            </a:r>
            <a:r>
              <a:rPr dirty="0"/>
              <a:t> </a:t>
            </a:r>
            <a:r>
              <a:rPr dirty="0" err="1"/>
              <a:t>Moléculaire</a:t>
            </a:r>
            <a:r>
              <a:rPr dirty="0"/>
              <a:t>                                              </a:t>
            </a:r>
          </a:p>
          <a:p>
            <a:pPr marL="1240971" lvl="2" indent="-440871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1239838" lvl="2" indent="-439738" algn="just">
              <a:spcBef>
                <a:spcPts val="500"/>
              </a:spcBef>
              <a:buClr>
                <a:srgbClr val="C0504D"/>
              </a:buClr>
              <a:buSzPct val="100000"/>
              <a:buFontTx/>
              <a:buChar char="❖"/>
              <a:tabLst>
                <a:tab pos="7548563" algn="l"/>
                <a:tab pos="7778750" algn="l"/>
              </a:tabLst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UE2 </a:t>
            </a:r>
            <a:r>
              <a:rPr lang="fr-FR" dirty="0"/>
              <a:t>physiologie 	    					</a:t>
            </a:r>
            <a:r>
              <a:rPr dirty="0"/>
              <a:t>                                      </a:t>
            </a:r>
            <a:r>
              <a:rPr lang="fr-FR" dirty="0"/>
              <a:t>	</a:t>
            </a:r>
          </a:p>
          <a:p>
            <a:pPr marL="1239838" lvl="2" indent="-439738" algn="just">
              <a:spcBef>
                <a:spcPts val="500"/>
              </a:spcBef>
              <a:buClr>
                <a:srgbClr val="C0504D"/>
              </a:buClr>
              <a:buSzPct val="100000"/>
              <a:buFontTx/>
              <a:buChar char="❖"/>
              <a:tabLst>
                <a:tab pos="7548563" algn="l"/>
                <a:tab pos="7778750" algn="l"/>
              </a:tabLst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UE 3 </a:t>
            </a:r>
            <a:r>
              <a:rPr dirty="0"/>
              <a:t>Physique/</a:t>
            </a:r>
            <a:r>
              <a:rPr dirty="0" err="1"/>
              <a:t>Biophysique</a:t>
            </a:r>
            <a:r>
              <a:rPr dirty="0"/>
              <a:t>/</a:t>
            </a:r>
            <a:r>
              <a:rPr dirty="0" err="1"/>
              <a:t>Physiologie</a:t>
            </a:r>
            <a:r>
              <a:rPr dirty="0"/>
              <a:t>                                                  </a:t>
            </a:r>
            <a:r>
              <a:rPr lang="fr-FR" dirty="0"/>
              <a:t>  </a:t>
            </a:r>
            <a:r>
              <a:rPr dirty="0"/>
              <a:t> </a:t>
            </a:r>
          </a:p>
          <a:p>
            <a:pPr marL="1240971" lvl="2" indent="-440871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1240971" lvl="2" indent="-440871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UE4 </a:t>
            </a:r>
            <a:r>
              <a:rPr dirty="0" err="1"/>
              <a:t>Biomathématiques</a:t>
            </a:r>
            <a:r>
              <a:rPr dirty="0"/>
              <a:t>/</a:t>
            </a:r>
            <a:r>
              <a:rPr dirty="0" err="1"/>
              <a:t>Biostatistiques</a:t>
            </a:r>
            <a:r>
              <a:rPr dirty="0"/>
              <a:t>                                                     </a:t>
            </a:r>
            <a:r>
              <a:rPr lang="fr-FR" dirty="0"/>
              <a:t> </a:t>
            </a:r>
            <a:r>
              <a:rPr dirty="0"/>
              <a:t> </a:t>
            </a:r>
            <a:endParaRPr lang="fr-FR" dirty="0"/>
          </a:p>
          <a:p>
            <a:pPr marL="1240971" lvl="2" indent="-440871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fr-FR" dirty="0"/>
          </a:p>
          <a:p>
            <a:pPr marL="1240971" lvl="2" indent="-440871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UE 5 anatomie 								</a:t>
            </a:r>
          </a:p>
          <a:p>
            <a:pPr marL="1240971" lvl="2" indent="-440871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fr-FR" dirty="0"/>
          </a:p>
          <a:p>
            <a:pPr marL="1240971" lvl="2" indent="-440871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Niveau d’anglais B1 (n’influe pas sur le classement) </a:t>
            </a:r>
          </a:p>
          <a:p>
            <a:pPr marL="1240971" lvl="2" indent="-440871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fr-FR" dirty="0"/>
          </a:p>
          <a:p>
            <a:pPr marL="1240971" lvl="2" indent="-440871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Mineure X</a:t>
            </a:r>
            <a:r>
              <a:rPr dirty="0"/>
              <a:t>                     </a:t>
            </a:r>
          </a:p>
        </p:txBody>
      </p:sp>
      <p:sp>
        <p:nvSpPr>
          <p:cNvPr id="179" name="Espace réservé du contenu 2"/>
          <p:cNvSpPr txBox="1"/>
          <p:nvPr/>
        </p:nvSpPr>
        <p:spPr>
          <a:xfrm>
            <a:off x="6211218" y="4891536"/>
            <a:ext cx="6349507" cy="142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6559" tIns="66559" rIns="66559" bIns="66559">
            <a:spAutoFit/>
          </a:bodyPr>
          <a:lstStyle>
            <a:lvl1pPr defTabSz="638951">
              <a:spcBef>
                <a:spcPts val="700"/>
              </a:spcBef>
              <a:defRPr sz="4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Semestre</a:t>
            </a:r>
            <a:r>
              <a:rPr dirty="0"/>
              <a:t> « </a:t>
            </a:r>
            <a:r>
              <a:rPr dirty="0" err="1"/>
              <a:t>scientifique</a:t>
            </a:r>
            <a:r>
              <a:rPr dirty="0"/>
              <a:t> »</a:t>
            </a:r>
          </a:p>
        </p:txBody>
      </p:sp>
      <p:sp>
        <p:nvSpPr>
          <p:cNvPr id="180" name="Rectangle 43"/>
          <p:cNvSpPr/>
          <p:nvPr/>
        </p:nvSpPr>
        <p:spPr>
          <a:xfrm>
            <a:off x="6211219" y="4710508"/>
            <a:ext cx="6349507" cy="128993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lIns="65023" tIns="65023" rIns="65023" bIns="65023"/>
          <a:lstStyle/>
          <a:p>
            <a:pPr algn="l" defTabSz="638951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" name="ZoneTexte 2"/>
          <p:cNvSpPr txBox="1"/>
          <p:nvPr/>
        </p:nvSpPr>
        <p:spPr>
          <a:xfrm>
            <a:off x="10748362" y="5105149"/>
            <a:ext cx="131381" cy="500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  <p:bldP spid="180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re 1"/>
          <p:cNvSpPr txBox="1">
            <a:spLocks noGrp="1"/>
          </p:cNvSpPr>
          <p:nvPr>
            <p:ph type="title"/>
          </p:nvPr>
        </p:nvSpPr>
        <p:spPr>
          <a:xfrm>
            <a:off x="306511" y="268287"/>
            <a:ext cx="12391778" cy="1740995"/>
          </a:xfrm>
          <a:prstGeom prst="rect">
            <a:avLst/>
          </a:prstGeom>
        </p:spPr>
        <p:txBody>
          <a:bodyPr/>
          <a:lstStyle/>
          <a:p>
            <a:pPr defTabSz="619783">
              <a:defRPr sz="5432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PASS</a:t>
            </a:r>
            <a:r>
              <a:rPr dirty="0"/>
              <a:t>- </a:t>
            </a:r>
            <a:r>
              <a:rPr dirty="0" err="1"/>
              <a:t>Déroulement</a:t>
            </a:r>
            <a:r>
              <a:rPr dirty="0"/>
              <a:t> de </a:t>
            </a:r>
            <a:r>
              <a:rPr dirty="0" err="1"/>
              <a:t>l’année</a:t>
            </a:r>
            <a:endParaRPr dirty="0"/>
          </a:p>
        </p:txBody>
      </p:sp>
      <p:sp>
        <p:nvSpPr>
          <p:cNvPr id="187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650239" y="2316515"/>
            <a:ext cx="11704322" cy="7783266"/>
          </a:xfrm>
          <a:prstGeom prst="rect">
            <a:avLst/>
          </a:prstGeom>
        </p:spPr>
        <p:txBody>
          <a:bodyPr/>
          <a:lstStyle/>
          <a:p>
            <a:pPr marL="620485" indent="-620485" algn="just">
              <a:buClr>
                <a:srgbClr val="4E81BD"/>
              </a:buClr>
              <a:buSzPct val="100000"/>
              <a:buChar char="▪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Etapes</a:t>
            </a:r>
            <a:r>
              <a:rPr dirty="0"/>
              <a:t> de </a:t>
            </a:r>
            <a:r>
              <a:rPr dirty="0" err="1"/>
              <a:t>l’année</a:t>
            </a:r>
            <a:r>
              <a:rPr lang="fr-FR" dirty="0"/>
              <a:t> : </a:t>
            </a:r>
            <a:r>
              <a:rPr sz="2400" dirty="0"/>
              <a:t>1</a:t>
            </a:r>
            <a:r>
              <a:rPr sz="2400" baseline="30588" dirty="0"/>
              <a:t>er</a:t>
            </a:r>
            <a:r>
              <a:rPr sz="2400" dirty="0"/>
              <a:t> </a:t>
            </a:r>
            <a:r>
              <a:rPr sz="2400" dirty="0" err="1"/>
              <a:t>examen</a:t>
            </a:r>
            <a:r>
              <a:rPr sz="2400" dirty="0"/>
              <a:t> </a:t>
            </a:r>
            <a:r>
              <a:rPr lang="fr-FR" sz="2400" dirty="0"/>
              <a:t>PASS </a:t>
            </a:r>
            <a:r>
              <a:rPr sz="2400" dirty="0"/>
              <a:t>mi-</a:t>
            </a:r>
            <a:r>
              <a:rPr sz="2400" dirty="0" err="1"/>
              <a:t>décembre</a:t>
            </a:r>
            <a:r>
              <a:rPr sz="2400" dirty="0"/>
              <a:t> sur 2 </a:t>
            </a:r>
            <a:r>
              <a:rPr sz="2400" dirty="0" err="1"/>
              <a:t>jours</a:t>
            </a:r>
            <a:r>
              <a:rPr sz="2400" dirty="0"/>
              <a:t>  </a:t>
            </a:r>
            <a:r>
              <a:rPr lang="fr-FR" sz="2400" dirty="0"/>
              <a:t>et mineure </a:t>
            </a:r>
          </a:p>
          <a:p>
            <a:pPr marL="620485" indent="-620485" algn="just">
              <a:buClr>
                <a:srgbClr val="4E81BD"/>
              </a:buClr>
              <a:buSzPct val="100000"/>
              <a:buChar char="▪"/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                                                           </a:t>
            </a:r>
          </a:p>
          <a:p>
            <a:pPr marL="1284194" lvl="2" indent="-484094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24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UE1 </a:t>
            </a:r>
            <a:r>
              <a:rPr dirty="0" err="1"/>
              <a:t>Chimie</a:t>
            </a:r>
            <a:r>
              <a:rPr dirty="0"/>
              <a:t>/</a:t>
            </a:r>
            <a:r>
              <a:rPr dirty="0" err="1"/>
              <a:t>Biochimie</a:t>
            </a:r>
            <a:r>
              <a:rPr dirty="0"/>
              <a:t>/</a:t>
            </a:r>
            <a:r>
              <a:rPr dirty="0" err="1"/>
              <a:t>Biologie</a:t>
            </a:r>
            <a:r>
              <a:rPr dirty="0"/>
              <a:t> </a:t>
            </a:r>
            <a:r>
              <a:rPr dirty="0" err="1"/>
              <a:t>Moléculaire</a:t>
            </a:r>
            <a:endParaRPr sz="2200" dirty="0"/>
          </a:p>
          <a:p>
            <a:pPr marL="1714500" lvl="3" indent="-457200" algn="just">
              <a:spcBef>
                <a:spcPts val="400"/>
              </a:spcBef>
              <a:buClr>
                <a:srgbClr val="C0504D"/>
              </a:buClr>
              <a:buSzPct val="100000"/>
              <a:buChar char="➢"/>
              <a:defRPr sz="20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45min</a:t>
            </a:r>
            <a:r>
              <a:rPr dirty="0"/>
              <a:t> </a:t>
            </a:r>
            <a:r>
              <a:rPr dirty="0" err="1"/>
              <a:t>d’épreuve</a:t>
            </a:r>
            <a:endParaRPr sz="1800" dirty="0"/>
          </a:p>
          <a:p>
            <a:pPr marL="1714500" lvl="3" indent="-457200" algn="just">
              <a:spcBef>
                <a:spcPts val="400"/>
              </a:spcBef>
              <a:buClr>
                <a:srgbClr val="C0504D"/>
              </a:buClr>
              <a:buSzPct val="100000"/>
              <a:buChar char="➢"/>
              <a:defRPr sz="20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 dirty="0"/>
          </a:p>
          <a:p>
            <a:pPr marL="1284194" lvl="2" indent="-484094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24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UE2</a:t>
            </a:r>
            <a:r>
              <a:rPr lang="fr-FR" dirty="0"/>
              <a:t> physiologie et UE5 anatomie</a:t>
            </a:r>
            <a:endParaRPr sz="2200" dirty="0"/>
          </a:p>
          <a:p>
            <a:pPr marL="1714500" lvl="3" indent="-457200" algn="just">
              <a:spcBef>
                <a:spcPts val="400"/>
              </a:spcBef>
              <a:buClr>
                <a:srgbClr val="C0504D"/>
              </a:buClr>
              <a:buSzPct val="100000"/>
              <a:buChar char="➢"/>
              <a:defRPr sz="20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45min</a:t>
            </a:r>
            <a:r>
              <a:rPr dirty="0"/>
              <a:t> </a:t>
            </a:r>
            <a:r>
              <a:rPr dirty="0" err="1"/>
              <a:t>d’épreuve</a:t>
            </a:r>
            <a:endParaRPr sz="1800" dirty="0"/>
          </a:p>
          <a:p>
            <a:pPr marL="1714500" lvl="3" indent="-457200" algn="just">
              <a:spcBef>
                <a:spcPts val="400"/>
              </a:spcBef>
              <a:buClr>
                <a:srgbClr val="C0504D"/>
              </a:buClr>
              <a:buSzPct val="100000"/>
              <a:buChar char="➢"/>
              <a:defRPr sz="20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 dirty="0"/>
          </a:p>
          <a:p>
            <a:pPr marL="1284194" lvl="2" indent="-484094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24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UE3 Physique/</a:t>
            </a:r>
            <a:r>
              <a:rPr dirty="0" err="1"/>
              <a:t>Biophysique</a:t>
            </a:r>
            <a:r>
              <a:rPr dirty="0"/>
              <a:t>/</a:t>
            </a:r>
            <a:r>
              <a:rPr dirty="0" err="1"/>
              <a:t>Physiologie</a:t>
            </a:r>
            <a:endParaRPr sz="2200" dirty="0"/>
          </a:p>
          <a:p>
            <a:pPr marL="1698171" lvl="3" indent="-440871" algn="just">
              <a:spcBef>
                <a:spcPts val="400"/>
              </a:spcBef>
              <a:buClr>
                <a:srgbClr val="C0504D"/>
              </a:buClr>
              <a:buSzPct val="100000"/>
              <a:buChar char="➢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45min </a:t>
            </a:r>
            <a:r>
              <a:rPr dirty="0" err="1"/>
              <a:t>d’épreuve</a:t>
            </a:r>
            <a:endParaRPr dirty="0"/>
          </a:p>
          <a:p>
            <a:pPr marL="1698171" lvl="3" indent="-440871" algn="just">
              <a:spcBef>
                <a:spcPts val="400"/>
              </a:spcBef>
              <a:buClr>
                <a:srgbClr val="C0504D"/>
              </a:buClr>
              <a:buSzPct val="100000"/>
              <a:buChar char="➢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 dirty="0"/>
          </a:p>
          <a:p>
            <a:pPr marL="1284194" lvl="2" indent="-484094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24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UE4 </a:t>
            </a:r>
            <a:r>
              <a:rPr dirty="0" err="1"/>
              <a:t>Biomathématiques</a:t>
            </a:r>
            <a:r>
              <a:rPr lang="fr-FR" dirty="0"/>
              <a:t> (12QCM) </a:t>
            </a:r>
            <a:r>
              <a:rPr dirty="0"/>
              <a:t>/</a:t>
            </a:r>
            <a:r>
              <a:rPr dirty="0" err="1"/>
              <a:t>Biostatistique</a:t>
            </a:r>
            <a:r>
              <a:rPr lang="fr-FR" dirty="0"/>
              <a:t>s + UE7 anglais (8QCM)</a:t>
            </a:r>
          </a:p>
          <a:p>
            <a:pPr marL="1657350" lvl="4" indent="-352425" algn="just">
              <a:spcBef>
                <a:spcPts val="500"/>
              </a:spcBef>
              <a:buClr>
                <a:srgbClr val="C0504D"/>
              </a:buClr>
              <a:buSzPct val="100000"/>
              <a:buFont typeface="Wingdings" pitchFamily="2" charset="2"/>
              <a:buChar char="Ø"/>
              <a:tabLst>
                <a:tab pos="1233488" algn="l"/>
              </a:tabLst>
              <a:defRPr sz="24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1800" dirty="0"/>
              <a:t>30min  d’épreuve</a:t>
            </a:r>
          </a:p>
          <a:p>
            <a:pPr marL="800100" lvl="2" indent="0" algn="just">
              <a:spcBef>
                <a:spcPts val="500"/>
              </a:spcBef>
              <a:buClr>
                <a:srgbClr val="C0504D"/>
              </a:buClr>
              <a:buSzPct val="100000"/>
              <a:defRPr sz="24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fr-FR" dirty="0"/>
          </a:p>
          <a:p>
            <a:pPr marL="1257300" lvl="3" indent="0" algn="just">
              <a:spcBef>
                <a:spcPts val="400"/>
              </a:spcBef>
              <a:buClr>
                <a:srgbClr val="C0504D"/>
              </a:buClr>
              <a:buSzPct val="100000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fr-FR" dirty="0"/>
          </a:p>
          <a:p>
            <a:pPr marL="1698171" lvl="3" indent="-440871" algn="just">
              <a:spcBef>
                <a:spcPts val="400"/>
              </a:spcBef>
              <a:buClr>
                <a:srgbClr val="C0504D"/>
              </a:buClr>
              <a:buSzPct val="100000"/>
              <a:buChar char="➢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fr-FR" dirty="0"/>
          </a:p>
          <a:p>
            <a:pPr marL="1698171" lvl="3" indent="-440871" algn="just">
              <a:spcBef>
                <a:spcPts val="400"/>
              </a:spcBef>
              <a:buClr>
                <a:srgbClr val="C0504D"/>
              </a:buClr>
              <a:buSzPct val="100000"/>
              <a:buChar char="➢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fr-FR" dirty="0"/>
          </a:p>
          <a:p>
            <a:pPr marL="1257300" lvl="3" indent="0" algn="just">
              <a:spcBef>
                <a:spcPts val="400"/>
              </a:spcBef>
              <a:buClr>
                <a:srgbClr val="C0504D"/>
              </a:buClr>
              <a:buSzPct val="100000"/>
              <a:defRPr sz="18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re 1"/>
          <p:cNvSpPr txBox="1">
            <a:spLocks noGrp="1"/>
          </p:cNvSpPr>
          <p:nvPr>
            <p:ph type="title"/>
          </p:nvPr>
        </p:nvSpPr>
        <p:spPr>
          <a:xfrm>
            <a:off x="306511" y="268287"/>
            <a:ext cx="12391778" cy="1740995"/>
          </a:xfrm>
          <a:prstGeom prst="rect">
            <a:avLst/>
          </a:prstGeom>
        </p:spPr>
        <p:txBody>
          <a:bodyPr/>
          <a:lstStyle/>
          <a:p>
            <a:pPr defTabSz="619783">
              <a:defRPr sz="5432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PASS</a:t>
            </a:r>
            <a:r>
              <a:rPr dirty="0"/>
              <a:t>- </a:t>
            </a:r>
            <a:r>
              <a:rPr dirty="0" err="1"/>
              <a:t>Déroulement</a:t>
            </a:r>
            <a:r>
              <a:rPr dirty="0"/>
              <a:t> de </a:t>
            </a:r>
            <a:r>
              <a:rPr dirty="0" err="1"/>
              <a:t>l’année</a:t>
            </a:r>
            <a:endParaRPr dirty="0"/>
          </a:p>
        </p:txBody>
      </p:sp>
      <p:sp>
        <p:nvSpPr>
          <p:cNvPr id="192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487991" y="2352592"/>
            <a:ext cx="12028818" cy="6429118"/>
          </a:xfrm>
          <a:prstGeom prst="rect">
            <a:avLst/>
          </a:prstGeom>
        </p:spPr>
        <p:txBody>
          <a:bodyPr/>
          <a:lstStyle/>
          <a:p>
            <a:pPr marL="609600" indent="-609600" algn="just">
              <a:buClr>
                <a:srgbClr val="4E81BD"/>
              </a:buClr>
              <a:buSzPct val="100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sz="3600" dirty="0" err="1"/>
              <a:t>Etapes</a:t>
            </a:r>
            <a:r>
              <a:rPr sz="3600" dirty="0"/>
              <a:t> de </a:t>
            </a:r>
            <a:r>
              <a:rPr sz="3600" dirty="0" err="1"/>
              <a:t>l’année</a:t>
            </a:r>
            <a:endParaRPr sz="3600" dirty="0"/>
          </a:p>
          <a:p>
            <a:pPr marL="609600" indent="-609600" algn="just">
              <a:buClr>
                <a:srgbClr val="4E81BD"/>
              </a:buClr>
              <a:buSzPct val="100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1009650" lvl="1" indent="-609600" algn="just">
              <a:spcBef>
                <a:spcPts val="500"/>
              </a:spcBef>
              <a:buClr>
                <a:srgbClr val="C0504D"/>
              </a:buClr>
              <a:buSzPct val="100000"/>
              <a:buChar char="▪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2</a:t>
            </a:r>
            <a:r>
              <a:rPr baseline="29600" dirty="0"/>
              <a:t>ème</a:t>
            </a:r>
            <a:r>
              <a:rPr dirty="0"/>
              <a:t> </a:t>
            </a:r>
            <a:r>
              <a:rPr dirty="0" err="1"/>
              <a:t>semestre</a:t>
            </a:r>
            <a:r>
              <a:rPr lang="fr-FR" dirty="0"/>
              <a:t> </a:t>
            </a:r>
            <a:endParaRPr dirty="0"/>
          </a:p>
          <a:p>
            <a:pPr marL="800100" lvl="2" indent="0" algn="just">
              <a:spcBef>
                <a:spcPts val="500"/>
              </a:spcBef>
              <a:buClr>
                <a:srgbClr val="C0504D"/>
              </a:buClr>
              <a:buSzPct val="100000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1409700" lvl="2" indent="-609600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lang="fr-FR" dirty="0"/>
              <a:t>UE9 Biologie </a:t>
            </a:r>
            <a:r>
              <a:rPr lang="fr-FR" dirty="0" err="1"/>
              <a:t>celullaire</a:t>
            </a:r>
            <a:r>
              <a:rPr lang="fr-FR" dirty="0"/>
              <a:t> : cellule et tissus</a:t>
            </a:r>
            <a:r>
              <a:rPr dirty="0"/>
              <a:t>                                                                             </a:t>
            </a:r>
          </a:p>
          <a:p>
            <a:pPr marL="1409700" lvl="2" indent="-609600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1409700" lvl="2" indent="-609600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UE</a:t>
            </a:r>
            <a:r>
              <a:rPr lang="fr-FR" dirty="0"/>
              <a:t>8</a:t>
            </a:r>
            <a:r>
              <a:rPr dirty="0"/>
              <a:t> Initiation à la </a:t>
            </a:r>
            <a:r>
              <a:rPr dirty="0" err="1"/>
              <a:t>connaissance</a:t>
            </a:r>
            <a:r>
              <a:rPr dirty="0"/>
              <a:t> du </a:t>
            </a:r>
            <a:r>
              <a:rPr dirty="0" err="1"/>
              <a:t>médicament</a:t>
            </a:r>
            <a:r>
              <a:rPr dirty="0"/>
              <a:t>                                  </a:t>
            </a:r>
          </a:p>
          <a:p>
            <a:pPr marL="1409700" lvl="2" indent="-609600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1409700" lvl="2" indent="-609600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UE</a:t>
            </a:r>
            <a:r>
              <a:rPr lang="fr-FR" dirty="0"/>
              <a:t>10</a:t>
            </a:r>
            <a:r>
              <a:rPr dirty="0"/>
              <a:t> </a:t>
            </a:r>
            <a:r>
              <a:rPr lang="fr-FR" dirty="0"/>
              <a:t>Sciences Humaines et Social</a:t>
            </a:r>
            <a:endParaRPr dirty="0"/>
          </a:p>
          <a:p>
            <a:pPr marL="1409700" lvl="2" indent="-609600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1409700" lvl="2" indent="-609600" algn="just">
              <a:spcBef>
                <a:spcPts val="500"/>
              </a:spcBef>
              <a:buClr>
                <a:srgbClr val="C0504D"/>
              </a:buClr>
              <a:buSzPct val="100000"/>
              <a:buChar char="❖"/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UE </a:t>
            </a:r>
            <a:r>
              <a:rPr dirty="0" err="1"/>
              <a:t>spécifiques</a:t>
            </a:r>
            <a:r>
              <a:rPr dirty="0"/>
              <a:t> au(x) </a:t>
            </a:r>
            <a:r>
              <a:rPr dirty="0" err="1"/>
              <a:t>filières</a:t>
            </a:r>
            <a:r>
              <a:rPr dirty="0"/>
              <a:t> </a:t>
            </a:r>
            <a:r>
              <a:rPr dirty="0" err="1"/>
              <a:t>choisie</a:t>
            </a:r>
            <a:r>
              <a:rPr dirty="0"/>
              <a:t>(s)                                                </a:t>
            </a:r>
          </a:p>
        </p:txBody>
      </p:sp>
      <p:sp>
        <p:nvSpPr>
          <p:cNvPr id="194" name="Rectangle 5"/>
          <p:cNvSpPr/>
          <p:nvPr/>
        </p:nvSpPr>
        <p:spPr>
          <a:xfrm>
            <a:off x="6769567" y="6537976"/>
            <a:ext cx="5530216" cy="131732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lIns="65023" tIns="65023" rIns="65023" bIns="65023"/>
          <a:lstStyle/>
          <a:p>
            <a:pPr algn="l" defTabSz="638951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ZoneTexte 7"/>
          <p:cNvSpPr txBox="1"/>
          <p:nvPr/>
        </p:nvSpPr>
        <p:spPr>
          <a:xfrm>
            <a:off x="10747616" y="8216893"/>
            <a:ext cx="131381" cy="500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>
                <a:solidFill>
                  <a:srgbClr val="1F497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endParaRPr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7B90120-BA44-BC44-8E9F-2EAAC82BFCD1}"/>
              </a:ext>
            </a:extLst>
          </p:cNvPr>
          <p:cNvSpPr txBox="1"/>
          <p:nvPr/>
        </p:nvSpPr>
        <p:spPr>
          <a:xfrm>
            <a:off x="6769567" y="6819723"/>
            <a:ext cx="5530216" cy="142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6559" tIns="66559" rIns="66559" bIns="66559">
            <a:spAutoFit/>
          </a:bodyPr>
          <a:lstStyle>
            <a:lvl1pPr defTabSz="638951">
              <a:spcBef>
                <a:spcPts val="700"/>
              </a:spcBef>
              <a:defRPr sz="4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Semestre</a:t>
            </a:r>
            <a:r>
              <a:rPr dirty="0"/>
              <a:t> « </a:t>
            </a:r>
            <a:r>
              <a:rPr dirty="0" err="1"/>
              <a:t>médical</a:t>
            </a:r>
            <a:r>
              <a:rPr dirty="0"/>
              <a:t> 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2" animBg="1" advAuto="0"/>
      <p:bldP spid="8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1337</Words>
  <Application>Microsoft Macintosh PowerPoint</Application>
  <PresentationFormat>Personnalisé</PresentationFormat>
  <Paragraphs>295</Paragraphs>
  <Slides>29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0" baseType="lpstr">
      <vt:lpstr>Arial</vt:lpstr>
      <vt:lpstr>Calibri</vt:lpstr>
      <vt:lpstr>Franklin Gothic Medium</vt:lpstr>
      <vt:lpstr>Helvetica Light</vt:lpstr>
      <vt:lpstr>Helvetica Neue</vt:lpstr>
      <vt:lpstr>Helvetica Neue Light</vt:lpstr>
      <vt:lpstr>Helvetica Neue Medium</vt:lpstr>
      <vt:lpstr>Helvetica Neue Thin</vt:lpstr>
      <vt:lpstr>Trebuchet MS</vt:lpstr>
      <vt:lpstr>Wingdings</vt:lpstr>
      <vt:lpstr>White</vt:lpstr>
      <vt:lpstr>Portail Accès Santé Spécifique (PASS)</vt:lpstr>
      <vt:lpstr>PASS- Débouchés</vt:lpstr>
      <vt:lpstr>PASS- Débouchés</vt:lpstr>
      <vt:lpstr>PASS- Description</vt:lpstr>
      <vt:lpstr>PASS- Déroulement de l’année</vt:lpstr>
      <vt:lpstr>Présentation PowerPoint</vt:lpstr>
      <vt:lpstr>PASS- Déroulement de l’année</vt:lpstr>
      <vt:lpstr>PASS- Déroulement de l’année</vt:lpstr>
      <vt:lpstr>PASS- Déroulement de l’année</vt:lpstr>
      <vt:lpstr>PASS- Déroulement de l’année</vt:lpstr>
      <vt:lpstr>PASS- Déroulement de l’année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PASS– La Fac</vt:lpstr>
      <vt:lpstr>PASS– La Fac</vt:lpstr>
      <vt:lpstr>PASS- Aides à la réussite</vt:lpstr>
      <vt:lpstr>Médiconcours pour réussir</vt:lpstr>
      <vt:lpstr>Mediconcours pour réussir</vt:lpstr>
      <vt:lpstr>Médiconcours pour réussir</vt:lpstr>
      <vt:lpstr>PASS - Comment réussir ?</vt:lpstr>
      <vt:lpstr>Présentation PowerPoint</vt:lpstr>
      <vt:lpstr>Présentation PowerPoint</vt:lpstr>
      <vt:lpstr>PASS - Comment réussir ? </vt:lpstr>
      <vt:lpstr>Présentation PowerPoint</vt:lpstr>
      <vt:lpstr>PASS - Conclusion</vt:lpstr>
      <vt:lpstr>Pour nous revoir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Portail Santé</dc:title>
  <dc:creator>referent</dc:creator>
  <cp:lastModifiedBy>QUARTINO Violaine</cp:lastModifiedBy>
  <cp:revision>21</cp:revision>
  <dcterms:modified xsi:type="dcterms:W3CDTF">2021-03-19T18:39:03Z</dcterms:modified>
</cp:coreProperties>
</file>