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64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C3A1-F739-3B4A-8326-25254AAB49C2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94D65-25ED-8148-978F-3BDF84ED1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05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351A-8517-3D4B-A359-1E803A041C6B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07F9-5BBD-9849-8F72-2DE9AC882210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4CB7-ECE9-8A45-A3B8-2BDC3A20A222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3AC-E1B1-2243-AF44-A6D1B9F47AC8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114B-6BDF-CB4C-B4F5-687662F6731D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267-1D94-0D4A-8C54-DBC6AF246522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0318-E2E7-7846-B68C-5EF0297F6FA5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7D41-58FB-414C-9D62-B5C5E10DD437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7734-BD01-8940-BE04-C4FB8D1646D2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B616-5A67-E044-8A8E-2A8F0F71374C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916F-015E-F24D-806F-7E43664B33F8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CEF9-E4A1-F04C-B7EA-1B43D65481F4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6F43-F521-D145-896F-4E9F736664FC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AC8E-3830-D64B-957C-FA556EF50014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7F4E-0DEC-AD4F-944E-4D22D8741200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E116-00D5-244D-B936-C2F784DCD525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ECD5E-0B15-B340-9EBB-FD58DCD62025}" type="datetime1">
              <a:rPr lang="fr-FR" smtClean="0"/>
              <a:t>26/04/2022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48E21-3253-EE49-882E-F35714D0E6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Présentation de l’option DGEMC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33F187-D98D-D749-A89B-708A9C068E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9267CD-E6B2-D64C-84BB-E4CD42FB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246FB2-7268-3A41-AF82-5D041CF61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FBCAB1-CF48-684C-89E2-B659C3ED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Plan du cours.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DA56FF-929D-8246-8EE9-BFB6EA573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8463"/>
            <a:ext cx="8915400" cy="4302759"/>
          </a:xfrm>
        </p:spPr>
        <p:txBody>
          <a:bodyPr/>
          <a:lstStyle/>
          <a:p>
            <a:r>
              <a:rPr lang="fr-FR" sz="2400" b="1" dirty="0"/>
              <a:t>Partie 2. Des questions juridiques contemporaines.</a:t>
            </a:r>
          </a:p>
          <a:p>
            <a:pPr>
              <a:buFontTx/>
              <a:buChar char="-"/>
            </a:pPr>
            <a:r>
              <a:rPr lang="fr-FR" sz="2000" b="1" dirty="0"/>
              <a:t>2.3 Personne et famille </a:t>
            </a:r>
          </a:p>
          <a:p>
            <a:pPr marL="0" indent="0">
              <a:buNone/>
            </a:pPr>
            <a:r>
              <a:rPr lang="fr-FR" sz="2000" b="1" dirty="0"/>
              <a:t>- </a:t>
            </a:r>
            <a:r>
              <a:rPr lang="fr-FR" b="1" dirty="0"/>
              <a:t>2.3.1 - Nationalité et migrations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Tous les étrangers sont-ils traités juridiquement de la même manière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Les conditions d’acquisition de la nationalité sont-elles les mêmes dans tous les pays ?</a:t>
            </a:r>
          </a:p>
          <a:p>
            <a:pPr>
              <a:buFontTx/>
              <a:buChar char="-"/>
            </a:pPr>
            <a:r>
              <a:rPr lang="fr-FR" b="1" dirty="0"/>
              <a:t>2.3.2 - Droits de l’enfant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Pourquoi protéger les droits de l’enfant 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Quelles sont les références juridiques fondamentales pour la protection des droits de l’enfant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Quels sont les principaux droits de l’enfant ?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600" dirty="0"/>
          </a:p>
          <a:p>
            <a:pPr>
              <a:buFont typeface="Arial" panose="020B0604020202020204" pitchFamily="34" charset="0"/>
              <a:buChar char="•"/>
            </a:pPr>
            <a:endParaRPr lang="fr-FR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F6A999-805C-844B-AF5E-B3075ABB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A109D4-2D19-6045-BECC-8AD082F0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0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8DA7F-2B25-304D-BCB6-639D9D57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049"/>
          </a:xfrm>
        </p:spPr>
        <p:txBody>
          <a:bodyPr/>
          <a:lstStyle/>
          <a:p>
            <a:pPr algn="ctr"/>
            <a:r>
              <a:rPr lang="fr-FR" b="1" dirty="0"/>
              <a:t>Plan du cours.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C3196B-B1C1-FA4F-90BD-87E3916EF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7446"/>
            <a:ext cx="8915400" cy="4313776"/>
          </a:xfrm>
        </p:spPr>
        <p:txBody>
          <a:bodyPr/>
          <a:lstStyle/>
          <a:p>
            <a:r>
              <a:rPr lang="fr-FR" sz="2400" b="1" dirty="0"/>
              <a:t>Partie 2. Des questions juridiques contemporaines.</a:t>
            </a:r>
          </a:p>
          <a:p>
            <a:pPr>
              <a:buFontTx/>
              <a:buChar char="-"/>
            </a:pPr>
            <a:r>
              <a:rPr lang="fr-FR" sz="2000" b="1" dirty="0"/>
              <a:t>2.3 Personne et famille </a:t>
            </a:r>
          </a:p>
          <a:p>
            <a:pPr>
              <a:buFontTx/>
              <a:buChar char="-"/>
            </a:pPr>
            <a:r>
              <a:rPr lang="fr-FR" b="1" dirty="0"/>
              <a:t>2.3.3 - Évolution de la famille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Comment la famille est-elle appréhendée par le droit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Comment le droit de la famille s’adapte-t-il à l’évolution de la société ?</a:t>
            </a:r>
          </a:p>
          <a:p>
            <a:pPr>
              <a:buFontTx/>
              <a:buChar char="-"/>
            </a:pPr>
            <a:r>
              <a:rPr lang="fr-FR" b="1" dirty="0"/>
              <a:t>2.3.4 - Bioéthique et liberté de la personne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Jusqu’où le droit protège-t-il la personne 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Pourquoi est-il utile de réfléchir sur les pratiques médicales sur le vivant 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Quelles limites à l’assistance médicale à la procréation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Peut-on choisir les conditions de sa mort ?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600" dirty="0"/>
          </a:p>
          <a:p>
            <a:pPr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2ED026-5A9E-3749-8BCB-9404373D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91D956-D270-8543-8528-6EE95E54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8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0A09DA-215B-B541-B253-E971AD6A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13482"/>
            <a:ext cx="8911687" cy="775032"/>
          </a:xfrm>
        </p:spPr>
        <p:txBody>
          <a:bodyPr/>
          <a:lstStyle/>
          <a:p>
            <a:pPr algn="ctr"/>
            <a:r>
              <a:rPr lang="fr-FR" b="1" dirty="0"/>
              <a:t>Plan du cours.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387A79-131F-8342-8E66-895E2950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88514"/>
            <a:ext cx="8915400" cy="4922708"/>
          </a:xfrm>
        </p:spPr>
        <p:txBody>
          <a:bodyPr>
            <a:normAutofit lnSpcReduction="10000"/>
          </a:bodyPr>
          <a:lstStyle/>
          <a:p>
            <a:r>
              <a:rPr lang="fr-FR" sz="2400" b="1" dirty="0"/>
              <a:t>Partie 2. Des questions juridiques contemporaines.</a:t>
            </a:r>
          </a:p>
          <a:p>
            <a:pPr marL="0" indent="0">
              <a:buNone/>
            </a:pPr>
            <a:r>
              <a:rPr lang="fr-FR" sz="2400" b="1" dirty="0"/>
              <a:t>- </a:t>
            </a:r>
            <a:r>
              <a:rPr lang="fr-FR" sz="2000" b="1" dirty="0"/>
              <a:t>2.3 Personne et famille </a:t>
            </a:r>
          </a:p>
          <a:p>
            <a:pPr>
              <a:buFontTx/>
              <a:buChar char="-"/>
            </a:pPr>
            <a:r>
              <a:rPr lang="fr-FR" sz="2000" b="1" dirty="0"/>
              <a:t>2.3.5 - Sexe, droit et normes sociales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 recouvre le principe de liberté sexuelle 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L’État </a:t>
            </a:r>
            <a:r>
              <a:rPr lang="fr-FR" sz="1600" dirty="0" err="1"/>
              <a:t>a-t-il</a:t>
            </a:r>
            <a:r>
              <a:rPr lang="fr-FR" sz="1600" dirty="0"/>
              <a:t> vocation à limiter certaines pratiques sexuelles ?</a:t>
            </a:r>
          </a:p>
          <a:p>
            <a:pPr>
              <a:buFontTx/>
              <a:buChar char="-"/>
            </a:pPr>
            <a:r>
              <a:rPr lang="fr-FR" sz="2000" b="1" dirty="0"/>
              <a:t>2.3.6 - Harcèlement et diffamation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Qu’est-ce que le harcèlement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Qu’est-ce que la diffamation ?</a:t>
            </a:r>
          </a:p>
          <a:p>
            <a:pPr>
              <a:buFontTx/>
              <a:buChar char="-"/>
            </a:pPr>
            <a:r>
              <a:rPr lang="fr-FR" sz="2000" b="1" dirty="0"/>
              <a:t>2.4 - L’entreprise et le droit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Comment le droit circonscrit-il l’entreprise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Comment une relation de travail peut-elle se concrétiser au plan juridique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À quelles conditions juridiques une entreprise peut-elle être responsable d’un préjudice écologique ?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66BE8E-C183-C740-AA4D-ADC76192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D3F421-CBC3-3F45-80B7-11453A72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0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A0D00-341E-5E4E-A3DB-7BB8B67B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4405"/>
            <a:ext cx="8911687" cy="52337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Plan du cours.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A0665-944D-374A-B061-0B6FD2DCC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36435"/>
            <a:ext cx="8915400" cy="4673468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/>
              <a:t>Partie 2. Des questions juridiques contemporaines.</a:t>
            </a:r>
          </a:p>
          <a:p>
            <a:pPr>
              <a:buFontTx/>
              <a:buChar char="-"/>
            </a:pPr>
            <a:r>
              <a:rPr lang="fr-FR" sz="2000" b="1" dirty="0"/>
              <a:t>2.5 - Création et technologies numériques</a:t>
            </a:r>
          </a:p>
          <a:p>
            <a:pPr>
              <a:buFontTx/>
              <a:buChar char="-"/>
            </a:pPr>
            <a:r>
              <a:rPr lang="fr-FR" b="1" dirty="0"/>
              <a:t>2.5.1 - Propriétés intellectuelles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Qu’est-ce que le droit de propriété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Quelle différence existe-t-il, au sein de la propriété intellectuelle, entre la propriété littéraire et artistique, et la propriété industrielle ?</a:t>
            </a:r>
          </a:p>
          <a:p>
            <a:pPr>
              <a:buFontTx/>
              <a:buChar char="-"/>
            </a:pPr>
            <a:r>
              <a:rPr lang="fr-FR" b="1" dirty="0"/>
              <a:t>2.5.2 - Protection des données à caractère personnel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Qu’est-ce qu’une donnée à caractère personnel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Peut-on protéger les individus contre l’exploitation commerciale de leurs données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Qui protège les données à caractère personnel ?</a:t>
            </a:r>
          </a:p>
          <a:p>
            <a:pPr>
              <a:buFontTx/>
              <a:buChar char="-"/>
            </a:pPr>
            <a:r>
              <a:rPr lang="fr-FR" b="1" dirty="0"/>
              <a:t>2.5.3 - Intelligence artificielle et justice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Quels défis l’intelligence artificielle pose-t-elle pour les juristes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Quels bouleversements procèdent du développement des plateformes numériques et des objets connectés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Comment le droit peut-il appréhender la cybercriminalité ?</a:t>
            </a:r>
          </a:p>
          <a:p>
            <a:pPr>
              <a:buFontTx/>
              <a:buChar char="-"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 typeface="Arial" panose="020B0604020202020204" pitchFamily="34" charset="0"/>
              <a:buChar char="•"/>
            </a:pPr>
            <a:endParaRPr lang="fr-FR" sz="1600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CB0DC0-DD72-0944-836F-BF3219E1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AE4EF4-7D88-D74D-9A21-27E3E040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3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0E919-26D1-2549-AFF2-FF9A3052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Démarche et finalités du programme.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0FA8B3-FED8-E441-B734-9106DB95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Pour chaque item.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b="1" dirty="0"/>
              <a:t>Des notions à acquérir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b="1" dirty="0"/>
              <a:t>Des connaissances juridiques (lois, décrets, jurisprudence, décisions rendues par le conseil constitutionnel , etc.).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b="1" dirty="0"/>
              <a:t>Des problématiques juridiques et des prolongements (réflexion et travail à partir de décisions de justice).  </a:t>
            </a:r>
          </a:p>
          <a:p>
            <a:pPr marL="0" indent="0">
              <a:buNone/>
            </a:pPr>
            <a:endParaRPr lang="fr-FR" sz="20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8A0CC9-D60C-A448-B9C1-05E20AB4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56EDDD-B082-784A-AF33-F6E268A9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1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DED69-BBE7-F644-A678-4C0B20D72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0963"/>
            <a:ext cx="8911687" cy="706293"/>
          </a:xfrm>
        </p:spPr>
        <p:txBody>
          <a:bodyPr/>
          <a:lstStyle/>
          <a:p>
            <a:pPr algn="ctr"/>
            <a:r>
              <a:rPr lang="fr-FR" b="1" dirty="0"/>
              <a:t>Pourquoi choisir l’option DGEMC?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FF4C61-4768-544E-99C1-93AD9C1FA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5080983"/>
          </a:xfrm>
        </p:spPr>
        <p:txBody>
          <a:bodyPr/>
          <a:lstStyle/>
          <a:p>
            <a:pPr algn="just"/>
            <a:r>
              <a:rPr lang="fr-FR" sz="2000" dirty="0"/>
              <a:t>Différentes </a:t>
            </a:r>
            <a:r>
              <a:rPr lang="fr-FR" sz="2000" b="1" dirty="0"/>
              <a:t>motivations </a:t>
            </a:r>
            <a:r>
              <a:rPr lang="fr-FR" sz="2000" dirty="0"/>
              <a:t>peuvent vous amener à choisir cette option: </a:t>
            </a:r>
          </a:p>
          <a:p>
            <a:pPr algn="just">
              <a:buFontTx/>
              <a:buChar char="-"/>
            </a:pPr>
            <a:r>
              <a:rPr lang="fr-FR" sz="2000" dirty="0"/>
              <a:t>Vous vous orientez vers des </a:t>
            </a:r>
            <a:r>
              <a:rPr lang="fr-FR" sz="2000" b="1" dirty="0"/>
              <a:t>études de droit </a:t>
            </a:r>
            <a:r>
              <a:rPr lang="fr-FR" sz="2000" dirty="0"/>
              <a:t>et vous êtes intéressé par des </a:t>
            </a:r>
            <a:r>
              <a:rPr lang="fr-FR" sz="2000" b="1" dirty="0"/>
              <a:t>professions juridiques </a:t>
            </a:r>
            <a:r>
              <a:rPr lang="fr-FR" sz="2000" dirty="0"/>
              <a:t>(avocat, notaire, magistrat, huissier, inspecteur des douanes...) ; </a:t>
            </a:r>
          </a:p>
          <a:p>
            <a:pPr algn="just">
              <a:buFontTx/>
              <a:buChar char="-"/>
            </a:pPr>
            <a:r>
              <a:rPr lang="fr-FR" sz="2000" dirty="0"/>
              <a:t>Vous avez besoin d’une </a:t>
            </a:r>
            <a:r>
              <a:rPr lang="fr-FR" sz="2000" b="1" dirty="0"/>
              <a:t>culture juridique </a:t>
            </a:r>
            <a:r>
              <a:rPr lang="fr-FR" sz="2000" dirty="0"/>
              <a:t>car vous souhaitez passer des </a:t>
            </a:r>
            <a:r>
              <a:rPr lang="fr-FR" sz="2000" b="1" dirty="0"/>
              <a:t>concours administratifs, </a:t>
            </a:r>
            <a:r>
              <a:rPr lang="fr-FR" sz="2000" dirty="0"/>
              <a:t>intégrer </a:t>
            </a:r>
            <a:r>
              <a:rPr lang="fr-FR" sz="2000" b="1" dirty="0"/>
              <a:t>une école de journalisme</a:t>
            </a:r>
            <a:r>
              <a:rPr lang="fr-FR" sz="2000" dirty="0"/>
              <a:t>, une </a:t>
            </a:r>
            <a:r>
              <a:rPr lang="fr-FR" sz="2000" b="1" dirty="0"/>
              <a:t>école de commerce, </a:t>
            </a:r>
            <a:r>
              <a:rPr lang="fr-FR" sz="2000" dirty="0"/>
              <a:t>un </a:t>
            </a:r>
            <a:r>
              <a:rPr lang="fr-FR" sz="2000" b="1" dirty="0"/>
              <a:t>Institut des Etudes Politiques (IEP), </a:t>
            </a:r>
            <a:r>
              <a:rPr lang="fr-FR" sz="2000" dirty="0"/>
              <a:t>poursuivre des études courtes (IUT, BTS) ;</a:t>
            </a:r>
          </a:p>
          <a:p>
            <a:pPr algn="just">
              <a:buFontTx/>
              <a:buChar char="-"/>
            </a:pPr>
            <a:r>
              <a:rPr lang="fr-FR" sz="2000" dirty="0"/>
              <a:t>Vous aurez de toute façon toujours besoin de </a:t>
            </a:r>
            <a:r>
              <a:rPr lang="fr-FR" sz="2000" b="1" dirty="0"/>
              <a:t>connaître vos droits dans votre vie professionnelle et familiale.</a:t>
            </a:r>
          </a:p>
          <a:p>
            <a:pPr algn="just">
              <a:buFontTx/>
              <a:buChar char="-"/>
            </a:pPr>
            <a:r>
              <a:rPr lang="fr-FR" sz="2000" b="1" dirty="0"/>
              <a:t>C’est une épreuve préparée au cours de l’année et qui doit donc me permettre d’engranger facilement des points au baccalauréat si je suis sérieux.</a:t>
            </a:r>
          </a:p>
          <a:p>
            <a:pPr algn="just">
              <a:buFontTx/>
              <a:buChar char="-"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E1307D-1091-7948-8201-833AE4AC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990D2B-886F-2C43-9D63-4230AD22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1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29FC7-364C-9A49-9BEB-AA520061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Modalités d’organisation de l’option DGEMC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619285-27E4-C544-BB86-8DFD9B0E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5166"/>
          </a:xfrm>
        </p:spPr>
        <p:txBody>
          <a:bodyPr>
            <a:normAutofit/>
          </a:bodyPr>
          <a:lstStyle/>
          <a:p>
            <a:pPr algn="just"/>
            <a:r>
              <a:rPr lang="fr-FR" sz="2800" dirty="0"/>
              <a:t>L’option s’adresse à </a:t>
            </a:r>
            <a:r>
              <a:rPr lang="fr-FR" sz="2800" b="1" dirty="0"/>
              <a:t>tous les élèves de terminale.</a:t>
            </a:r>
            <a:endParaRPr lang="fr-FR" sz="2800" dirty="0"/>
          </a:p>
          <a:p>
            <a:pPr algn="just"/>
            <a:r>
              <a:rPr lang="fr-FR" sz="2800" dirty="0"/>
              <a:t>La durée est de </a:t>
            </a:r>
            <a:r>
              <a:rPr lang="fr-FR" sz="2800" b="1" dirty="0"/>
              <a:t>3 heures par semaine</a:t>
            </a:r>
            <a:r>
              <a:rPr lang="fr-FR" sz="2800" dirty="0"/>
              <a:t>. Elle est dispensée par deux professeurs (Histoire-Géographie et Sciences économiques et sociales).</a:t>
            </a:r>
          </a:p>
          <a:p>
            <a:pPr algn="just"/>
            <a:r>
              <a:rPr lang="fr-FR" sz="2800" dirty="0"/>
              <a:t>Des évaluations  en </a:t>
            </a:r>
            <a:r>
              <a:rPr lang="fr-FR" sz="2800" b="1" dirty="0"/>
              <a:t>contrôle continu comptabilisées coefficient 2.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406EF4-9C44-F346-ACFF-5A200E11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423556-1EDB-5A42-873D-2A42E26C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1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6585F-6D3D-7144-8C16-26F0484C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 programme. (extrait du BO du 25/07/2019).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8BAE93-C63E-CD47-8078-A493851F4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dirty="0"/>
              <a:t>Visée de cet enseignement.</a:t>
            </a:r>
          </a:p>
          <a:p>
            <a:pPr marL="0" indent="0" algn="just">
              <a:buNone/>
            </a:pPr>
            <a:r>
              <a:rPr lang="fr-FR" sz="2000" dirty="0"/>
              <a:t>L’enseignement de Droit et grands enjeux du monde contemporain vise à élargir les perspectives des élèves de terminale. </a:t>
            </a:r>
          </a:p>
          <a:p>
            <a:pPr marL="0" indent="0" algn="just">
              <a:buNone/>
            </a:pPr>
            <a:r>
              <a:rPr lang="fr-FR" sz="2000" b="1" dirty="0"/>
              <a:t>L’objectif est de leur </a:t>
            </a:r>
            <a:r>
              <a:rPr lang="fr-FR" sz="2000" b="1" dirty="0">
                <a:solidFill>
                  <a:srgbClr val="FF0000"/>
                </a:solidFill>
              </a:rPr>
              <a:t>faire découvrir les instruments du droit – normes, institutions, métiers –, son rôle social, ainsi que la méthodologie du raisonnement juridique. </a:t>
            </a:r>
          </a:p>
          <a:p>
            <a:pPr marL="0" indent="0" algn="just">
              <a:buNone/>
            </a:pPr>
            <a:r>
              <a:rPr lang="fr-FR" sz="2000" dirty="0"/>
              <a:t>En partant du droit positif et de la façon dont il contribue à structurer les grands enjeux politiques, économiques et sociaux contemporains, </a:t>
            </a:r>
            <a:r>
              <a:rPr lang="fr-FR" sz="2000" b="1" dirty="0"/>
              <a:t>il s’agit d’aborder </a:t>
            </a:r>
            <a:r>
              <a:rPr lang="fr-FR" sz="2000" b="1" dirty="0">
                <a:solidFill>
                  <a:srgbClr val="FF0000"/>
                </a:solidFill>
              </a:rPr>
              <a:t>certains grands thèmes du monde contemporain</a:t>
            </a:r>
            <a:r>
              <a:rPr lang="fr-FR" sz="2000" b="1" dirty="0"/>
              <a:t>, non en eux-mêmes, comme ils peuvent l'être dans d'autres matières, mais </a:t>
            </a:r>
            <a:r>
              <a:rPr lang="fr-FR" sz="2000" b="1" dirty="0">
                <a:solidFill>
                  <a:srgbClr val="FF0000"/>
                </a:solidFill>
              </a:rPr>
              <a:t>à travers la façon dont ils sont saisis par le droit.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514DCB-F31F-4447-AB38-0E9CC8C0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A54738-CF96-D147-A2FF-669BD495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0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903D2F-64A1-2E4D-9CE2-7F636794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 programme. (extrait du BO du 25/07/2019).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3FD98A-42CF-8C44-9E4B-5D607925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0082"/>
          </a:xfrm>
        </p:spPr>
        <p:txBody>
          <a:bodyPr/>
          <a:lstStyle/>
          <a:p>
            <a:pPr algn="just"/>
            <a:r>
              <a:rPr lang="fr-FR" sz="2000" b="1" dirty="0"/>
              <a:t>L’objectif de cet enseignement </a:t>
            </a:r>
            <a:r>
              <a:rPr lang="fr-FR" sz="2000" dirty="0"/>
              <a:t>est moins d’offrir une anticipation d’une première année de droit à l’université – quoiqu’il puisse susciter chez certains élèves le goût d’une telle orientation à l’avenir – que </a:t>
            </a:r>
            <a:r>
              <a:rPr lang="fr-FR" sz="2000" b="1" dirty="0"/>
              <a:t>de donner aux élèves l’occasion </a:t>
            </a:r>
            <a:r>
              <a:rPr lang="fr-FR" sz="2000" b="1" dirty="0">
                <a:solidFill>
                  <a:srgbClr val="FF0000"/>
                </a:solidFill>
              </a:rPr>
              <a:t>de réfléchir à l’existence et à l’utilité des normes juridiques, à leur portée sociale, à leur vertu pacificatrice, aux conditions de leur adoption et à celles de leur application. 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/>
              <a:t>Le choix a été fait </a:t>
            </a:r>
            <a:r>
              <a:rPr lang="fr-FR" sz="2000" b="1" dirty="0">
                <a:solidFill>
                  <a:srgbClr val="FF0000"/>
                </a:solidFill>
              </a:rPr>
              <a:t>de partir de questions concrètes qui mettent en scène des situations réelles </a:t>
            </a:r>
            <a:r>
              <a:rPr lang="fr-FR" sz="2000" b="1" dirty="0"/>
              <a:t>afin d’identifier comment le droit y est présent et avec quels instruments, quels résultats et quelles limites il y répond. </a:t>
            </a:r>
          </a:p>
          <a:p>
            <a:pPr algn="just"/>
            <a:endParaRPr lang="fr-FR" sz="2000" b="1" dirty="0"/>
          </a:p>
          <a:p>
            <a:pPr marL="0" indent="0" algn="just">
              <a:buNone/>
            </a:pPr>
            <a:endParaRPr lang="fr-FR" b="1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2FB416-89AA-324F-9029-20A62AE5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963DE5-ECF0-124F-A08A-43872D01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283FB-CA32-FA47-BFF4-6A7FA37D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 programme. (extrait du BO du 25/07/2019).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AE5298-5D06-464E-88AA-64A555969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56183"/>
          </a:xfrm>
        </p:spPr>
        <p:txBody>
          <a:bodyPr>
            <a:normAutofit/>
          </a:bodyPr>
          <a:lstStyle/>
          <a:p>
            <a:r>
              <a:rPr lang="fr-FR" sz="2400" b="1" dirty="0"/>
              <a:t>Cet enseignement a pour finalités de :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2000" dirty="0"/>
              <a:t>- </a:t>
            </a:r>
            <a:r>
              <a:rPr lang="fr-FR" sz="2000" b="1" dirty="0"/>
              <a:t>contribuer à la formation de l’élève afin de lui permettre de </a:t>
            </a:r>
            <a:r>
              <a:rPr lang="fr-FR" sz="2000" b="1" dirty="0">
                <a:solidFill>
                  <a:srgbClr val="FF0000"/>
                </a:solidFill>
              </a:rPr>
              <a:t>devenir un citoyen éclairé </a:t>
            </a:r>
            <a:r>
              <a:rPr lang="fr-FR" sz="2000" b="1" dirty="0">
                <a:solidFill>
                  <a:schemeClr val="tx1"/>
                </a:solidFill>
              </a:rPr>
              <a:t>par la découverte de l’environnement juridique dans lequel il évolue ;</a:t>
            </a:r>
          </a:p>
          <a:p>
            <a:pPr marL="0" indent="0" algn="just">
              <a:buNone/>
            </a:pPr>
            <a:r>
              <a:rPr lang="fr-FR" sz="2000" b="1" dirty="0"/>
              <a:t>- comprendre </a:t>
            </a:r>
            <a:r>
              <a:rPr lang="fr-FR" sz="2000" b="1" dirty="0">
                <a:solidFill>
                  <a:srgbClr val="FF0000"/>
                </a:solidFill>
              </a:rPr>
              <a:t>le sens de la règle de droit pour en percevoir l’utilité en lien avec d’autres champs disciplinaires ;</a:t>
            </a:r>
          </a:p>
          <a:p>
            <a:pPr marL="0" indent="0">
              <a:buNone/>
            </a:pPr>
            <a:r>
              <a:rPr lang="fr-FR" sz="2000" b="1" dirty="0"/>
              <a:t>- favoriser la </a:t>
            </a:r>
            <a:r>
              <a:rPr lang="fr-FR" sz="2000" b="1" dirty="0">
                <a:solidFill>
                  <a:srgbClr val="FF0000"/>
                </a:solidFill>
              </a:rPr>
              <a:t>construction de l’esprit critique de l’élève </a:t>
            </a:r>
            <a:r>
              <a:rPr lang="fr-FR" sz="2000" b="1" dirty="0">
                <a:solidFill>
                  <a:schemeClr val="tx1"/>
                </a:solidFill>
              </a:rPr>
              <a:t>par l’acquisition de la rigueur nécessaire à l’expression d’une pensée éclairée ;</a:t>
            </a:r>
          </a:p>
          <a:p>
            <a:pPr marL="0" indent="0">
              <a:buNone/>
            </a:pPr>
            <a:r>
              <a:rPr lang="fr-FR" sz="2000" b="1" dirty="0"/>
              <a:t>- permettre </a:t>
            </a:r>
            <a:r>
              <a:rPr lang="fr-FR" sz="2000" b="1" dirty="0">
                <a:solidFill>
                  <a:srgbClr val="FF0000"/>
                </a:solidFill>
              </a:rPr>
              <a:t>la découverte des métiers du droit </a:t>
            </a:r>
            <a:r>
              <a:rPr lang="fr-FR" sz="2000" b="1" dirty="0"/>
              <a:t>et ainsi contribuer à la réflexion autour du parcours d’orientation de l’élève.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0E6429-2A6F-D446-85AB-4AE2F902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CE74AC-5594-0445-82DA-D031B2A3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2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2A909-CD77-CB42-B401-BA0C3D31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Structuration du programme.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F091AA-66E7-7E44-980E-94B5DD8C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pPr algn="just"/>
            <a:r>
              <a:rPr lang="fr-FR" sz="2000" dirty="0"/>
              <a:t>La notion de droit est précisée dès </a:t>
            </a:r>
            <a:r>
              <a:rPr lang="fr-FR" sz="2000" b="1" dirty="0"/>
              <a:t>l’introduction. </a:t>
            </a:r>
            <a:r>
              <a:rPr lang="fr-FR" sz="2000" dirty="0"/>
              <a:t>Ainsi, à travers </a:t>
            </a:r>
            <a:r>
              <a:rPr lang="fr-FR" sz="2000" b="1" dirty="0"/>
              <a:t>la question </a:t>
            </a:r>
            <a:r>
              <a:rPr lang="fr-FR" sz="2000" b="1" dirty="0">
                <a:solidFill>
                  <a:srgbClr val="FF0000"/>
                </a:solidFill>
              </a:rPr>
              <a:t>« qu’est-ce que le droit ? »,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b="1" dirty="0">
                <a:solidFill>
                  <a:srgbClr val="FF0000"/>
                </a:solidFill>
              </a:rPr>
              <a:t>les fonctions du droit </a:t>
            </a:r>
            <a:r>
              <a:rPr lang="fr-FR" sz="2000" dirty="0"/>
              <a:t>sont exposées ainsi que </a:t>
            </a:r>
            <a:r>
              <a:rPr lang="fr-FR" sz="2000" b="1" dirty="0">
                <a:solidFill>
                  <a:srgbClr val="FF0000"/>
                </a:solidFill>
              </a:rPr>
              <a:t>les caractéristiques de la règle de droit.</a:t>
            </a:r>
          </a:p>
          <a:p>
            <a:pPr marL="0" indent="0" algn="just">
              <a:buNone/>
            </a:pPr>
            <a:endParaRPr lang="fr-FR" sz="2000" b="1" dirty="0"/>
          </a:p>
          <a:p>
            <a:pPr algn="just"/>
            <a:r>
              <a:rPr lang="fr-FR" sz="2000" b="1" dirty="0"/>
              <a:t>La première partie a pour objet </a:t>
            </a:r>
            <a:r>
              <a:rPr lang="fr-FR" sz="2000" b="1" dirty="0">
                <a:solidFill>
                  <a:srgbClr val="FF0000"/>
                </a:solidFill>
              </a:rPr>
              <a:t>d’exposer les différentes sources de droit </a:t>
            </a:r>
            <a:r>
              <a:rPr lang="fr-FR" sz="2000" b="1" dirty="0"/>
              <a:t>afin de mettre en évidence leur hiérarchie et leur complémentarité. </a:t>
            </a:r>
            <a:r>
              <a:rPr lang="fr-FR" sz="2000" dirty="0"/>
              <a:t>Cette partie doit </a:t>
            </a:r>
            <a:r>
              <a:rPr lang="fr-FR" sz="2000" b="1" dirty="0"/>
              <a:t>se baser </a:t>
            </a:r>
            <a:r>
              <a:rPr lang="fr-FR" sz="2000" b="1" dirty="0">
                <a:solidFill>
                  <a:srgbClr val="FF0000"/>
                </a:solidFill>
              </a:rPr>
              <a:t>sur des exemples choisis dans une diversité de champs</a:t>
            </a:r>
            <a:r>
              <a:rPr lang="fr-FR" sz="2000" b="1" dirty="0"/>
              <a:t>, </a:t>
            </a:r>
            <a:r>
              <a:rPr lang="fr-FR" sz="2000" b="1" dirty="0">
                <a:solidFill>
                  <a:srgbClr val="FF0000"/>
                </a:solidFill>
              </a:rPr>
              <a:t>mais aussi dans la vie quotidienne de l’élève.</a:t>
            </a:r>
            <a:r>
              <a:rPr lang="fr-FR" sz="2000" b="1" dirty="0"/>
              <a:t> L’organisation judiciaire et le cadre international sont également abordés </a:t>
            </a:r>
            <a:r>
              <a:rPr lang="fr-FR" sz="2000" dirty="0"/>
              <a:t>afin de doter l’élève des notions élémentaires relatives au cadre juridique </a:t>
            </a:r>
            <a:r>
              <a:rPr lang="fr-FR" sz="2000" b="1" dirty="0"/>
              <a:t>et de lui permettre de </a:t>
            </a:r>
            <a:r>
              <a:rPr lang="fr-FR" sz="2000" b="1" dirty="0">
                <a:solidFill>
                  <a:srgbClr val="FF0000"/>
                </a:solidFill>
              </a:rPr>
              <a:t>comprendre et de mener un raisonnement juridique</a:t>
            </a:r>
            <a:r>
              <a:rPr lang="fr-FR" sz="2000" b="1" dirty="0"/>
              <a:t>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0F742A-03CC-5940-B5E6-4EDC5A52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04C04B-6B6E-8A4F-9D94-1C599A33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7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B02EB-B5E1-F14C-B38A-DE1A5F787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Structuration du programme.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88391-11EB-4540-B03C-266407BE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1513"/>
            <a:ext cx="8915400" cy="4269709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/>
              <a:t>La seconde partie, qui représente l’essentiel du programme, présente une série de questions qui permettront :</a:t>
            </a:r>
          </a:p>
          <a:p>
            <a:pPr marL="0" indent="0" algn="just">
              <a:buNone/>
            </a:pPr>
            <a:endParaRPr lang="fr-FR" sz="2000" b="1" dirty="0"/>
          </a:p>
          <a:p>
            <a:pPr marL="0" indent="0" algn="just">
              <a:buNone/>
            </a:pPr>
            <a:r>
              <a:rPr lang="fr-FR" sz="2000" dirty="0"/>
              <a:t>- </a:t>
            </a:r>
            <a:r>
              <a:rPr lang="fr-FR" sz="2000" b="1" dirty="0">
                <a:solidFill>
                  <a:srgbClr val="FF0000"/>
                </a:solidFill>
              </a:rPr>
              <a:t>l’examen de situations concrètes, de décisions de justice ou de cas pratiques</a:t>
            </a:r>
            <a:r>
              <a:rPr lang="fr-FR" sz="2000" dirty="0"/>
              <a:t>, en vue d’identifier les règles applicables et leur application en l’espèce ;</a:t>
            </a:r>
          </a:p>
          <a:p>
            <a:pPr algn="just"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la construction d’une argumentation juridique autour d’une problématique donnée ou dans le cadre de sujets de débat.</a:t>
            </a:r>
          </a:p>
          <a:p>
            <a:pPr mar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Remarque: </a:t>
            </a:r>
            <a:r>
              <a:rPr lang="fr-FR" sz="2000" b="1" u="sng" dirty="0">
                <a:solidFill>
                  <a:srgbClr val="FF0000"/>
                </a:solidFill>
              </a:rPr>
              <a:t>Les professeurs peuvent ne pas traiter tous les thèmes proposés dans la partie 2. </a:t>
            </a:r>
            <a:r>
              <a:rPr lang="fr-FR" sz="2000" b="1" dirty="0">
                <a:solidFill>
                  <a:srgbClr val="FF0000"/>
                </a:solidFill>
              </a:rPr>
              <a:t>Il est néanmoins recommandé de </a:t>
            </a:r>
            <a:r>
              <a:rPr lang="fr-FR" sz="2000" b="1" u="sng" dirty="0">
                <a:solidFill>
                  <a:srgbClr val="FF0000"/>
                </a:solidFill>
              </a:rPr>
              <a:t>traiter au moins trois thèmes de cette partie du programme.</a:t>
            </a:r>
          </a:p>
          <a:p>
            <a:pPr marL="0" indent="0" algn="just">
              <a:buNone/>
            </a:pP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56DEC82-968C-C443-85B2-A49DA4ED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B51B61-8FD3-7749-A8C2-B393321F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8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051FB7-F262-614E-862C-A27ED374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Plan du cours.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CE968C-2B70-8041-9FBE-B34CB69D9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/>
              <a:t>Introduction: Qu’est-ce que le droit ?</a:t>
            </a:r>
          </a:p>
          <a:p>
            <a:r>
              <a:rPr lang="fr-FR" sz="2400" b="1" dirty="0"/>
              <a:t>Partie 1. Comment le droit est-il organisé ?</a:t>
            </a:r>
          </a:p>
          <a:p>
            <a:pPr>
              <a:buFontTx/>
              <a:buChar char="-"/>
            </a:pPr>
            <a:r>
              <a:rPr lang="fr-FR" sz="2000" b="1" dirty="0"/>
              <a:t>1.1 Les sources du droit </a:t>
            </a:r>
            <a:r>
              <a:rPr lang="fr-FR" sz="2000" dirty="0"/>
              <a:t>(la constitution; les lois, décrets, arrêtés et ordonnances; la jurisprudence; le contrat).</a:t>
            </a:r>
          </a:p>
          <a:p>
            <a:pPr algn="just">
              <a:buFontTx/>
              <a:buChar char="-"/>
            </a:pPr>
            <a:r>
              <a:rPr lang="fr-FR" sz="2000" b="1" dirty="0"/>
              <a:t>1.2 L’organisation judiciaire en France </a:t>
            </a:r>
            <a:r>
              <a:rPr lang="fr-FR" sz="2000" dirty="0"/>
              <a:t>(les juridictions administratives; les juridictions judiciaires).</a:t>
            </a:r>
          </a:p>
          <a:p>
            <a:pPr>
              <a:buFontTx/>
              <a:buChar char="-"/>
            </a:pPr>
            <a:r>
              <a:rPr lang="fr-FR" sz="2000" b="1" dirty="0"/>
              <a:t>1.3 Les relations internationales du droit </a:t>
            </a:r>
            <a:r>
              <a:rPr lang="fr-FR" sz="2000" dirty="0"/>
              <a:t>(l’Union européenne, internationalisation du droit: organisation des Nations unies, Conseil de l’Europe, Cour européenne des droits de l’homme).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100C4C-3604-034D-AF24-D3983F3E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JPO 27 avril Lycée Mistral M Gosse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413934-0AF9-C748-8E0F-A7290F60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37A67-01A2-994E-A205-3C685E8F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2371"/>
            <a:ext cx="8911687" cy="804231"/>
          </a:xfrm>
        </p:spPr>
        <p:txBody>
          <a:bodyPr/>
          <a:lstStyle/>
          <a:p>
            <a:pPr algn="ctr"/>
            <a:r>
              <a:rPr lang="fr-FR" b="1" dirty="0"/>
              <a:t>Plan du cours.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BB6E2B-98ED-CD4E-AB6C-8C77A290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4807218"/>
          </a:xfrm>
        </p:spPr>
        <p:txBody>
          <a:bodyPr>
            <a:normAutofit/>
          </a:bodyPr>
          <a:lstStyle/>
          <a:p>
            <a:r>
              <a:rPr lang="fr-FR" sz="2400" b="1" dirty="0"/>
              <a:t>Partie 2. Des questions juridiques contemporaines.</a:t>
            </a:r>
          </a:p>
          <a:p>
            <a:pPr>
              <a:buFontTx/>
              <a:buChar char="-"/>
            </a:pPr>
            <a:r>
              <a:rPr lang="fr-FR" sz="2000" b="1" dirty="0"/>
              <a:t>2.1 Les sujets de droit.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Qui peut faire valoir ses droits?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La responsabilité est-elle une conséquence de la liberté des individus?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L’animal est-il une personne ou une chose?</a:t>
            </a:r>
          </a:p>
          <a:p>
            <a:pPr>
              <a:buFontTx/>
              <a:buChar char="-"/>
            </a:pPr>
            <a:r>
              <a:rPr lang="fr-FR" sz="2000" b="1" dirty="0"/>
              <a:t>2.2 Liberté, égalité, fraternité.</a:t>
            </a:r>
          </a:p>
          <a:p>
            <a:pPr marL="0" indent="0">
              <a:buNone/>
            </a:pPr>
            <a:r>
              <a:rPr lang="fr-FR" b="1" dirty="0"/>
              <a:t>2.2.1 Liberté et sécurité.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Quelle est la place de la liberté dans notre système juridique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Dans quelle mesure l’État peut-il limiter la liberté des individus ?</a:t>
            </a:r>
          </a:p>
          <a:p>
            <a:pPr marL="0" indent="0">
              <a:buNone/>
            </a:pPr>
            <a:r>
              <a:rPr lang="fr-FR" b="1" dirty="0"/>
              <a:t>2.2.2 Égalité et lutte contre les discriminations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Quelle est l’importance de l’égalité en droit français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/>
              <a:t>Qu’est-ce que le principe d’égalité ?</a:t>
            </a:r>
          </a:p>
          <a:p>
            <a:pPr marL="0" indent="0">
              <a:buNone/>
            </a:pPr>
            <a:endParaRPr lang="fr-FR" sz="2000" b="1" dirty="0"/>
          </a:p>
          <a:p>
            <a:pPr>
              <a:buFont typeface="Arial" panose="020B0604020202020204" pitchFamily="34" charset="0"/>
              <a:buChar char="•"/>
            </a:pPr>
            <a:endParaRPr lang="fr-FR" sz="20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F002C7-1948-924E-ACB2-84CEF322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JPO 27 </a:t>
            </a:r>
            <a:r>
              <a:rPr lang="en-US" dirty="0" err="1"/>
              <a:t>avril</a:t>
            </a:r>
            <a:r>
              <a:rPr lang="en-US" dirty="0"/>
              <a:t> Lycée Mistral M Gosse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5154C6-FA84-C64B-B210-9C07937C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6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Brin</Template>
  <TotalTime>124</TotalTime>
  <Words>1495</Words>
  <Application>Microsoft Macintosh PowerPoint</Application>
  <PresentationFormat>Grand écran</PresentationFormat>
  <Paragraphs>146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Wingdings 3</vt:lpstr>
      <vt:lpstr>Brin</vt:lpstr>
      <vt:lpstr>Présentation de l’option DGEMC</vt:lpstr>
      <vt:lpstr>Modalités d’organisation de l’option DGEMC</vt:lpstr>
      <vt:lpstr>Le programme. (extrait du BO du 25/07/2019).</vt:lpstr>
      <vt:lpstr>Le programme. (extrait du BO du 25/07/2019).</vt:lpstr>
      <vt:lpstr>Le programme. (extrait du BO du 25/07/2019).</vt:lpstr>
      <vt:lpstr>Structuration du programme.</vt:lpstr>
      <vt:lpstr>Structuration du programme.</vt:lpstr>
      <vt:lpstr>Plan du cours.</vt:lpstr>
      <vt:lpstr>Plan du cours.</vt:lpstr>
      <vt:lpstr>Plan du cours.</vt:lpstr>
      <vt:lpstr>Plan du cours.</vt:lpstr>
      <vt:lpstr>Plan du cours.</vt:lpstr>
      <vt:lpstr>Plan du cours.</vt:lpstr>
      <vt:lpstr>Démarche et finalités du programme.</vt:lpstr>
      <vt:lpstr>Pourquoi choisir l’option DGEMC?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Études de droit, option DGEMC et SES</dc:title>
  <dc:creator>Martine GOSSE</dc:creator>
  <cp:lastModifiedBy>Martine GOSSE</cp:lastModifiedBy>
  <cp:revision>22</cp:revision>
  <dcterms:created xsi:type="dcterms:W3CDTF">2022-04-26T06:10:24Z</dcterms:created>
  <dcterms:modified xsi:type="dcterms:W3CDTF">2022-04-26T08:16:30Z</dcterms:modified>
</cp:coreProperties>
</file>