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11"/>
  </p:notesMasterIdLst>
  <p:handoutMasterIdLst>
    <p:handoutMasterId r:id="rId12"/>
  </p:handoutMasterIdLst>
  <p:sldIdLst>
    <p:sldId id="261" r:id="rId5"/>
    <p:sldId id="300" r:id="rId6"/>
    <p:sldId id="280" r:id="rId7"/>
    <p:sldId id="273" r:id="rId8"/>
    <p:sldId id="286" r:id="rId9"/>
    <p:sldId id="302" r:id="rId10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5034" autoAdjust="0"/>
  </p:normalViewPr>
  <p:slideViewPr>
    <p:cSldViewPr>
      <p:cViewPr varScale="1">
        <p:scale>
          <a:sx n="82" d="100"/>
          <a:sy n="82" d="100"/>
        </p:scale>
        <p:origin x="258" y="78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1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>
              <a:latin typeface="Tw Cen MT" panose="020B0602020104020603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F41FF7-4014-4711-A251-86D973B5F254}" type="datetime1">
              <a:rPr lang="fr-FR" smtClean="0">
                <a:latin typeface="Tw Cen MT" panose="020B0602020104020603" pitchFamily="34" charset="0"/>
              </a:rPr>
              <a:t>19/02/2024</a:t>
            </a:fld>
            <a:endParaRPr lang="fr-FR">
              <a:latin typeface="Tw Cen MT" panose="020B0602020104020603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>
              <a:latin typeface="Tw Cen MT" panose="020B06020201040206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fr-FR" smtClean="0">
                <a:latin typeface="Tw Cen MT" panose="020B0602020104020603" pitchFamily="34" charset="0"/>
              </a:rPr>
              <a:t>‹N°›</a:t>
            </a:fld>
            <a:endParaRPr lang="fr-FR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4697A488-1D99-4A6A-905F-F9C8CB9BBE5A}" type="datetime1">
              <a:rPr lang="fr-FR" noProof="0" smtClean="0"/>
              <a:t>19/02/2024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fr-FR" smtClean="0"/>
              <a:pPr rtl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59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fr-FR" smtClean="0"/>
              <a:pPr rtl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fr-FR" smtClean="0"/>
              <a:pPr rtl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1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_Jaune fonc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fr-FR" noProof="0"/>
              <a:t>I</a:t>
            </a: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9" name="Forme libre : Form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fr-FR" noProof="0"/>
          </a:p>
        </p:txBody>
      </p:sp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Forme libre : Forme 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vert océ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Forme libre : Forme 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Forme libre : Forme 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Forme libre : Forme 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Bleu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Forme libre : Forme 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Forme libre : Forme 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Bleu_Triangle correctif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 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Forme libre : Form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Contenu et Image_Barre de forme sup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_Jaune fonc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fr-FR" noProof="0"/>
              <a:t>I</a:t>
            </a: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9" name="Forme libre : Form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fr-FR" noProof="0"/>
          </a:p>
        </p:txBody>
      </p:sp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Contenu et Image_Barre de forme blanche sup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contenu et demi-image horizontale_Barre de forme sup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Contenu et demi-image_Barre de forme sup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 titre de demi-image et Barre de forme sup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i-image Titre deux colonnes Contenu et barre de forme supérie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i-image Titre deux colonnes Contenu et barre de forme supérie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Contenu important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i image Multiple images Titre Deux colonnes Contenu et Barre de forme sup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4" name="Espace réservé d’image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5" name="Espace réservé d’image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6" name="Espace réservé d’image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ntière avec barre sup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nt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ent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6" name="Espace réservé du texte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Contenu important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_Jaune fonc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ent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6" name="Espace réservé du texte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Contenu important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ous-titre Contenu et demi-image_Barre de forme sup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4" name="Espace réservé d’imag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15" name="Espace réservé d’imag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contenu de sous-titre et de moitié Image_Top barre de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4" name="Espace réservé d’imag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15" name="Espace réservé d’imag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16" name="Espace réservé du contenu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9" name="Espace réservé d’image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ône de titre contenu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fr-FR" noProof="0"/>
              <a:t>Texte de description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4" name="Espace réservé d’imag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0" name="Espace réservé du contenu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fr-FR" noProof="0"/>
              <a:t>Texte de description 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22" name="Espace réservé d’imag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ône de titre contenu 3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fr-FR" noProof="0"/>
              <a:t>Texte de description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547465"/>
            <a:ext cx="3810000" cy="75713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4" name="Espace réservé d’imag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0" name="Espace réservé du contenu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fr-FR" noProof="0"/>
              <a:t>Texte de description 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680800"/>
            <a:ext cx="3810000" cy="75713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22" name="Espace réservé d’imag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fr-FR" noProof="0"/>
              <a:t>Texte de description 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814136"/>
            <a:ext cx="3810000" cy="75713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9" name="Espace réservé d’imag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ône de correctif de titre Icône de contenu 3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: Form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Texte de description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  <p:sp>
        <p:nvSpPr>
          <p:cNvPr id="14" name="Espace réservé d’imag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20" name="Espace réservé du contenu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Texte de description 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  <p:sp>
        <p:nvSpPr>
          <p:cNvPr id="22" name="Espace réservé d’imag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Texte de description 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  <p:sp>
        <p:nvSpPr>
          <p:cNvPr id="19" name="Espace réservé d’imag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Icône</a:t>
            </a:r>
          </a:p>
        </p:txBody>
      </p:sp>
      <p:sp>
        <p:nvSpPr>
          <p:cNvPr id="35" name="Forme libre : Form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orrectif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: Form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5" name="Forme libre : Form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’imag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 1</a:t>
            </a:r>
          </a:p>
        </p:txBody>
      </p:sp>
      <p:sp>
        <p:nvSpPr>
          <p:cNvPr id="30" name="Espace réservé d’image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 2</a:t>
            </a:r>
          </a:p>
        </p:txBody>
      </p:sp>
      <p:sp>
        <p:nvSpPr>
          <p:cNvPr id="31" name="Espace réservé d’image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 3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: Form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5" name="Forme libre : Form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’imag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space réservé d’image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6" name="Espace réservé d’image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7" name="Espace réservé d’image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Espace réservé d’image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42" name="Espace réservé d’image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43" name="Espace réservé d’image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5" name="Espace réservé du texte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6" name="Espace réservé du texte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7" name="Espace réservé du texte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8" name="Espace réservé du texte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9" name="Espace réservé du texte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Graph 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Forme libre : Forme 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Espace réservé d’imag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’imag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19" name="Espace réservé d’imag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22" name="Espace réservé d’imag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25" name="Espace réservé d’imag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28" name="Espace réservé d’imag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Graph or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Forme libre : Forme 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Espace réservé d’imag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’imag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19" name="Espace réservé d’imag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22" name="Espace réservé d’imag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25" name="Espace réservé d’imag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28" name="Espace réservé d’imag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31" name="Espace réservé d’imag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_Jaune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’imag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_Graph org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9" name="Forme libre : Forme 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Espace réservé d’imag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AJOUTER TEXTE 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’imag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19" name="Espace réservé d’imag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22" name="Espace réservé d’imag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25" name="Espace réservé d’imag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28" name="Espace réservé d’imag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31" name="Espace réservé d’imag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’image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39" name="Espace réservé du texte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41" name="Espace réservé d’image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42" name="Espace réservé du texte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3" name="Espace réservé du texte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44" name="Espace réservé d’image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45" name="Espace réservé du texte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6" name="Espace réservé du texte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  <p:sp>
        <p:nvSpPr>
          <p:cNvPr id="47" name="Espace réservé d’image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48" name="Espace réservé du texte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9" name="Espace réservé du texte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correctif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: Form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5" name="Forme libre : Form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de légende d’image_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de légende d’image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’image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_Jaune fonc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-Merci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fr-FR" noProof="0"/>
              <a:t>I</a:t>
            </a: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9" name="Forme libre : Form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MeRCI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fr-FR" noProof="0"/>
          </a:p>
        </p:txBody>
      </p:sp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-Mer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’imag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-Merci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-Merci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fr-FR" noProof="0"/>
              <a:t>MeRCI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-Merc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fr-FR" noProof="0"/>
              <a:t>MeRCI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évidence Titre-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Insérer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Ajouter texte supplémentaire 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730" r="8730"/>
          <a:stretch/>
        </p:blipFill>
        <p:spPr/>
      </p:pic>
      <p:sp>
        <p:nvSpPr>
          <p:cNvPr id="285" name="Espace réservé du texte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286" name="Espace réservé du texte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sz="2000" dirty="0"/>
              <a:t>CHOISIR LA SPECIALITE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HUMANITES LITTÉRATURE ET PHILOSOPHIE</a:t>
            </a:r>
            <a:br>
              <a:rPr lang="fr-FR" dirty="0"/>
            </a:br>
            <a:endParaRPr lang="fr-FR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9706" y="4297679"/>
            <a:ext cx="4124525" cy="146304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Curiosité, Réflexion, Ouverture d’esprit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2" name="Image 1" descr="LYCEE GENERAL FREDERIC MISTRAL - PRONOTE">
            <a:extLst>
              <a:ext uri="{FF2B5EF4-FFF2-40B4-BE49-F238E27FC236}">
                <a16:creationId xmlns:a16="http://schemas.microsoft.com/office/drawing/2014/main" id="{77B811BC-D657-AD71-7E60-51269B753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20" y="974018"/>
            <a:ext cx="1343541" cy="1176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65" y="720105"/>
            <a:ext cx="10805160" cy="707886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LES SPÉCIFICITÉS DE LA HLP 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52184" y="1166446"/>
            <a:ext cx="4363757" cy="1113108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fr-FR" dirty="0"/>
              <a:t>Un enseignement pris en charge par </a:t>
            </a:r>
            <a:r>
              <a:rPr lang="fr-FR" sz="1600" b="1" dirty="0">
                <a:solidFill>
                  <a:schemeClr val="accent1"/>
                </a:solidFill>
              </a:rPr>
              <a:t>deux professeurs </a:t>
            </a:r>
            <a:r>
              <a:rPr lang="fr-FR" dirty="0"/>
              <a:t>(Philosophie et Lettres), et qui s’attache à l’étude </a:t>
            </a:r>
            <a:r>
              <a:rPr lang="fr-FR" sz="1600" b="1" dirty="0">
                <a:solidFill>
                  <a:schemeClr val="accent1"/>
                </a:solidFill>
              </a:rPr>
              <a:t>d’œuvres majeures de la littérature, de la philosophie et des sciences humaines</a:t>
            </a:r>
            <a:r>
              <a:rPr lang="fr-FR" dirty="0"/>
              <a:t>, de leur ancrage dans un </a:t>
            </a:r>
            <a:r>
              <a:rPr lang="fr-FR" sz="1600" b="1" dirty="0">
                <a:solidFill>
                  <a:schemeClr val="accent1"/>
                </a:solidFill>
              </a:rPr>
              <a:t>contexte historique précis</a:t>
            </a:r>
            <a:r>
              <a:rPr lang="fr-FR" dirty="0"/>
              <a:t>. 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9090" y="1616119"/>
            <a:ext cx="4937760" cy="424732"/>
          </a:xfrm>
        </p:spPr>
        <p:txBody>
          <a:bodyPr rtlCol="0"/>
          <a:lstStyle/>
          <a:p>
            <a:pPr rtl="0"/>
            <a:r>
              <a:rPr lang="fr-FR" dirty="0"/>
              <a:t>S’enrichir d’un regard croisé </a:t>
            </a:r>
          </a:p>
        </p:txBody>
      </p:sp>
      <p:pic>
        <p:nvPicPr>
          <p:cNvPr id="85" name="Espace réservé d’image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t="8337" b="8337"/>
          <a:stretch/>
        </p:blipFill>
        <p:spPr>
          <a:xfrm>
            <a:off x="6497256" y="1149596"/>
            <a:ext cx="1094116" cy="1113108"/>
          </a:xfrm>
        </p:spPr>
      </p:pic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2F8BDB9A-6E49-4052-924A-83FDD2B0A4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68026" y="2714143"/>
            <a:ext cx="6142303" cy="2251981"/>
          </a:xfrm>
        </p:spPr>
        <p:txBody>
          <a:bodyPr rtlCol="0"/>
          <a:lstStyle/>
          <a:p>
            <a:pPr marL="285750" indent="-285750" rt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En 1</a:t>
            </a:r>
            <a:r>
              <a:rPr lang="fr-FR" sz="1600" b="1" baseline="30000" dirty="0"/>
              <a:t>ère </a:t>
            </a:r>
            <a:r>
              <a:rPr lang="fr-FR" sz="1600" b="1" dirty="0"/>
              <a:t>:</a:t>
            </a:r>
            <a:r>
              <a:rPr lang="fr-FR" sz="1600" b="1" dirty="0">
                <a:solidFill>
                  <a:schemeClr val="accent5"/>
                </a:solidFill>
              </a:rPr>
              <a:t> Les pouvoirs de la parole </a:t>
            </a:r>
            <a:r>
              <a:rPr lang="fr-FR" dirty="0"/>
              <a:t>(Qu’est-ce que l’éloquence ? Comment maîtriser son discours ? Quelles sont les dangers et les séductions de la parole ?)</a:t>
            </a:r>
            <a:r>
              <a:rPr lang="fr-FR" sz="1600" b="1" dirty="0">
                <a:solidFill>
                  <a:schemeClr val="accent5"/>
                </a:solidFill>
              </a:rPr>
              <a:t> / Les représentations du monde </a:t>
            </a:r>
            <a:r>
              <a:rPr lang="fr-FR" dirty="0"/>
              <a:t>(Comment l’homme a-t-il été amené à modifier sa représentation du monde et à se questionner sur son identité à partir des Grandes Découvertes ?) 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En Terminale : </a:t>
            </a:r>
            <a:r>
              <a:rPr lang="fr-FR" sz="1600" b="1" dirty="0">
                <a:solidFill>
                  <a:schemeClr val="accent5"/>
                </a:solidFill>
              </a:rPr>
              <a:t>La recherche de soi </a:t>
            </a:r>
            <a:r>
              <a:rPr lang="fr-FR" dirty="0"/>
              <a:t>(Comment exprimer sa sensibilité ? Qu’est-ce que le Moi ?)</a:t>
            </a:r>
            <a:r>
              <a:rPr lang="fr-FR" sz="1600" b="1" dirty="0">
                <a:solidFill>
                  <a:schemeClr val="accent5"/>
                </a:solidFill>
              </a:rPr>
              <a:t> / L’humanité en question </a:t>
            </a:r>
            <a:r>
              <a:rPr lang="fr-FR" dirty="0"/>
              <a:t>(Comment la création évolue-t-elle entre tradition et innovation ? Comment exprimer la violence de l’Histoire ? Quelles sont les limites de l’humain ?)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4818BA8-E954-4497-B8B9-B67D92F603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791" y="3552696"/>
            <a:ext cx="4389120" cy="424732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S’interroger : Qu’est-ce que l’Homme ?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Un programme qui vise à observer, étudier, analyser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l’homme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dans ses relations avec lui-même et avec les autres à travers des thématiques communes </a:t>
            </a:r>
          </a:p>
          <a:p>
            <a:pPr rtl="0"/>
            <a:r>
              <a:rPr lang="fr-FR" dirty="0"/>
              <a:t> </a:t>
            </a:r>
          </a:p>
        </p:txBody>
      </p:sp>
      <p:pic>
        <p:nvPicPr>
          <p:cNvPr id="87" name="Espace réservé d’image 86">
            <a:extLst>
              <a:ext uri="{FF2B5EF4-FFF2-40B4-BE49-F238E27FC236}">
                <a16:creationId xmlns:a16="http://schemas.microsoft.com/office/drawing/2014/main" id="{BA712089-DDBF-4741-BA71-63A6F987E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4069" b="14069"/>
          <a:stretch/>
        </p:blipFill>
        <p:spPr>
          <a:xfrm>
            <a:off x="4918732" y="3157375"/>
            <a:ext cx="1094116" cy="101151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34" name="Espace réservé du contenu 33">
            <a:extLst>
              <a:ext uri="{FF2B5EF4-FFF2-40B4-BE49-F238E27FC236}">
                <a16:creationId xmlns:a16="http://schemas.microsoft.com/office/drawing/2014/main" id="{38AA8C13-AFD3-4C46-AEA7-67BEBF7398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782982" y="5071772"/>
            <a:ext cx="6514359" cy="2134257"/>
          </a:xfrm>
        </p:spPr>
        <p:txBody>
          <a:bodyPr rtlCol="0"/>
          <a:lstStyle/>
          <a:p>
            <a:pPr>
              <a:lnSpc>
                <a:spcPct val="80000"/>
              </a:lnSpc>
            </a:pPr>
            <a:r>
              <a:rPr lang="fr-FR" dirty="0"/>
              <a:t>Ce que la spécialité vous apportera :</a:t>
            </a:r>
          </a:p>
          <a:p>
            <a:pPr marL="285750" indent="-285750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6"/>
                </a:solidFill>
              </a:rPr>
              <a:t>Une solide culture générale,</a:t>
            </a:r>
          </a:p>
          <a:p>
            <a:pPr marL="285750" indent="-285750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6"/>
                </a:solidFill>
              </a:rPr>
              <a:t>La capacité à réfléchir et à exercer votre esprit critique, à débattre, à défendre vos idées et les remettre en cause,</a:t>
            </a:r>
          </a:p>
          <a:p>
            <a:pPr marL="285750" indent="-285750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6"/>
                </a:solidFill>
              </a:rPr>
              <a:t>La maîtrise de l’art du discours, à l’écrit comme à l’oral.</a:t>
            </a:r>
            <a:endParaRPr lang="fr-FR" dirty="0"/>
          </a:p>
          <a:p>
            <a:pPr rtl="0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105FAE-96F0-43A6-B386-AAE4E62C6E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6791" y="5667146"/>
            <a:ext cx="2956560" cy="424732"/>
          </a:xfrm>
        </p:spPr>
        <p:txBody>
          <a:bodyPr rtlCol="0"/>
          <a:lstStyle/>
          <a:p>
            <a:pPr rtl="0"/>
            <a:r>
              <a:rPr lang="fr-FR" dirty="0"/>
              <a:t>Développer des compétences spécifiques </a:t>
            </a:r>
          </a:p>
        </p:txBody>
      </p:sp>
      <p:pic>
        <p:nvPicPr>
          <p:cNvPr id="89" name="Espace réservé d’image 88">
            <a:extLst>
              <a:ext uri="{FF2B5EF4-FFF2-40B4-BE49-F238E27FC236}">
                <a16:creationId xmlns:a16="http://schemas.microsoft.com/office/drawing/2014/main" id="{C8671B21-B5F4-4BFE-A90B-A16041BB7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5"/>
          <a:srcRect l="22201" r="22201"/>
          <a:stretch/>
        </p:blipFill>
        <p:spPr>
          <a:xfrm>
            <a:off x="3322746" y="5286598"/>
            <a:ext cx="1094116" cy="1113108"/>
          </a:xfrm>
        </p:spPr>
      </p:pic>
      <p:sp>
        <p:nvSpPr>
          <p:cNvPr id="29" name="Espace réservé du texte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6F01420-E00A-46BC-9AE5-EDE89E81F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8788" y="2852936"/>
            <a:ext cx="438912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D210877-354A-400E-B4FF-A1264FC8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5071772"/>
            <a:ext cx="32004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7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/>
          <a:stretch/>
        </p:blipFill>
        <p:spPr>
          <a:xfrm>
            <a:off x="1" y="112976"/>
            <a:ext cx="7589519" cy="3278423"/>
          </a:xfr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/>
              <a:t>POUR DÉVELOPPER DES</a:t>
            </a:r>
            <a:br>
              <a:rPr lang="fr-FR" dirty="0"/>
            </a:br>
            <a:r>
              <a:rPr lang="fr-FR" dirty="0"/>
              <a:t>COMPÉTENCES</a:t>
            </a:r>
            <a:br>
              <a:rPr lang="fr-FR" dirty="0"/>
            </a:br>
            <a:r>
              <a:rPr lang="fr-FR" dirty="0"/>
              <a:t>TRANSVERSALES</a:t>
            </a:r>
            <a:br>
              <a:rPr lang="fr-FR" dirty="0"/>
            </a:br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94012" y="1844824"/>
            <a:ext cx="4634530" cy="4392487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48129" y="2132856"/>
            <a:ext cx="4248472" cy="3888432"/>
          </a:xfrm>
        </p:spPr>
        <p:txBody>
          <a:bodyPr rtlCol="0"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fr-FR" sz="1800" b="1" dirty="0">
                <a:solidFill>
                  <a:srgbClr val="0099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L’APPRENTISSAGE DE L’ARGUMENTATION LOGIQUE ET RAISONNÉE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100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C’est-à-dire </a:t>
            </a:r>
            <a:r>
              <a:rPr lang="fr-FR" sz="21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la capacité à formuler clairement ses idées</a:t>
            </a:r>
            <a:r>
              <a:rPr lang="fr-FR" sz="2100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, de façon convaincante, à l’écrit, comme à l’oral</a:t>
            </a:r>
            <a:r>
              <a:rPr lang="fr-FR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99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MAITRISE DE LA PRISE DE PAROLE EN</a:t>
            </a:r>
            <a:br>
              <a:rPr lang="fr-FR" sz="1800" b="1" dirty="0">
                <a:solidFill>
                  <a:srgbClr val="0099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99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100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C’est-à-dire </a:t>
            </a:r>
            <a:r>
              <a:rPr lang="fr-FR" sz="21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la formation à l’éloquence</a:t>
            </a:r>
            <a:r>
              <a:rPr lang="fr-FR" sz="2100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, indispensable pour faire entendre sa voix dans un débat d’idées.</a:t>
            </a:r>
            <a:endParaRPr lang="fr-FR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800" b="1" dirty="0">
                <a:solidFill>
                  <a:srgbClr val="0099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L’AUTONOMIE DANS LE TRAVAIL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100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C’est-à-dire </a:t>
            </a:r>
            <a:r>
              <a:rPr lang="fr-FR" sz="21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apprendre à s’organiser</a:t>
            </a:r>
            <a:r>
              <a:rPr lang="fr-FR" sz="2100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 pour gagner en efficacité, que ce soit dans le travail à la maison ou en cours, seul ou en groupe.</a:t>
            </a:r>
            <a:endParaRPr lang="fr-FR" sz="2100" dirty="0"/>
          </a:p>
        </p:txBody>
      </p:sp>
      <p:pic>
        <p:nvPicPr>
          <p:cNvPr id="39" name="Espace réservé d’image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32" name="Espace réservé du texte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r-FR"/>
          </a:p>
        </p:txBody>
      </p:sp>
      <p:sp>
        <p:nvSpPr>
          <p:cNvPr id="40" name="Forme libre : Forme 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/>
              <a:t>LES PRE-REQUIS 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3861048"/>
            <a:ext cx="6267440" cy="2466600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fr-FR" sz="7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Aimer lire et être curieux,</a:t>
            </a:r>
            <a:endParaRPr lang="fr-F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fr-FR" sz="7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S’intéresser au monde qui nous entoure,</a:t>
            </a:r>
            <a:endParaRPr lang="fr-F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fr-FR" sz="7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Chercher une ouverture culturelle,</a:t>
            </a:r>
            <a:endParaRPr lang="fr-F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7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7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Exercer sa liberté intellectuelle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72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Aimer débattre, se confronter aux points de vue des autres</a:t>
            </a:r>
          </a:p>
          <a:p>
            <a:pPr marL="0" indent="0">
              <a:lnSpc>
                <a:spcPct val="120000"/>
              </a:lnSpc>
              <a:buNone/>
            </a:pPr>
            <a:endParaRPr lang="fr-FR" sz="26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sz="26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FR" sz="26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676401"/>
            <a:ext cx="10837333" cy="2040631"/>
          </a:xfrm>
        </p:spPr>
        <p:txBody>
          <a:bodyPr rtlCol="0"/>
          <a:lstStyle/>
          <a:p>
            <a:pPr rtl="0">
              <a:lnSpc>
                <a:spcPct val="200000"/>
              </a:lnSpc>
            </a:pPr>
            <a:r>
              <a:rPr lang="fr-FR" sz="2400" b="1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Arial" panose="020B0604020202020204" pitchFamily="34" charset="0"/>
              </a:rPr>
              <a:t>« Ce n’est pas assez d’avoir l’esprit bon, le principal est de l’appliquer bien »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Descartes –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18" name="Espace réservé du texte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r-FR"/>
          </a:p>
        </p:txBody>
      </p:sp>
      <p:pic>
        <p:nvPicPr>
          <p:cNvPr id="10" name="Espace réservé d’image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45099" b="45099"/>
          <a:stretch/>
        </p:blipFill>
        <p:spPr>
          <a:xfrm>
            <a:off x="0" y="0"/>
            <a:ext cx="8329613" cy="457200"/>
          </a:xfrm>
        </p:spPr>
      </p:pic>
      <p:pic>
        <p:nvPicPr>
          <p:cNvPr id="4" name="Image 3" descr="Les lunettes de réalité augmentée | La Presse">
            <a:extLst>
              <a:ext uri="{FF2B5EF4-FFF2-40B4-BE49-F238E27FC236}">
                <a16:creationId xmlns:a16="http://schemas.microsoft.com/office/drawing/2014/main" id="{F2A9BB66-B68B-E845-E365-1273E06C3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619762"/>
            <a:ext cx="4268461" cy="2970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08" y="2679192"/>
            <a:ext cx="3128152" cy="1499616"/>
          </a:xfrm>
        </p:spPr>
        <p:txBody>
          <a:bodyPr rtlCol="0">
            <a:normAutofit/>
          </a:bodyPr>
          <a:lstStyle/>
          <a:p>
            <a:pPr rtl="0"/>
            <a:r>
              <a:rPr lang="fr-FR" sz="4400" dirty="0"/>
              <a:t>QUELQUES COMBINATOIRES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73CE3F2-1297-84FE-F6B5-A4E6DFFD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548680"/>
            <a:ext cx="7670749" cy="54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5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511670C9-7A12-431E-92B2-050F2389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/>
              <a:t>POUR QUELLE ORIENTATION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D9EB77-3854-428A-99DF-5F6FB999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37B7E0-A907-45B1-854A-895D985A5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 dirty="0"/>
              <a:t>DE NOMBREUSES POSSIBILITES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D416F1B-2260-46A3-8712-BD1EA50EF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fr-FR" dirty="0"/>
              <a:t>Une spécialité ouverte sur le monde qui nous entoure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2EFCA5F8-2322-4618-9000-E296A1B576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92131" y="1772779"/>
            <a:ext cx="1311814" cy="1493952"/>
          </a:xfrm>
        </p:spPr>
        <p:txBody>
          <a:bodyPr rtlCol="0"/>
          <a:lstStyle/>
          <a:p>
            <a:pPr rtl="0"/>
            <a:r>
              <a:rPr lang="fr-FR" sz="1400" b="1" dirty="0">
                <a:solidFill>
                  <a:schemeClr val="accent1"/>
                </a:solidFill>
              </a:rPr>
              <a:t>Sciences humaines, Enseignement et Recherche,</a:t>
            </a:r>
            <a:r>
              <a:rPr lang="fr-FR" sz="1400" dirty="0"/>
              <a:t> </a:t>
            </a:r>
            <a:r>
              <a:rPr lang="fr-FR" sz="1400" b="1" dirty="0">
                <a:solidFill>
                  <a:schemeClr val="accent1"/>
                </a:solidFill>
              </a:rPr>
              <a:t>Classes préparatoires aux grandes écoles</a:t>
            </a:r>
            <a:endParaRPr lang="fr-FR" dirty="0"/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00882" y="4128888"/>
            <a:ext cx="1311814" cy="166199"/>
          </a:xfrm>
        </p:spPr>
        <p:txBody>
          <a:bodyPr rtlCol="0"/>
          <a:lstStyle/>
          <a:p>
            <a:pPr rtl="0"/>
            <a:r>
              <a:rPr lang="fr-FR" sz="1400" b="1" dirty="0">
                <a:solidFill>
                  <a:schemeClr val="accent1"/>
                </a:solidFill>
              </a:rPr>
              <a:t>Journalisme</a:t>
            </a:r>
            <a:endParaRPr lang="fr-FR" dirty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49927" y="5630398"/>
            <a:ext cx="1311814" cy="166199"/>
          </a:xfrm>
        </p:spPr>
        <p:txBody>
          <a:bodyPr rtlCol="0"/>
          <a:lstStyle/>
          <a:p>
            <a:pPr rtl="0"/>
            <a:r>
              <a:rPr lang="fr-FR" sz="1400" b="1" dirty="0">
                <a:solidFill>
                  <a:schemeClr val="accent1"/>
                </a:solidFill>
              </a:rPr>
              <a:t>Communication, Métiers du Tourisme</a:t>
            </a:r>
            <a:endParaRPr lang="fr-FR" dirty="0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AFBC632A-A085-45FB-8A22-A087AB251A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97893" y="2392718"/>
            <a:ext cx="1311814" cy="586018"/>
          </a:xfrm>
        </p:spPr>
        <p:txBody>
          <a:bodyPr rtlCol="0"/>
          <a:lstStyle/>
          <a:p>
            <a:pPr rtl="0"/>
            <a:r>
              <a:rPr lang="fr-FR" sz="1400" b="1" dirty="0">
                <a:solidFill>
                  <a:schemeClr val="accent1"/>
                </a:solidFill>
              </a:rPr>
              <a:t>Droit et Sciences Politiques (IEP)</a:t>
            </a:r>
            <a:r>
              <a:rPr lang="fr-FR" dirty="0"/>
              <a:t> 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B0F79018-7E80-4F11-97D6-C1AC907028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68407" y="3535485"/>
            <a:ext cx="1354181" cy="1571625"/>
          </a:xfrm>
        </p:spPr>
        <p:txBody>
          <a:bodyPr rtlCol="0"/>
          <a:lstStyle/>
          <a:p>
            <a:pPr rtl="0"/>
            <a:r>
              <a:rPr lang="fr-FR" sz="1400" b="1" dirty="0">
                <a:solidFill>
                  <a:schemeClr val="accent1"/>
                </a:solidFill>
              </a:rPr>
              <a:t>Métiers du livre et des arts (éditeur, photographe, conservateur de musée, metteur en scène, producteur…)</a:t>
            </a:r>
            <a:endParaRPr lang="fr-FR" dirty="0"/>
          </a:p>
          <a:p>
            <a:pPr rtl="0"/>
            <a:endParaRPr lang="fr-FR" dirty="0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BFB39279-C8C5-49A2-A66B-0E32CBBA58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87855" y="5013177"/>
            <a:ext cx="1311814" cy="1082825"/>
          </a:xfrm>
        </p:spPr>
        <p:txBody>
          <a:bodyPr rtlCol="0"/>
          <a:lstStyle/>
          <a:p>
            <a:endParaRPr lang="fr-FR" b="1" dirty="0">
              <a:solidFill>
                <a:schemeClr val="accent1"/>
              </a:solidFill>
            </a:endParaRPr>
          </a:p>
          <a:p>
            <a:endParaRPr lang="fr-FR" sz="1400" b="1" dirty="0">
              <a:solidFill>
                <a:schemeClr val="accent1"/>
              </a:solidFill>
            </a:endParaRPr>
          </a:p>
          <a:p>
            <a:r>
              <a:rPr lang="fr-FR" sz="1400" b="1" dirty="0">
                <a:solidFill>
                  <a:schemeClr val="accent1"/>
                </a:solidFill>
              </a:rPr>
              <a:t>Psychologie, Sociologie, Anthropologie, Sciences de l’éducation, Paramédical</a:t>
            </a:r>
            <a:endParaRPr lang="fr-FR" dirty="0"/>
          </a:p>
          <a:p>
            <a:pPr rtl="0"/>
            <a:endParaRPr lang="fr-FR" dirty="0"/>
          </a:p>
        </p:txBody>
      </p:sp>
      <p:sp>
        <p:nvSpPr>
          <p:cNvPr id="14" name="Espace réservé du texte 119">
            <a:extLst>
              <a:ext uri="{FF2B5EF4-FFF2-40B4-BE49-F238E27FC236}">
                <a16:creationId xmlns:a16="http://schemas.microsoft.com/office/drawing/2014/main" id="{E4C8DF3B-1E41-46C5-80F8-C3025F33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r-FR"/>
          </a:p>
        </p:txBody>
      </p:sp>
      <p:pic>
        <p:nvPicPr>
          <p:cNvPr id="6" name="Espace réservé d’image 5">
            <a:extLst>
              <a:ext uri="{FF2B5EF4-FFF2-40B4-BE49-F238E27FC236}">
                <a16:creationId xmlns:a16="http://schemas.microsoft.com/office/drawing/2014/main" id="{C64A7FBF-2DE0-4849-9DC7-AB2BCC1E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/>
          <a:stretch/>
        </p:blipFill>
        <p:spPr/>
      </p:pic>
      <p:pic>
        <p:nvPicPr>
          <p:cNvPr id="12" name="Espace réservé d’image 11">
            <a:extLst>
              <a:ext uri="{FF2B5EF4-FFF2-40B4-BE49-F238E27FC236}">
                <a16:creationId xmlns:a16="http://schemas.microsoft.com/office/drawing/2014/main" id="{5F9EA9A4-B365-45B0-9991-F68DF2337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/>
          <a:srcRect/>
          <a:stretch/>
        </p:blipFill>
        <p:spPr>
          <a:xfrm>
            <a:off x="6458832" y="2223786"/>
            <a:ext cx="1005836" cy="1005836"/>
          </a:xfrm>
        </p:spPr>
      </p:pic>
      <p:pic>
        <p:nvPicPr>
          <p:cNvPr id="42" name="Espace réservé à l’image 11">
            <a:extLst>
              <a:ext uri="{FF2B5EF4-FFF2-40B4-BE49-F238E27FC236}">
                <a16:creationId xmlns:a16="http://schemas.microsoft.com/office/drawing/2014/main" id="{42823932-792D-43FD-8EB3-8E8407FD8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/>
          <a:srcRect/>
          <a:stretch/>
        </p:blipFill>
        <p:spPr>
          <a:xfrm>
            <a:off x="4395138" y="4938938"/>
            <a:ext cx="1082824" cy="1082824"/>
          </a:xfrm>
        </p:spPr>
      </p:pic>
      <p:pic>
        <p:nvPicPr>
          <p:cNvPr id="44" name="Espace réservé à l’image 11">
            <a:extLst>
              <a:ext uri="{FF2B5EF4-FFF2-40B4-BE49-F238E27FC236}">
                <a16:creationId xmlns:a16="http://schemas.microsoft.com/office/drawing/2014/main" id="{74D86A10-BCCD-4CE2-9A36-D852A1A6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6"/>
          <a:srcRect/>
          <a:stretch/>
        </p:blipFill>
        <p:spPr>
          <a:xfrm>
            <a:off x="7537450" y="5089525"/>
            <a:ext cx="1006475" cy="1006475"/>
          </a:xfrm>
        </p:spPr>
      </p:pic>
      <p:pic>
        <p:nvPicPr>
          <p:cNvPr id="46" name="Espace réservé à l’image 11">
            <a:extLst>
              <a:ext uri="{FF2B5EF4-FFF2-40B4-BE49-F238E27FC236}">
                <a16:creationId xmlns:a16="http://schemas.microsoft.com/office/drawing/2014/main" id="{E8BEFAE8-8E1F-471E-9FDC-C0CB51ADC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7"/>
          <a:srcRect t="79" b="79"/>
          <a:stretch/>
        </p:blipFill>
        <p:spPr>
          <a:xfrm>
            <a:off x="8555038" y="3663950"/>
            <a:ext cx="1006475" cy="1004888"/>
          </a:xfrm>
        </p:spPr>
      </p:pic>
      <p:pic>
        <p:nvPicPr>
          <p:cNvPr id="48" name="Espace réservé d’image 11">
            <a:extLst>
              <a:ext uri="{FF2B5EF4-FFF2-40B4-BE49-F238E27FC236}">
                <a16:creationId xmlns:a16="http://schemas.microsoft.com/office/drawing/2014/main" id="{9982CF15-E391-4403-8701-6F22884F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8"/>
          <a:srcRect l="18386" r="18386"/>
          <a:stretch/>
        </p:blipFill>
        <p:spPr>
          <a:xfrm>
            <a:off x="9586913" y="2224088"/>
            <a:ext cx="1006475" cy="1004887"/>
          </a:xfrm>
        </p:spPr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1E9155D4-85D0-7C86-94FE-D95675509B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à l’image 11">
            <a:extLst>
              <a:ext uri="{FF2B5EF4-FFF2-40B4-BE49-F238E27FC236}">
                <a16:creationId xmlns:a16="http://schemas.microsoft.com/office/drawing/2014/main" id="{A933D08F-9FAD-D305-3AF3-224162AA2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9" b="79"/>
          <a:stretch/>
        </p:blipFill>
        <p:spPr>
          <a:xfrm>
            <a:off x="5409808" y="3628379"/>
            <a:ext cx="1082824" cy="108111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912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69951_TF89082059.potx" id="{487112FC-571E-4B6D-9271-7DA22953CFA9}" vid="{A9D1E965-6D2D-4991-8531-A5ABCF8E25F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classique et moderne à la fois</Template>
  <TotalTime>1149</TotalTime>
  <Words>495</Words>
  <Application>Microsoft Office PowerPoint</Application>
  <PresentationFormat>Grand écran</PresentationFormat>
  <Paragraphs>51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Ink Free</vt:lpstr>
      <vt:lpstr>Segoe Script</vt:lpstr>
      <vt:lpstr>Tw Cen MT</vt:lpstr>
      <vt:lpstr>Tw Cen MT Condensed</vt:lpstr>
      <vt:lpstr>Wingdings</vt:lpstr>
      <vt:lpstr>Wingdings 3</vt:lpstr>
      <vt:lpstr>ModernClassicBlock-3</vt:lpstr>
      <vt:lpstr>CHOISIR LA SPECIALITE : HUMANITES LITTÉRATURE ET PHILOSOPHIE </vt:lpstr>
      <vt:lpstr>LES SPÉCIFICITÉS DE LA HLP </vt:lpstr>
      <vt:lpstr>POUR DÉVELOPPER DES COMPÉTENCES TRANSVERSALES </vt:lpstr>
      <vt:lpstr>LES PRE-REQUIS </vt:lpstr>
      <vt:lpstr>QUELQUES COMBINATOIRES </vt:lpstr>
      <vt:lpstr>POUR QUELLE ORIENTATION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CHOISIR LA SPECIALITE : HUMANITES LITTÉRATURE ET PHILOSOPHIE </dc:title>
  <dc:creator>Amelie Lefebvre</dc:creator>
  <cp:lastModifiedBy>Amelie Lefebvre</cp:lastModifiedBy>
  <cp:revision>45</cp:revision>
  <dcterms:created xsi:type="dcterms:W3CDTF">2024-02-18T16:37:04Z</dcterms:created>
  <dcterms:modified xsi:type="dcterms:W3CDTF">2024-02-19T12:00:12Z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