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60" r:id="rId4"/>
    <p:sldId id="264" r:id="rId5"/>
    <p:sldId id="266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C4B9-920D-4A97-B32A-F10F6C274BF0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AA532-500C-433A-BC25-55B8FC5BCC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EE15-946C-42FC-9015-1C7FECA077D9}" type="datetimeFigureOut">
              <a:rPr lang="fr-FR" smtClean="0"/>
              <a:pPr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14AC-067D-4C99-8FD9-78D1B84FDB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918648" cy="3096345"/>
          </a:xfrm>
        </p:spPr>
        <p:txBody>
          <a:bodyPr>
            <a:normAutofit/>
          </a:bodyPr>
          <a:lstStyle/>
          <a:p>
            <a:r>
              <a:rPr lang="fr-FR">
                <a:latin typeface="Arial Black" pitchFamily="34" charset="0"/>
              </a:rPr>
              <a:t>LLCE </a:t>
            </a:r>
            <a:br>
              <a:rPr lang="fr-FR">
                <a:latin typeface="Arial Black" pitchFamily="34" charset="0"/>
              </a:rPr>
            </a:br>
            <a:r>
              <a:rPr lang="fr-FR">
                <a:solidFill>
                  <a:srgbClr val="FF0000"/>
                </a:solidFill>
                <a:latin typeface="Arial Black" pitchFamily="34" charset="0"/>
              </a:rPr>
              <a:t>Langues, littératures et cultures étrangères </a:t>
            </a:r>
            <a:endParaRPr lang="fr-F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  <a:p>
            <a:r>
              <a:rPr lang="fr-FR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fr-FR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Arial Black" pitchFamily="34" charset="0"/>
              </a:rPr>
              <a:t>SYNTHÈSE NOUVEAUX PROGRAMMES </a:t>
            </a:r>
            <a:endParaRPr lang="fr-FR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BAFE49-9A12-41B1-9D7C-CD5FA082BBC0}"/>
              </a:ext>
            </a:extLst>
          </p:cNvPr>
          <p:cNvSpPr txBox="1"/>
          <p:nvPr/>
        </p:nvSpPr>
        <p:spPr>
          <a:xfrm>
            <a:off x="755576" y="335846"/>
            <a:ext cx="734481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800" b="1" dirty="0">
                <a:highlight>
                  <a:srgbClr val="FFFF00"/>
                </a:highlight>
                <a:latin typeface="Comic Sans MS" panose="030F0702030302020204" pitchFamily="66" charset="0"/>
                <a:cs typeface="Arial" pitchFamily="34" charset="0"/>
              </a:rPr>
              <a:t>Principes et objectifs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Explorer la langue, la littérature et la culture de manière approfondie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Développer le goût de lire </a:t>
            </a:r>
          </a:p>
          <a:p>
            <a:pPr lvl="0"/>
            <a:endParaRPr lang="fr-FR" sz="1800" dirty="0">
              <a:latin typeface="Comic Sans MS" panose="030F0702030302020204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fr-FR" sz="1800" b="1" dirty="0">
                <a:highlight>
                  <a:srgbClr val="FFFF00"/>
                </a:highlight>
                <a:latin typeface="Comic Sans MS" panose="030F0702030302020204" pitchFamily="66" charset="0"/>
                <a:cs typeface="Arial" pitchFamily="34" charset="0"/>
              </a:rPr>
              <a:t>Les thématiques</a:t>
            </a:r>
          </a:p>
          <a:p>
            <a:pPr>
              <a:buNone/>
            </a:pP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Cinq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 thématiques : 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deux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en 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Première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trois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en 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Terminale</a:t>
            </a:r>
            <a:r>
              <a:rPr lang="fr-FR" sz="1800" dirty="0">
                <a:latin typeface="Comic Sans MS" panose="030F0702030302020204" pitchFamily="66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fr-FR" dirty="0">
              <a:latin typeface="Comic Sans MS" panose="030F0702030302020204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fr-FR" b="1" dirty="0">
                <a:highlight>
                  <a:srgbClr val="FFFF00"/>
                </a:highlight>
                <a:latin typeface="Comic Sans MS" panose="030F0702030302020204" pitchFamily="66" charset="0"/>
                <a:cs typeface="Arial" pitchFamily="34" charset="0"/>
              </a:rPr>
              <a:t>Spécificités de la LLCE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</a:p>
          <a:p>
            <a:r>
              <a:rPr lang="fr-FR" b="1" dirty="0">
                <a:latin typeface="Comic Sans MS" panose="030F0702030302020204" pitchFamily="66" charset="0"/>
              </a:rPr>
              <a:t>Les supports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Documents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authentiques et variés de l’écrit 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(littérature, presse, histoire,…) , de l’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oral 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(radio, chanson,…) et de l’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image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(cinéma, sculpture, peinture,…)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Utilisation des outils numériques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endParaRPr lang="fr-FR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None/>
            </a:pPr>
            <a:r>
              <a:rPr lang="fr-FR" b="1" dirty="0">
                <a:latin typeface="Comic Sans MS" panose="030F0702030302020204" pitchFamily="66" charset="0"/>
              </a:rPr>
              <a:t>Le programme limitatif</a:t>
            </a:r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Etude d’ 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œuvres littéraires intégrales ainsi qu’une œuvre filmique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</a:p>
          <a:p>
            <a:endParaRPr lang="fr-FR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None/>
            </a:pPr>
            <a:r>
              <a:rPr lang="fr-FR" b="1" dirty="0">
                <a:latin typeface="Comic Sans MS" panose="030F0702030302020204" pitchFamily="66" charset="0"/>
              </a:rPr>
              <a:t>Élaboration d’un carnet de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onstitution d’un carnet de culture basé sur le choix libre de documents 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étudiés en classe.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1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792088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1900" b="1" dirty="0">
                <a:highlight>
                  <a:srgbClr val="FFFF00"/>
                </a:highlight>
                <a:latin typeface="Comic Sans MS" panose="030F0702030302020204" pitchFamily="66" charset="0"/>
              </a:rPr>
              <a:t>Activités langagières</a:t>
            </a:r>
            <a:r>
              <a:rPr lang="fr-FR" sz="1900" dirty="0">
                <a:latin typeface="Comic Sans MS" panose="030F0702030302020204" pitchFamily="66" charset="0"/>
                <a:cs typeface="Arial" pitchFamily="34" charset="0"/>
              </a:rPr>
              <a:t>	</a:t>
            </a:r>
            <a:endParaRPr lang="fr-FR" sz="1900" dirty="0">
              <a:latin typeface="Comic Sans MS" panose="030F0702030302020204" pitchFamily="66" charset="0"/>
            </a:endParaRPr>
          </a:p>
          <a:p>
            <a:pPr lvl="0"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Lire, comprendre</a:t>
            </a:r>
            <a:endParaRPr lang="fr-FR" sz="1900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Ecrire </a:t>
            </a:r>
            <a:r>
              <a:rPr lang="fr-FR" sz="19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(lettres, blogs, dialogues, récits, synthèse, compte-rendu,…) </a:t>
            </a:r>
            <a:endParaRPr lang="fr-FR" sz="1900" b="1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Parler en continu </a:t>
            </a:r>
            <a:r>
              <a:rPr lang="fr-FR" sz="19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(exposé, animation table ronde, interview,…) ou en </a:t>
            </a: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interaction </a:t>
            </a:r>
            <a:r>
              <a:rPr lang="fr-FR" sz="19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(dialogue, échanges)</a:t>
            </a:r>
          </a:p>
          <a:p>
            <a:pPr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Expliciter à quelqu’un qui ne comprend pas (médiation)</a:t>
            </a:r>
          </a:p>
          <a:p>
            <a:pPr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Niveaux attendus : (1re &gt; B2 </a:t>
            </a:r>
            <a:r>
              <a:rPr lang="fr-FR" sz="19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- </a:t>
            </a:r>
            <a:r>
              <a:rPr lang="fr-FR" sz="1900" b="1" dirty="0" err="1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Tle</a:t>
            </a: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&gt; C1)</a:t>
            </a:r>
            <a:endParaRPr lang="fr-FR" sz="1900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None/>
            </a:pPr>
            <a:endParaRPr lang="fr-FR" sz="1800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fr-FR" sz="1900" b="1" dirty="0">
                <a:highlight>
                  <a:srgbClr val="FFFF00"/>
                </a:highlight>
                <a:latin typeface="Comic Sans MS" panose="030F0702030302020204" pitchFamily="66" charset="0"/>
              </a:rPr>
              <a:t>Les compétences linguistiques</a:t>
            </a:r>
          </a:p>
          <a:p>
            <a:pPr>
              <a:buNone/>
            </a:pPr>
            <a:r>
              <a:rPr lang="fr-FR" sz="19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Approfondissement des </a:t>
            </a: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compétences linguistiques  </a:t>
            </a:r>
            <a:r>
              <a:rPr lang="fr-FR" sz="1900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dans :</a:t>
            </a:r>
          </a:p>
          <a:p>
            <a:pPr lvl="0"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La prononciation</a:t>
            </a:r>
          </a:p>
          <a:p>
            <a:pPr lvl="0"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La maîtrise de l’orthographe</a:t>
            </a:r>
            <a:endParaRPr lang="fr-FR" sz="1900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Le lexique </a:t>
            </a:r>
          </a:p>
          <a:p>
            <a:pPr lvl="0"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La grammaire </a:t>
            </a:r>
          </a:p>
          <a:p>
            <a:pPr lvl="0">
              <a:buFontTx/>
              <a:buChar char="-"/>
            </a:pPr>
            <a:r>
              <a:rPr lang="fr-FR" sz="19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 La traduction</a:t>
            </a:r>
            <a:endParaRPr lang="fr-FR" sz="1900" dirty="0">
              <a:solidFill>
                <a:srgbClr val="0070C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buNone/>
            </a:pPr>
            <a:endParaRPr lang="fr-FR" sz="1800" dirty="0">
              <a:latin typeface="Arial Black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9501A1-AFDA-4E9E-8A4C-878A26E2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1117242"/>
            <a:ext cx="8216721" cy="4623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656184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209185-192C-4C98-8386-FFF12FB1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7" y="980728"/>
            <a:ext cx="895291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631F03-CB9C-4C07-B59D-7AA4A74D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1114022"/>
            <a:ext cx="8216721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5270F9-6F9A-4C06-8105-D5C11B01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92717"/>
            <a:ext cx="8928992" cy="50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6493A9-37F4-4CBE-836B-39213ADA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" y="908720"/>
            <a:ext cx="909687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24981C-EB59-49A1-B266-8A485193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84" y="836712"/>
            <a:ext cx="9203567" cy="5184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74FB1-018B-40A9-A6EB-50EB56309A0A}"/>
              </a:ext>
            </a:extLst>
          </p:cNvPr>
          <p:cNvSpPr/>
          <p:nvPr/>
        </p:nvSpPr>
        <p:spPr>
          <a:xfrm>
            <a:off x="3131840" y="2924944"/>
            <a:ext cx="648072" cy="28803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3h30</a:t>
            </a:r>
          </a:p>
        </p:txBody>
      </p:sp>
    </p:spTree>
    <p:extLst>
      <p:ext uri="{BB962C8B-B14F-4D97-AF65-F5344CB8AC3E}">
        <p14:creationId xmlns:p14="http://schemas.microsoft.com/office/powerpoint/2010/main" val="10242951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212</Words>
  <Application>Microsoft Office PowerPoint</Application>
  <PresentationFormat>Affichage à l'écran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Comic Sans MS</vt:lpstr>
      <vt:lpstr>Times New Roman</vt:lpstr>
      <vt:lpstr>Thème Office</vt:lpstr>
      <vt:lpstr>LLCE  Langues, littératures et cultures étrangères </vt:lpstr>
      <vt:lpstr>Présentation PowerPoint</vt:lpstr>
      <vt:lpstr>Présentation PowerPoint</vt:lpstr>
      <vt:lpstr>Présentation PowerPoint</vt:lpstr>
      <vt:lpstr> 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LLCE  Langues, littératures et cultures étrangères</dc:title>
  <dc:creator>katy-viau</dc:creator>
  <cp:lastModifiedBy>katy viau</cp:lastModifiedBy>
  <cp:revision>56</cp:revision>
  <dcterms:created xsi:type="dcterms:W3CDTF">2019-02-19T17:43:11Z</dcterms:created>
  <dcterms:modified xsi:type="dcterms:W3CDTF">2021-03-02T16:48:18Z</dcterms:modified>
</cp:coreProperties>
</file>