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7" r:id="rId13"/>
    <p:sldId id="261" r:id="rId14"/>
    <p:sldId id="265" r:id="rId15"/>
    <p:sldId id="266" r:id="rId16"/>
  </p:sldIdLst>
  <p:sldSz cx="12192000" cy="6858000"/>
  <p:notesSz cx="6858000" cy="9144000"/>
  <p:custShowLst>
    <p:custShow name="Diaporama personnalisé 1" id="0">
      <p:sldLst>
        <p:sld r:id="rId5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ésentation générale" id="{977E2794-320A-4FC6-BCAF-CF5B1F6204E9}">
          <p14:sldIdLst>
            <p14:sldId id="256"/>
          </p14:sldIdLst>
        </p14:section>
        <p14:section name="pres générale" id="{A83F7D3D-2874-4E8B-8C27-61F91C39CC4B}">
          <p14:sldIdLst>
            <p14:sldId id="257"/>
          </p14:sldIdLst>
        </p14:section>
        <p14:section name="volets" id="{EAB1FD3E-B4BE-4968-92BF-E5A36BFB6A45}">
          <p14:sldIdLst>
            <p14:sldId id="258"/>
            <p14:sldId id="259"/>
            <p14:sldId id="260"/>
          </p14:sldIdLst>
        </p14:section>
        <p14:section name="Formations" id="{E3F19687-8439-4108-B004-8A0399DDCC9D}">
          <p14:sldIdLst>
            <p14:sldId id="262"/>
            <p14:sldId id="263"/>
            <p14:sldId id="264"/>
            <p14:sldId id="267"/>
          </p14:sldIdLst>
        </p14:section>
        <p14:section name="Ressources" id="{B9A5A73B-E763-49F9-9B9E-6DE57F95B67E}">
          <p14:sldIdLst>
            <p14:sldId id="261"/>
          </p14:sldIdLst>
        </p14:section>
        <p14:section name="Parentalité" id="{96F97BEA-AAB9-470E-986D-DD5DA3E06719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E7A7E-7E9E-1F6E-8EE2-30705362BCCF}" v="21" dt="2022-11-07T13:52:48.773"/>
    <p1510:client id="{4A535A8B-35B9-40E8-A864-D6BDB9CEF522}" v="395" dt="2022-11-07T13:49:27.663"/>
    <p1510:client id="{CC281FD9-59CA-4EA2-91B4-5C47A56EB2CE}" v="145" dt="2022-11-07T14:41:14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‹N°›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4C00A54-1A31-AB4F-98FB-CFAE7D1DDBB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/>
              <a:ea typeface="+mn-ea"/>
              <a:cs typeface="+mn-c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9E9ABA4-DC23-CF4C-B1A0-A1359EB9E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79999" y="164637"/>
            <a:ext cx="2394836" cy="81913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89A1BE6-6476-8F40-8C2E-A0740F9C98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/>
        </p:blipFill>
        <p:spPr>
          <a:xfrm>
            <a:off x="10543544" y="273166"/>
            <a:ext cx="647619" cy="6355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5C53B8-DDFC-714F-BDC0-9D806452122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1744" y="281357"/>
            <a:ext cx="4610765" cy="606812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05B15346-4BDB-407F-BD36-FBD0674FD8E3}"/>
              </a:ext>
            </a:extLst>
          </p:cNvPr>
          <p:cNvGrpSpPr/>
          <p:nvPr userDrawn="1"/>
        </p:nvGrpSpPr>
        <p:grpSpPr>
          <a:xfrm>
            <a:off x="514587" y="6236669"/>
            <a:ext cx="11771877" cy="519245"/>
            <a:chOff x="514587" y="6236669"/>
            <a:chExt cx="11771877" cy="519245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E27C80EE-6C66-5B45-8787-017A156E9F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58102" y="6322799"/>
              <a:ext cx="895269" cy="340051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9B8988D9-0095-A541-BAC8-CA90806CAA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4587" y="6302401"/>
              <a:ext cx="1138505" cy="255275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1CBBC993-E92F-AC4F-AE1A-50B1BA197A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58382" y="6236669"/>
              <a:ext cx="570172" cy="44871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ABCBDA1-C9AA-4C14-B3FC-34F1CC51F4D3}"/>
                </a:ext>
              </a:extLst>
            </p:cNvPr>
            <p:cNvSpPr/>
            <p:nvPr userDrawn="1"/>
          </p:nvSpPr>
          <p:spPr>
            <a:xfrm>
              <a:off x="3370753" y="6248083"/>
              <a:ext cx="891571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900" b="1" i="1">
                  <a:solidFill>
                    <a:srgbClr val="2C363A"/>
                  </a:solidFill>
                  <a:effectLst/>
                  <a:latin typeface="Verdana" panose="020B0604030504040204" pitchFamily="34" charset="0"/>
                </a:rPr>
                <a:t>Porté par le Secrétariat Général Pour l’Investissement et le Ministère de l’</a:t>
              </a:r>
              <a:r>
                <a:rPr lang="fr-FR" sz="900" b="1" i="1">
                  <a:solidFill>
                    <a:srgbClr val="2C363A"/>
                  </a:solidFill>
                  <a:effectLst/>
                  <a:latin typeface="Segoe UI" panose="020B0502040204020203" pitchFamily="34" charset="0"/>
                </a:rPr>
                <a:t>Éducation</a:t>
              </a:r>
              <a:r>
                <a:rPr lang="fr-FR" sz="900" b="1" i="1">
                  <a:solidFill>
                    <a:srgbClr val="2C363A"/>
                  </a:solidFill>
                  <a:effectLst/>
                  <a:latin typeface="Verdana" panose="020B0604030504040204" pitchFamily="34" charset="0"/>
                </a:rPr>
                <a:t> nationale et de le Jeunesse dans le cadre de France 2030, et opéré par la Banque des territoires avec les collectivités partenaires, la Trousse à projets, les académies et Réseau Canopé</a:t>
              </a:r>
              <a:r>
                <a:rPr lang="fr-FR" sz="1800" b="0" i="0">
                  <a:solidFill>
                    <a:srgbClr val="2C363A"/>
                  </a:solidFill>
                  <a:effectLst/>
                  <a:latin typeface="Verdana" panose="020B0604030504040204" pitchFamily="34" charset="0"/>
                </a:rPr>
                <a:t> </a:t>
              </a: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0989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Direction régionale académique du numérique éducatif – pôle Aix-Marseille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58814587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79999" y="164637"/>
            <a:ext cx="2394836" cy="81913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E8EE8CE-0EC9-2841-83FD-7426187F89A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rcRect/>
          <a:stretch/>
        </p:blipFill>
        <p:spPr>
          <a:xfrm>
            <a:off x="10543545" y="273166"/>
            <a:ext cx="606676" cy="59537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95EF689-31C2-C64D-975B-891671EB8E3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04183" y="358865"/>
            <a:ext cx="4585888" cy="45179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C456D838-157F-487C-84AE-463E9A385F61}"/>
              </a:ext>
            </a:extLst>
          </p:cNvPr>
          <p:cNvGrpSpPr/>
          <p:nvPr userDrawn="1"/>
        </p:nvGrpSpPr>
        <p:grpSpPr>
          <a:xfrm>
            <a:off x="210060" y="6215767"/>
            <a:ext cx="11771877" cy="519245"/>
            <a:chOff x="514587" y="6236669"/>
            <a:chExt cx="11771877" cy="519245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04603654-A335-4C5C-9F32-D3FC99D222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58102" y="6322799"/>
              <a:ext cx="895269" cy="340051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A4B16CB4-E966-46AB-A7DE-E6D8760180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4587" y="6302401"/>
              <a:ext cx="1138505" cy="255275"/>
            </a:xfrm>
            <a:prstGeom prst="rect">
              <a:avLst/>
            </a:prstGeom>
          </p:spPr>
        </p:pic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92D76D6A-67BC-40FA-87DA-61EB9C0D53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58382" y="6236669"/>
              <a:ext cx="570172" cy="44871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3EBD553-A530-44D1-A52A-A0863ED201DC}"/>
                </a:ext>
              </a:extLst>
            </p:cNvPr>
            <p:cNvSpPr/>
            <p:nvPr userDrawn="1"/>
          </p:nvSpPr>
          <p:spPr>
            <a:xfrm>
              <a:off x="3370753" y="6248083"/>
              <a:ext cx="891571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900" b="1" i="1">
                  <a:solidFill>
                    <a:srgbClr val="2C363A"/>
                  </a:solidFill>
                  <a:effectLst/>
                  <a:latin typeface="Verdana" panose="020B0604030504040204" pitchFamily="34" charset="0"/>
                </a:rPr>
                <a:t>Porté par le Secrétariat Général Pour l’Investissement et le Ministère de l’</a:t>
              </a:r>
              <a:r>
                <a:rPr lang="fr-FR" sz="900" b="1" i="1">
                  <a:solidFill>
                    <a:srgbClr val="2C363A"/>
                  </a:solidFill>
                  <a:effectLst/>
                  <a:latin typeface="Segoe UI" panose="020B0502040204020203" pitchFamily="34" charset="0"/>
                </a:rPr>
                <a:t>Éducation</a:t>
              </a:r>
              <a:r>
                <a:rPr lang="fr-FR" sz="900" b="1" i="1">
                  <a:solidFill>
                    <a:srgbClr val="2C363A"/>
                  </a:solidFill>
                  <a:effectLst/>
                  <a:latin typeface="Verdana" panose="020B0604030504040204" pitchFamily="34" charset="0"/>
                </a:rPr>
                <a:t> nationale et de le Jeunesse dans le cadre de France 2030, et opéré par la Banque des territoires avec les collectivités partenaires, la Trousse à projets, les académies et Réseau Canopé</a:t>
              </a:r>
              <a:r>
                <a:rPr lang="fr-FR" sz="1800" b="0" i="0">
                  <a:solidFill>
                    <a:srgbClr val="2C363A"/>
                  </a:solidFill>
                  <a:effectLst/>
                  <a:latin typeface="Verdana" panose="020B0604030504040204" pitchFamily="34" charset="0"/>
                </a:rPr>
                <a:t> </a:t>
              </a: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0124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ne.reseau-canope.fr/" TargetMode="External"/><Relationship Id="rId2" Type="http://schemas.openxmlformats.org/officeDocument/2006/relationships/hyperlink" Target="https://acaixmarseillefr-my.sharepoint.com/:b:/g/personal/gerard_deleuil_ac-aix-marseille_fr/EeKrQ83wIUNKh27hjH1JtWYBjV1N2PGwtkRdBiQ6K41VdA?e=B6feyj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ne.reseau-canope.fr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acaixmarseillefr-my.sharepoint.com/personal/gerard_deleuil_ac-aix-marseille_fr/_layouts/15/onedrive.aspx?id=/personal/gerard_deleuil_ac-aix-marseille_fr/Documents/Documents/Pr%C3%A9sentation%20RUPN/TNE13_webinaires_dec22-janvier23_OK%20(1).pdf&amp;parent=/personal/gerard_deleuil_ac-aix-marseille_fr/Documents/Documents/Pr%C3%A9sentation%20RUPN&amp;ga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C1BAC9-5E7E-4FBF-9CD4-EA98D0D0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9B6BE55-1392-4699-9EDC-5DEA34AD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1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8115CDD-61DD-4F87-AB50-2C9EF476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697" y="1961535"/>
            <a:ext cx="6725264" cy="516193"/>
          </a:xfrm>
        </p:spPr>
        <p:txBody>
          <a:bodyPr/>
          <a:lstStyle/>
          <a:p>
            <a:r>
              <a:rPr lang="fr-FR"/>
              <a:t>dPRESENTATION DES TNE</a:t>
            </a:r>
            <a:br>
              <a:rPr lang="fr-FR"/>
            </a:br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BE87AB-5A0A-4C07-94E8-849A3C5B2067}"/>
              </a:ext>
            </a:extLst>
          </p:cNvPr>
          <p:cNvSpPr txBox="1"/>
          <p:nvPr/>
        </p:nvSpPr>
        <p:spPr>
          <a:xfrm>
            <a:off x="2106561" y="2477728"/>
            <a:ext cx="79788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PRÉSENTATION DES TNE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DÉPLOIEMENT SUR LE TERRITOIRE DES BOUCHES-DU-RHÔNE</a:t>
            </a:r>
          </a:p>
        </p:txBody>
      </p:sp>
    </p:spTree>
    <p:extLst>
      <p:ext uri="{BB962C8B-B14F-4D97-AF65-F5344CB8AC3E}">
        <p14:creationId xmlns:p14="http://schemas.microsoft.com/office/powerpoint/2010/main" val="154950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813362-CE7B-47D0-8453-C0FDA84A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24F9B1B-A78E-4029-B1F6-F7F0770C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10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308AAE3-1CB6-404F-96BD-F3F5ECCD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3E37D3-9073-474C-A260-6125CEC192D8}"/>
              </a:ext>
            </a:extLst>
          </p:cNvPr>
          <p:cNvSpPr/>
          <p:nvPr/>
        </p:nvSpPr>
        <p:spPr>
          <a:xfrm>
            <a:off x="468723" y="1010181"/>
            <a:ext cx="10428644" cy="415175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t">
            <a:noAutofit/>
          </a:bodyPr>
          <a:lstStyle/>
          <a:p>
            <a:r>
              <a:rPr lang="fr-FR" sz="2400" b="1">
                <a:latin typeface="Marianne"/>
              </a:rPr>
              <a:t>3. Ressources TNE</a:t>
            </a:r>
          </a:p>
          <a:p>
            <a:endParaRPr lang="fr-FR" sz="1400">
              <a:latin typeface="Marianne" panose="02000000000000000000" pitchFamily="2" charset="0"/>
            </a:endParaRPr>
          </a:p>
          <a:p>
            <a:r>
              <a:rPr lang="fr-FR" sz="1400">
                <a:latin typeface="Marianne"/>
              </a:rPr>
              <a:t>Dans le cadre du projet TNE et avec la collaboration de Canopé, 69 ressources du 1</a:t>
            </a:r>
            <a:r>
              <a:rPr lang="fr-FR" sz="1400" baseline="30000">
                <a:latin typeface="Marianne"/>
              </a:rPr>
              <a:t>er</a:t>
            </a:r>
            <a:r>
              <a:rPr lang="fr-FR" sz="1400">
                <a:latin typeface="Marianne"/>
              </a:rPr>
              <a:t> et du 2</a:t>
            </a:r>
            <a:r>
              <a:rPr lang="fr-FR" sz="1400" baseline="30000">
                <a:latin typeface="Marianne"/>
              </a:rPr>
              <a:t>d</a:t>
            </a:r>
            <a:r>
              <a:rPr lang="fr-FR" sz="1400">
                <a:latin typeface="Marianne"/>
              </a:rPr>
              <a:t> degré seront disponibles gratuitement via le </a:t>
            </a:r>
            <a:r>
              <a:rPr lang="fr-FR" sz="1400" err="1">
                <a:latin typeface="Marianne"/>
              </a:rPr>
              <a:t>médiacentre</a:t>
            </a:r>
            <a:r>
              <a:rPr lang="fr-FR" sz="1400">
                <a:latin typeface="Marianne"/>
              </a:rPr>
              <a:t> </a:t>
            </a:r>
            <a:r>
              <a:rPr lang="fr-FR" sz="1400" err="1">
                <a:latin typeface="Marianne"/>
              </a:rPr>
              <a:t>ÉduGar</a:t>
            </a:r>
            <a:r>
              <a:rPr lang="fr-FR" sz="1400">
                <a:latin typeface="Marianne"/>
              </a:rPr>
              <a:t>. (</a:t>
            </a:r>
            <a:r>
              <a:rPr lang="fr-FR" sz="1400" err="1">
                <a:latin typeface="Marianne"/>
              </a:rPr>
              <a:t>Edugéo</a:t>
            </a:r>
            <a:r>
              <a:rPr lang="fr-FR" sz="1400">
                <a:latin typeface="Marianne"/>
              </a:rPr>
              <a:t>, </a:t>
            </a:r>
            <a:r>
              <a:rPr lang="fr-FR" sz="1400" err="1">
                <a:latin typeface="Marianne"/>
              </a:rPr>
              <a:t>Tactiléo</a:t>
            </a:r>
            <a:r>
              <a:rPr lang="fr-FR" sz="1400">
                <a:latin typeface="Marianne"/>
              </a:rPr>
              <a:t>, </a:t>
            </a:r>
            <a:r>
              <a:rPr lang="fr-FR" sz="1400" err="1">
                <a:latin typeface="Marianne"/>
              </a:rPr>
              <a:t>Pearltrees</a:t>
            </a:r>
            <a:r>
              <a:rPr lang="fr-FR" sz="1400">
                <a:latin typeface="Marianne"/>
              </a:rPr>
              <a:t>…)</a:t>
            </a:r>
          </a:p>
          <a:p>
            <a:endParaRPr lang="fr-FR" sz="1400">
              <a:latin typeface="Marianne" panose="02000000000000000000" pitchFamily="2" charset="0"/>
            </a:endParaRPr>
          </a:p>
          <a:p>
            <a:r>
              <a:rPr lang="fr-FR" sz="1400">
                <a:latin typeface="Marianne"/>
                <a:hlinkClick r:id="rId2"/>
              </a:rPr>
              <a:t>Ressources via canopé et la plateforme TNE</a:t>
            </a:r>
            <a:endParaRPr lang="fr-FR" sz="1400">
              <a:latin typeface="Marianne"/>
            </a:endParaRPr>
          </a:p>
          <a:p>
            <a:endParaRPr lang="fr-FR" sz="1400">
              <a:latin typeface="Marianne" panose="02000000000000000000" pitchFamily="2" charset="0"/>
            </a:endParaRPr>
          </a:p>
          <a:p>
            <a:r>
              <a:rPr lang="fr-FR" sz="1400" b="1">
                <a:solidFill>
                  <a:srgbClr val="FF0000"/>
                </a:solidFill>
                <a:latin typeface="Marianne"/>
              </a:rPr>
              <a:t>Attention:</a:t>
            </a:r>
            <a:r>
              <a:rPr lang="fr-FR" sz="1400">
                <a:latin typeface="Marianne"/>
              </a:rPr>
              <a:t>  Elles seront disponibles à des dates différentes au gré des demandes des enseignants.</a:t>
            </a:r>
          </a:p>
          <a:p>
            <a:r>
              <a:rPr lang="fr-FR" sz="1400">
                <a:latin typeface="Marianne"/>
              </a:rPr>
              <a:t>Le responsable de ressources veillera donc à activer régulièrement les ressources nouvellement disponibles.</a:t>
            </a:r>
          </a:p>
          <a:p>
            <a:endParaRPr lang="fr-FR" sz="1400">
              <a:latin typeface="Marianne" panose="02000000000000000000" pitchFamily="2" charset="0"/>
            </a:endParaRPr>
          </a:p>
          <a:p>
            <a:r>
              <a:rPr lang="fr-FR" sz="1400" b="1"/>
              <a:t>Pour utiliser la plateforme TNE et accéder aux ressources : </a:t>
            </a:r>
          </a:p>
          <a:p>
            <a:endParaRPr lang="fr-FR" sz="1400" b="1"/>
          </a:p>
          <a:p>
            <a:pPr>
              <a:spcAft>
                <a:spcPts val="600"/>
              </a:spcAft>
            </a:pPr>
            <a:r>
              <a:rPr lang="fr-FR" sz="1400"/>
              <a:t>– se munir de son adresse académique valide </a:t>
            </a:r>
          </a:p>
          <a:p>
            <a:pPr>
              <a:spcAft>
                <a:spcPts val="600"/>
              </a:spcAft>
            </a:pPr>
            <a:r>
              <a:rPr lang="fr-FR" sz="1400"/>
              <a:t>– créer son compte sur tne.reseau-canope.fr (rattaché à son établissement scolaire ou son département) </a:t>
            </a:r>
          </a:p>
          <a:p>
            <a:pPr>
              <a:spcAft>
                <a:spcPts val="600"/>
              </a:spcAft>
            </a:pPr>
            <a:r>
              <a:rPr lang="fr-FR" sz="1400"/>
              <a:t>– découvrir les solutions disponibles par discipline et/ou niveaux d’enseignement  </a:t>
            </a:r>
          </a:p>
          <a:p>
            <a:pPr>
              <a:spcAft>
                <a:spcPts val="600"/>
              </a:spcAft>
            </a:pPr>
            <a:r>
              <a:rPr lang="fr-FR" sz="1400"/>
              <a:t>– suivre le module de formation inhérent pour activer la solution dans le </a:t>
            </a:r>
            <a:r>
              <a:rPr lang="fr-FR" sz="1400" err="1"/>
              <a:t>médiacentre</a:t>
            </a:r>
            <a:r>
              <a:rPr lang="fr-FR" sz="1400"/>
              <a:t> </a:t>
            </a:r>
            <a:r>
              <a:rPr lang="fr-FR" sz="1400" err="1"/>
              <a:t>EduGAR</a:t>
            </a:r>
            <a:r>
              <a:rPr lang="fr-FR" sz="1400"/>
              <a:t> ou dans son ENT  </a:t>
            </a:r>
          </a:p>
          <a:p>
            <a:pPr>
              <a:spcAft>
                <a:spcPts val="600"/>
              </a:spcAft>
            </a:pPr>
            <a:r>
              <a:rPr lang="fr-FR" sz="1400"/>
              <a:t>_ demander au responsable des ressources de l’établissement de lui attribuer la ressource (ainsi qu’à ses élèves)</a:t>
            </a:r>
          </a:p>
          <a:p>
            <a:endParaRPr lang="fr-FR" sz="1400">
              <a:latin typeface="Marianne" panose="02000000000000000000" pitchFamily="2" charset="0"/>
            </a:endParaRPr>
          </a:p>
          <a:p>
            <a:r>
              <a:rPr lang="fr-FR" sz="1400">
                <a:latin typeface="Marianne"/>
              </a:rPr>
              <a:t>Plus d’informations sur :  </a:t>
            </a:r>
            <a:r>
              <a:rPr lang="fr-FR" sz="1400">
                <a:latin typeface="Mariann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https://tne.reseau-canope.fr/ </a:t>
            </a:r>
            <a:endParaRPr lang="fr-FR" sz="1400">
              <a:latin typeface="Marianne" panose="02000000000000000000" pitchFamily="2" charset="0"/>
            </a:endParaRPr>
          </a:p>
          <a:p>
            <a:endParaRPr lang="fr-FR" sz="130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0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EA3144-141B-4FD3-9FB1-8093AC39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70C73AF-07FF-4674-A5ED-2DF995EF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11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B1DCE74-C790-4486-950A-CC30E183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04A6982A-6276-4B44-AA94-23663B1A7A98}"/>
              </a:ext>
            </a:extLst>
          </p:cNvPr>
          <p:cNvSpPr txBox="1">
            <a:spLocks/>
          </p:cNvSpPr>
          <p:nvPr/>
        </p:nvSpPr>
        <p:spPr>
          <a:xfrm>
            <a:off x="907501" y="1900457"/>
            <a:ext cx="10728976" cy="3718677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67"/>
              </a:spcAft>
              <a:buFont typeface="Arial" pitchFamily="34" charset="0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5992" indent="-95998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 sz="1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986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5980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3972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endParaRPr lang="fr-FR" sz="1800">
              <a:solidFill>
                <a:srgbClr val="000000"/>
              </a:solidFill>
              <a:latin typeface="Marianne" panose="02000000000000000000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800">
                <a:solidFill>
                  <a:srgbClr val="000000"/>
                </a:solidFill>
                <a:latin typeface="Marianne" panose="02000000000000000000" pitchFamily="2" charset="0"/>
              </a:rPr>
              <a:t>Enrichir et améliorer le lien entre les parents et l’école</a:t>
            </a:r>
            <a:br>
              <a:rPr lang="fr-FR" sz="1800">
                <a:solidFill>
                  <a:srgbClr val="000000"/>
                </a:solidFill>
                <a:latin typeface="Marianne" panose="02000000000000000000" pitchFamily="2" charset="0"/>
              </a:rPr>
            </a:br>
            <a:endParaRPr lang="fr-FR" sz="1800" strike="sngStrike">
              <a:solidFill>
                <a:srgbClr val="000000"/>
              </a:solidFill>
              <a:latin typeface="Marianne" panose="02000000000000000000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800">
                <a:solidFill>
                  <a:srgbClr val="000000"/>
                </a:solidFill>
                <a:latin typeface="Marianne" panose="02000000000000000000" pitchFamily="2" charset="0"/>
              </a:rPr>
              <a:t>Lutter contre les risques de décrochage liés à la situation de fracture créer des alliances vertueuses entre les parents, les écoles et établissements, et le tissu associatif local</a:t>
            </a:r>
            <a:br>
              <a:rPr lang="fr-FR" sz="1800">
                <a:solidFill>
                  <a:srgbClr val="000000"/>
                </a:solidFill>
                <a:latin typeface="Marianne" panose="02000000000000000000" pitchFamily="2" charset="0"/>
              </a:rPr>
            </a:br>
            <a:endParaRPr lang="fr-FR" sz="1800">
              <a:solidFill>
                <a:srgbClr val="333333"/>
              </a:solidFill>
              <a:latin typeface="Marianne" panose="02000000000000000000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800">
                <a:solidFill>
                  <a:srgbClr val="333333"/>
                </a:solidFill>
                <a:latin typeface="Marianne" panose="02000000000000000000" pitchFamily="2" charset="0"/>
              </a:rPr>
              <a:t>Informer les familles</a:t>
            </a:r>
            <a:br>
              <a:rPr lang="fr-FR" sz="1800">
                <a:solidFill>
                  <a:srgbClr val="333333"/>
                </a:solidFill>
                <a:latin typeface="Marianne" panose="02000000000000000000" pitchFamily="2" charset="0"/>
              </a:rPr>
            </a:br>
            <a:endParaRPr lang="fr-FR" sz="1800" strike="sngStrike">
              <a:solidFill>
                <a:srgbClr val="333333"/>
              </a:solidFill>
              <a:latin typeface="Marianne" panose="02000000000000000000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800">
                <a:solidFill>
                  <a:srgbClr val="000000"/>
                </a:solidFill>
                <a:latin typeface="Marianne" panose="02000000000000000000" pitchFamily="2" charset="0"/>
              </a:rPr>
              <a:t>Former les familles en situation de fracture numérique </a:t>
            </a:r>
            <a:br>
              <a:rPr lang="fr-FR" sz="1800">
                <a:solidFill>
                  <a:srgbClr val="000000"/>
                </a:solidFill>
                <a:latin typeface="Marianne" panose="02000000000000000000" pitchFamily="2" charset="0"/>
              </a:rPr>
            </a:br>
            <a:endParaRPr lang="fr-FR" sz="1800">
              <a:solidFill>
                <a:srgbClr val="000000"/>
              </a:solidFill>
              <a:latin typeface="Marianne" panose="02000000000000000000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800">
                <a:solidFill>
                  <a:srgbClr val="000000"/>
                </a:solidFill>
                <a:latin typeface="Marianne" panose="02000000000000000000" pitchFamily="2" charset="0"/>
              </a:rPr>
              <a:t>Accompagner les familles à la culture numérique en créant un pix parents dédié </a:t>
            </a:r>
            <a:endParaRPr lang="fr-FR" sz="1800" strike="sngStrike">
              <a:solidFill>
                <a:srgbClr val="000000"/>
              </a:solidFill>
              <a:latin typeface="Marianne" panose="02000000000000000000" pitchFamily="2" charset="0"/>
            </a:endParaRPr>
          </a:p>
          <a:p>
            <a:endParaRPr lang="fr-FR" sz="180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4A93902-CD23-481F-8FB2-FE319EAD6520}"/>
              </a:ext>
            </a:extLst>
          </p:cNvPr>
          <p:cNvSpPr txBox="1"/>
          <p:nvPr/>
        </p:nvSpPr>
        <p:spPr>
          <a:xfrm>
            <a:off x="2287532" y="1377237"/>
            <a:ext cx="73983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i="1">
                <a:latin typeface="Marianne"/>
              </a:rPr>
              <a:t>4. Objectifs du volet parentalité</a:t>
            </a:r>
          </a:p>
        </p:txBody>
      </p:sp>
    </p:spTree>
    <p:extLst>
      <p:ext uri="{BB962C8B-B14F-4D97-AF65-F5344CB8AC3E}">
        <p14:creationId xmlns:p14="http://schemas.microsoft.com/office/powerpoint/2010/main" val="241161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AB8FA4C-FB67-4015-A49E-A3FB9B2C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81A4D23-C77C-4F3D-B185-6E760249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12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911E035-F507-45A8-AE4F-E77D3ED6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F7F21C2-24FB-4FF1-BC53-950D2C9A110F}"/>
              </a:ext>
            </a:extLst>
          </p:cNvPr>
          <p:cNvSpPr txBox="1">
            <a:spLocks/>
          </p:cNvSpPr>
          <p:nvPr/>
        </p:nvSpPr>
        <p:spPr>
          <a:xfrm>
            <a:off x="439993" y="1324537"/>
            <a:ext cx="11312013" cy="374726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67"/>
              </a:spcAft>
              <a:buFont typeface="Arial" pitchFamily="34" charset="0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5992" indent="-95998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 sz="1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986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5980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3972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u="sng">
                <a:latin typeface="Marianne" panose="02000000000000000000" pitchFamily="2" charset="0"/>
              </a:rPr>
              <a:t>Public visé:</a:t>
            </a:r>
            <a:endParaRPr lang="en-US" b="1">
              <a:latin typeface="Marianne" panose="02000000000000000000" pitchFamily="2" charset="0"/>
            </a:endParaRPr>
          </a:p>
          <a:p>
            <a:endParaRPr lang="fr-FR">
              <a:latin typeface="Marianne" panose="02000000000000000000" pitchFamily="2" charset="0"/>
            </a:endParaRPr>
          </a:p>
          <a:p>
            <a:pPr marL="685800" indent="-155575">
              <a:buFont typeface="Arial" panose="020B0604020202020204" pitchFamily="34" charset="0"/>
              <a:buChar char="•"/>
            </a:pPr>
            <a:r>
              <a:rPr lang="fr-FR" b="1">
                <a:latin typeface="Marianne" panose="02000000000000000000" pitchFamily="2" charset="0"/>
              </a:rPr>
              <a:t>les parents des élèves équipés dans le cadre de la fracture numérique ;</a:t>
            </a:r>
            <a:br>
              <a:rPr lang="fr-FR" b="1">
                <a:latin typeface="Marianne" panose="02000000000000000000" pitchFamily="2" charset="0"/>
              </a:rPr>
            </a:br>
            <a:endParaRPr lang="en-US" b="1">
              <a:latin typeface="Marianne" panose="02000000000000000000" pitchFamily="2" charset="0"/>
              <a:ea typeface="+mn-lt"/>
              <a:cs typeface="+mn-lt"/>
            </a:endParaRPr>
          </a:p>
          <a:p>
            <a:pPr marL="685800" indent="-155575">
              <a:buFont typeface="Arial" panose="020B0604020202020204" pitchFamily="34" charset="0"/>
              <a:buChar char="•"/>
            </a:pPr>
            <a:r>
              <a:rPr lang="fr-FR" b="1">
                <a:latin typeface="Marianne" panose="02000000000000000000" pitchFamily="2" charset="0"/>
              </a:rPr>
              <a:t>les parents d’élèves des classes équipées.</a:t>
            </a:r>
            <a:endParaRPr lang="en-US" b="1">
              <a:latin typeface="Marianne" panose="02000000000000000000" pitchFamily="2" charset="0"/>
              <a:ea typeface="+mn-lt"/>
              <a:cs typeface="+mn-lt"/>
            </a:endParaRPr>
          </a:p>
          <a:p>
            <a:endParaRPr lang="fr-FR">
              <a:latin typeface="Marianne" panose="02000000000000000000" pitchFamily="2" charset="0"/>
            </a:endParaRPr>
          </a:p>
          <a:p>
            <a:r>
              <a:rPr lang="fr-FR">
                <a:latin typeface="Marianne" panose="02000000000000000000" pitchFamily="2" charset="0"/>
              </a:rPr>
              <a:t>Deux acteurs incontournables dans les futures actions TNE parentalité:</a:t>
            </a:r>
          </a:p>
          <a:p>
            <a:endParaRPr lang="fr-FR">
              <a:latin typeface="Marianne" panose="02000000000000000000" pitchFamily="2" charset="0"/>
            </a:endParaRPr>
          </a:p>
          <a:p>
            <a:r>
              <a:rPr lang="fr-FR" b="1">
                <a:latin typeface="Marianne" panose="02000000000000000000" pitchFamily="2" charset="0"/>
              </a:rPr>
              <a:t>- </a:t>
            </a:r>
            <a:r>
              <a:rPr lang="fr-FR" b="1" u="sng">
                <a:latin typeface="Marianne" panose="02000000000000000000" pitchFamily="2" charset="0"/>
              </a:rPr>
              <a:t>la trousse à projet TAP </a:t>
            </a:r>
            <a:r>
              <a:rPr lang="fr-FR">
                <a:latin typeface="Marianne" panose="02000000000000000000" pitchFamily="2" charset="0"/>
              </a:rPr>
              <a:t>(GIP) pilote national du volet;</a:t>
            </a:r>
            <a:br>
              <a:rPr lang="fr-FR">
                <a:latin typeface="Marianne" panose="02000000000000000000" pitchFamily="2" charset="0"/>
              </a:rPr>
            </a:br>
            <a:endParaRPr lang="fr-FR">
              <a:latin typeface="Marianne" panose="02000000000000000000" pitchFamily="2" charset="0"/>
            </a:endParaRPr>
          </a:p>
          <a:p>
            <a:r>
              <a:rPr lang="fr-FR">
                <a:latin typeface="Marianne" panose="02000000000000000000" pitchFamily="2" charset="0"/>
              </a:rPr>
              <a:t>Propose des ressources d'accompagnement (parents, mais aussi enseignants et cadres de l'en) </a:t>
            </a:r>
          </a:p>
          <a:p>
            <a:r>
              <a:rPr lang="fr-FR">
                <a:latin typeface="Marianne" panose="02000000000000000000" pitchFamily="2" charset="0"/>
              </a:rPr>
              <a:t>via un </a:t>
            </a:r>
            <a:r>
              <a:rPr lang="fr-FR" u="sng">
                <a:latin typeface="Marianne" panose="02000000000000000000" pitchFamily="2" charset="0"/>
              </a:rPr>
              <a:t>site de services numérique et parentalité</a:t>
            </a:r>
            <a:r>
              <a:rPr lang="fr-FR">
                <a:latin typeface="Marianne" panose="02000000000000000000" pitchFamily="2" charset="0"/>
              </a:rPr>
              <a:t> (à l’automne).</a:t>
            </a:r>
          </a:p>
          <a:p>
            <a:endParaRPr lang="fr-FR">
              <a:latin typeface="Marianne" panose="02000000000000000000" pitchFamily="2" charset="0"/>
            </a:endParaRPr>
          </a:p>
          <a:p>
            <a:r>
              <a:rPr lang="fr-FR" b="1">
                <a:latin typeface="Marianne" panose="02000000000000000000" pitchFamily="2" charset="0"/>
              </a:rPr>
              <a:t>- </a:t>
            </a:r>
            <a:r>
              <a:rPr lang="fr-FR" b="1" u="sng">
                <a:latin typeface="Marianne" panose="02000000000000000000" pitchFamily="2" charset="0"/>
              </a:rPr>
              <a:t>la Ligue de l’Enseignement</a:t>
            </a:r>
            <a:r>
              <a:rPr lang="fr-FR">
                <a:latin typeface="Marianne" panose="02000000000000000000" pitchFamily="2" charset="0"/>
              </a:rPr>
              <a:t>, coordonnateur chargé de la mise en œuvre de terrain</a:t>
            </a:r>
            <a:br>
              <a:rPr lang="fr-FR">
                <a:latin typeface="Marianne" panose="02000000000000000000" pitchFamily="2" charset="0"/>
              </a:rPr>
            </a:br>
            <a:endParaRPr lang="fr-FR">
              <a:latin typeface="Marianne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fr-FR">
                <a:latin typeface="Marianne" panose="02000000000000000000" pitchFamily="2" charset="0"/>
              </a:rPr>
              <a:t>Conventions de partenariat avec les associations locales et les collectivités territoriales afin de pérenniser les actions au-delà de la période de financement TNE13.</a:t>
            </a:r>
          </a:p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9677753-37B5-482E-A9D8-3D1647A64403}"/>
              </a:ext>
            </a:extLst>
          </p:cNvPr>
          <p:cNvSpPr txBox="1"/>
          <p:nvPr/>
        </p:nvSpPr>
        <p:spPr>
          <a:xfrm>
            <a:off x="3740062" y="1093705"/>
            <a:ext cx="4390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>
                <a:latin typeface="Marianne" panose="02000000000000000000" pitchFamily="2" charset="0"/>
              </a:rPr>
              <a:t>Acteurs du volet parentalité</a:t>
            </a:r>
          </a:p>
        </p:txBody>
      </p:sp>
    </p:spTree>
    <p:extLst>
      <p:ext uri="{BB962C8B-B14F-4D97-AF65-F5344CB8AC3E}">
        <p14:creationId xmlns:p14="http://schemas.microsoft.com/office/powerpoint/2010/main" val="393562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6E9A3B-FBA5-43E6-9C6D-A3C55A78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1C72F2B-2994-415F-8D9C-CB6832DD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2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B3579F4-944F-4FFA-8B9F-2487D7A9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58375B5-4C2D-4C67-9AAD-253DF442C0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3330" y="2031590"/>
            <a:ext cx="8747639" cy="349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6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856E86-7A13-4D2D-B975-F4D05C9D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AA4E6FB-88AE-4349-8019-48D9082E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3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7C8C3AF-79B0-4142-9FDE-E123FD66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2C25DD7-640C-412C-BF03-FD950B0614F3}"/>
              </a:ext>
            </a:extLst>
          </p:cNvPr>
          <p:cNvGrpSpPr/>
          <p:nvPr/>
        </p:nvGrpSpPr>
        <p:grpSpPr>
          <a:xfrm>
            <a:off x="1123243" y="1260559"/>
            <a:ext cx="9490224" cy="4857365"/>
            <a:chOff x="208843" y="1275307"/>
            <a:chExt cx="9490224" cy="4857365"/>
          </a:xfrm>
        </p:grpSpPr>
        <p:pic>
          <p:nvPicPr>
            <p:cNvPr id="5" name="Image 3">
              <a:extLst>
                <a:ext uri="{FF2B5EF4-FFF2-40B4-BE49-F238E27FC236}">
                  <a16:creationId xmlns:a16="http://schemas.microsoft.com/office/drawing/2014/main" id="{EEE85977-FF64-4B07-ABF2-4462DAE72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5167" y="1275307"/>
              <a:ext cx="8737390" cy="536724"/>
            </a:xfrm>
            <a:prstGeom prst="rect">
              <a:avLst/>
            </a:prstGeom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D8654ED6-C594-47F1-A23D-3B9DFB4D8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927" y="1814428"/>
              <a:ext cx="9489140" cy="914925"/>
            </a:xfrm>
            <a:prstGeom prst="rect">
              <a:avLst/>
            </a:prstGeom>
          </p:spPr>
        </p:pic>
        <p:pic>
          <p:nvPicPr>
            <p:cNvPr id="7" name="Image 6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39ACF46E-BCF9-4ACF-A4C6-2FB8158F3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843" y="2714997"/>
              <a:ext cx="9488311" cy="3417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203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355C85-BA2A-45A2-A368-EA77E66D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024C551-7719-4714-B609-C3251886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4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BEA9A88-5D39-4339-A7E3-68E13240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1E3775A-850E-4733-967C-78408237C8D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8621" y="1571624"/>
            <a:ext cx="8897985" cy="458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5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BCCCAC-D8D4-40F6-AFF5-24D5ABA4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3AC98D3-30CC-4ADF-8033-854E4086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5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163BA2B-146A-4610-8866-243F2783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F33E439-A39E-4AF9-AAE6-FE5ED278ED8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756" y="1714499"/>
            <a:ext cx="9490432" cy="390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6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F6C75B-AE8D-418C-8717-55EAFFEB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126E84C-C745-4390-957A-5EF3FED1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6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DD4B4DF-CE48-49EB-80F4-DE53E397F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C8916984-EAE4-12E6-EDB3-15E8002F4B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244" y="1134122"/>
            <a:ext cx="11125198" cy="504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7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5E1964-44C0-4D89-B78D-9C5DB5BD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5AA4874-8D75-4425-A5BF-78142533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7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573359D-AF11-424D-B8B9-D39F9332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608FE9-07F6-40CA-85E3-F4D31B172457}"/>
              </a:ext>
            </a:extLst>
          </p:cNvPr>
          <p:cNvSpPr/>
          <p:nvPr/>
        </p:nvSpPr>
        <p:spPr>
          <a:xfrm>
            <a:off x="774981" y="1924531"/>
            <a:ext cx="10642038" cy="408056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t">
            <a:noAutofit/>
          </a:bodyPr>
          <a:lstStyle/>
          <a:p>
            <a:endParaRPr lang="fr-FR">
              <a:latin typeface="Marianne" panose="02000000000000000000" pitchFamily="2" charset="0"/>
            </a:endParaRPr>
          </a:p>
          <a:p>
            <a:endParaRPr lang="fr-FR"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Commenter si ce n’est pas déjà fait avec le CE les résultats du recueil de besoins </a:t>
            </a:r>
            <a:endParaRPr lang="fr-FR">
              <a:latin typeface="Marianne" panose="02000000000000000000" pitchFamily="2" charset="0"/>
            </a:endParaRPr>
          </a:p>
          <a:p>
            <a:endParaRPr lang="fr-FR"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endParaRPr lang="fr-FR"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Enquête qui devrait être relancée courant de l’année scolaire 2022-2023</a:t>
            </a:r>
          </a:p>
          <a:p>
            <a:pPr marL="285750" indent="-285750">
              <a:buFontTx/>
              <a:buChar char="-"/>
            </a:pPr>
            <a:endParaRPr lang="fr-FR"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endParaRPr lang="fr-FR">
              <a:latin typeface="Marianne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Possibilité de relance d’enquête si manque de participation ou beaucoup de modifications, possible à l’échelle souhaitée (Marseille Collines relance enquête clôture le 20/11/22)</a:t>
            </a:r>
          </a:p>
          <a:p>
            <a:pPr marL="285750" indent="-285750">
              <a:buFontTx/>
              <a:buChar char="-"/>
            </a:pPr>
            <a:endParaRPr lang="fr-FR">
              <a:latin typeface="Marianne" panose="02000000000000000000" pitchFamily="2" charset="0"/>
            </a:endParaRPr>
          </a:p>
          <a:p>
            <a:endParaRPr lang="fr-FR">
              <a:latin typeface="Marianne" panose="02000000000000000000" pitchFamily="2" charset="0"/>
            </a:endParaRPr>
          </a:p>
          <a:p>
            <a:endParaRPr lang="fr-FR">
              <a:latin typeface="Marianne" panose="02000000000000000000" pitchFamily="2" charset="0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2A20383-5E91-421F-BDC2-AE638DAF5E94}"/>
              </a:ext>
            </a:extLst>
          </p:cNvPr>
          <p:cNvSpPr txBox="1">
            <a:spLocks/>
          </p:cNvSpPr>
          <p:nvPr/>
        </p:nvSpPr>
        <p:spPr>
          <a:xfrm>
            <a:off x="774981" y="1467813"/>
            <a:ext cx="10642038" cy="5889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67"/>
              </a:spcAft>
              <a:buFont typeface="Arial" pitchFamily="34" charset="0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5992" indent="-95998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 sz="1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986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5980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3972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cap="all">
                <a:latin typeface="+mj-lt"/>
                <a:cs typeface="Arial"/>
              </a:rPr>
              <a:t>Recueil de besoins en formation sur le numérique</a:t>
            </a:r>
          </a:p>
        </p:txBody>
      </p:sp>
    </p:spTree>
    <p:extLst>
      <p:ext uri="{BB962C8B-B14F-4D97-AF65-F5344CB8AC3E}">
        <p14:creationId xmlns:p14="http://schemas.microsoft.com/office/powerpoint/2010/main" val="43453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1ACA1F2-2BF6-43A8-BC10-4192A3F0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C2BD30C-6353-4D0F-81E1-CB683C4B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8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F03BF30-DBC4-457C-9253-4C74DE2B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7DA9-7D8A-47E9-8C15-BF79CCA7FA28}"/>
              </a:ext>
            </a:extLst>
          </p:cNvPr>
          <p:cNvSpPr/>
          <p:nvPr/>
        </p:nvSpPr>
        <p:spPr>
          <a:xfrm>
            <a:off x="900342" y="1595196"/>
            <a:ext cx="10391315" cy="458437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t">
            <a:noAutofit/>
          </a:bodyPr>
          <a:lstStyle/>
          <a:p>
            <a:endParaRPr lang="fr-FR">
              <a:latin typeface="Marianne" panose="02000000000000000000" pitchFamily="2" charset="0"/>
            </a:endParaRPr>
          </a:p>
          <a:p>
            <a:pPr marL="285750" indent="-285750">
              <a:buFont typeface="Arial"/>
              <a:buChar char="•"/>
            </a:pPr>
            <a:r>
              <a:rPr lang="fr-FR">
                <a:latin typeface="Marianne"/>
              </a:rPr>
              <a:t>Une vingtaine de webinaires pour la campagne 1 (Décembre 2022 – Janvier 2023)</a:t>
            </a:r>
          </a:p>
          <a:p>
            <a:endParaRPr lang="fr-FR"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Quelle forme : synchrone et unique pour commencer</a:t>
            </a:r>
          </a:p>
          <a:p>
            <a:endParaRPr lang="fr-FR"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Publics : </a:t>
            </a:r>
            <a:r>
              <a:rPr lang="fr-FR" err="1">
                <a:latin typeface="Marianne"/>
              </a:rPr>
              <a:t>interdegré</a:t>
            </a:r>
            <a:r>
              <a:rPr lang="fr-FR">
                <a:latin typeface="Marianne"/>
              </a:rPr>
              <a:t>, 1D et 2D</a:t>
            </a:r>
          </a:p>
          <a:p>
            <a:endParaRPr lang="fr-FR">
              <a:latin typeface="Marianne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Quand ? : à partir du </a:t>
            </a:r>
            <a:r>
              <a:rPr lang="fr-FR" u="sng">
                <a:latin typeface="Marianne"/>
              </a:rPr>
              <a:t>02/12/2022</a:t>
            </a:r>
          </a:p>
          <a:p>
            <a:endParaRPr lang="fr-FR">
              <a:latin typeface="Marianne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Newsletter explicative à partir du </a:t>
            </a:r>
            <a:r>
              <a:rPr lang="fr-FR" u="sng">
                <a:latin typeface="Marianne"/>
              </a:rPr>
              <a:t>18/10/2022</a:t>
            </a:r>
          </a:p>
          <a:p>
            <a:endParaRPr lang="fr-FR">
              <a:latin typeface="Marianne"/>
            </a:endParaRPr>
          </a:p>
          <a:p>
            <a:pPr marL="285750" indent="-285750">
              <a:buFontTx/>
              <a:buChar char="-"/>
            </a:pPr>
            <a:r>
              <a:rPr lang="fr-FR">
                <a:latin typeface="Marianne"/>
              </a:rPr>
              <a:t>Comment ? : </a:t>
            </a:r>
            <a:r>
              <a:rPr lang="fr-FR" u="sng">
                <a:latin typeface="Marianne"/>
              </a:rPr>
              <a:t>double inscription </a:t>
            </a:r>
            <a:r>
              <a:rPr lang="fr-FR">
                <a:latin typeface="Marianne"/>
              </a:rPr>
              <a:t>: </a:t>
            </a:r>
            <a:r>
              <a:rPr lang="fr-FR" err="1">
                <a:latin typeface="Marianne"/>
              </a:rPr>
              <a:t>tne</a:t>
            </a:r>
            <a:r>
              <a:rPr lang="fr-FR">
                <a:latin typeface="Marianne"/>
              </a:rPr>
              <a:t> </a:t>
            </a:r>
            <a:r>
              <a:rPr lang="fr-FR" err="1">
                <a:latin typeface="Marianne"/>
              </a:rPr>
              <a:t>reseau</a:t>
            </a:r>
            <a:r>
              <a:rPr lang="fr-FR">
                <a:latin typeface="Marianne"/>
              </a:rPr>
              <a:t> </a:t>
            </a:r>
            <a:r>
              <a:rPr lang="fr-FR" err="1">
                <a:latin typeface="Marianne"/>
              </a:rPr>
              <a:t>canopé</a:t>
            </a:r>
            <a:r>
              <a:rPr lang="fr-FR">
                <a:latin typeface="Marianne"/>
              </a:rPr>
              <a:t> et Sofia FMO (EAFC)</a:t>
            </a:r>
          </a:p>
          <a:p>
            <a:endParaRPr lang="fr-FR">
              <a:latin typeface="Marianne" panose="02000000000000000000" pitchFamily="2" charset="0"/>
            </a:endParaRPr>
          </a:p>
          <a:p>
            <a:endParaRPr lang="fr-FR">
              <a:latin typeface="Marianne" panose="02000000000000000000" pitchFamily="2" charset="0"/>
            </a:endParaRPr>
          </a:p>
          <a:p>
            <a:r>
              <a:rPr lang="fr-FR">
                <a:latin typeface="Marianne"/>
              </a:rPr>
              <a:t>Plus d’informations dans la newsletter et sur :  </a:t>
            </a:r>
            <a:r>
              <a:rPr lang="fr-FR">
                <a:latin typeface="Marianne"/>
                <a:hlinkClick r:id="rId2"/>
              </a:rPr>
              <a:t>https://tne.reseau-canope.fr/</a:t>
            </a:r>
            <a:endParaRPr lang="fr-FR">
              <a:latin typeface="Marianne" panose="02000000000000000000" pitchFamily="2" charset="0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591C1EC-ADBD-4EC1-BB90-65F9F436E61D}"/>
              </a:ext>
            </a:extLst>
          </p:cNvPr>
          <p:cNvSpPr txBox="1">
            <a:spLocks/>
          </p:cNvSpPr>
          <p:nvPr/>
        </p:nvSpPr>
        <p:spPr>
          <a:xfrm>
            <a:off x="2151352" y="1006225"/>
            <a:ext cx="7390853" cy="5889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67"/>
              </a:spcAft>
              <a:buFont typeface="Arial" pitchFamily="34" charset="0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5992" indent="-95998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pitchFamily="34" charset="0"/>
              <a:buChar char="•"/>
              <a:defRPr sz="1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986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5980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3972" indent="-95998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cap="all">
                <a:latin typeface="+mj-lt"/>
                <a:cs typeface="Arial"/>
              </a:rPr>
              <a:t>Formation WEBINAIRES CANOPE</a:t>
            </a:r>
          </a:p>
        </p:txBody>
      </p:sp>
    </p:spTree>
    <p:extLst>
      <p:ext uri="{BB962C8B-B14F-4D97-AF65-F5344CB8AC3E}">
        <p14:creationId xmlns:p14="http://schemas.microsoft.com/office/powerpoint/2010/main" val="3164035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5F23F92-B8E5-49C8-837A-A6CF54B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>
                    <a:alpha val="0"/>
                  </a:srgbClr>
                </a:solidFill>
              </a:rPr>
              <a:t>XX/XX/XXXX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9027884-C164-4005-8ADA-7F04C7AE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 defTabSz="1219170"/>
              <a:t>9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0C5198B-9FCD-4302-A422-C5213F9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B0A12-E5B6-42A8-B994-89DEA2F28561}"/>
              </a:ext>
            </a:extLst>
          </p:cNvPr>
          <p:cNvSpPr/>
          <p:nvPr/>
        </p:nvSpPr>
        <p:spPr>
          <a:xfrm>
            <a:off x="4149706" y="1046824"/>
            <a:ext cx="3733444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r-FR" b="1" cap="all" dirty="0">
                <a:hlinkClick r:id="rId2"/>
              </a:rPr>
              <a:t>NEWSLETTER campagne n°1</a:t>
            </a:r>
            <a:endParaRPr lang="fr-FR" b="1" cap="all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A267BCF-401B-4B9D-AD67-42E6DAD12F3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7608" y="1563328"/>
            <a:ext cx="3137083" cy="461962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7425718-0BD5-573E-7A34-DAC7583BE6B8}"/>
              </a:ext>
            </a:extLst>
          </p:cNvPr>
          <p:cNvSpPr txBox="1"/>
          <p:nvPr/>
        </p:nvSpPr>
        <p:spPr>
          <a:xfrm>
            <a:off x="7508696" y="2320247"/>
            <a:ext cx="398123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/>
              <a:t>erreur dans le lien pour la formation "cartes mentales et apprentissage".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24EE9C-FE7D-6866-D10E-AE8BF37ACE9A}"/>
              </a:ext>
            </a:extLst>
          </p:cNvPr>
          <p:cNvSpPr txBox="1"/>
          <p:nvPr/>
        </p:nvSpPr>
        <p:spPr>
          <a:xfrm>
            <a:off x="7508696" y="3175383"/>
            <a:ext cx="3981235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ea typeface="+mn-lt"/>
                <a:cs typeface="+mn-lt"/>
              </a:rPr>
              <a:t>https://appli.ac-aix-marseille.fr/sofia-fmo-acad/default/session/preregistrationadd/globalSessionId/2336/tab/trainee/pill/individualTrainingPlan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181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NE_13_reseau_cote_bleue" id="{47629130-C1B4-49B1-82C5-5EB2636602D1}" vid="{24546461-D1B0-415D-AF06-B28894929B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8F8999161F3240A4014767DEC6A9B6" ma:contentTypeVersion="10" ma:contentTypeDescription="Crée un document." ma:contentTypeScope="" ma:versionID="b91e9a00a679a3ca2a4500b61e0336f3">
  <xsd:schema xmlns:xsd="http://www.w3.org/2001/XMLSchema" xmlns:xs="http://www.w3.org/2001/XMLSchema" xmlns:p="http://schemas.microsoft.com/office/2006/metadata/properties" xmlns:ns3="f4425ed2-e78a-468c-9964-130ce200370c" xmlns:ns4="e51f7a81-3102-4baa-9217-94feb7197962" targetNamespace="http://schemas.microsoft.com/office/2006/metadata/properties" ma:root="true" ma:fieldsID="51b9b3770a9c44a99b0312f3bbc3ebdb" ns3:_="" ns4:_="">
    <xsd:import namespace="f4425ed2-e78a-468c-9964-130ce200370c"/>
    <xsd:import namespace="e51f7a81-3102-4baa-9217-94feb71979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25ed2-e78a-468c-9964-130ce2003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f7a81-3102-4baa-9217-94feb71979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1E704E-3AC7-4869-AC1A-935857BC77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425ed2-e78a-468c-9964-130ce200370c"/>
    <ds:schemaRef ds:uri="e51f7a81-3102-4baa-9217-94feb71979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55D76A-E13C-47C4-933B-A5996F669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5A175-20B3-4674-A81C-1B1FEE3472C5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e51f7a81-3102-4baa-9217-94feb7197962"/>
    <ds:schemaRef ds:uri="http://schemas.openxmlformats.org/package/2006/metadata/core-properties"/>
    <ds:schemaRef ds:uri="http://purl.org/dc/elements/1.1/"/>
    <ds:schemaRef ds:uri="http://purl.org/dc/terms/"/>
    <ds:schemaRef ds:uri="f4425ed2-e78a-468c-9964-130ce200370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665</Words>
  <Application>Microsoft Office PowerPoint</Application>
  <PresentationFormat>Grand écran</PresentationFormat>
  <Paragraphs>99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  <vt:variant>
        <vt:lpstr>Diaporamas personnalisés</vt:lpstr>
      </vt:variant>
      <vt:variant>
        <vt:i4>1</vt:i4>
      </vt:variant>
    </vt:vector>
  </HeadingPairs>
  <TitlesOfParts>
    <vt:vector size="18" baseType="lpstr">
      <vt:lpstr>Arial</vt:lpstr>
      <vt:lpstr>Marianne</vt:lpstr>
      <vt:lpstr>Segoe UI</vt:lpstr>
      <vt:lpstr>Verdana</vt:lpstr>
      <vt:lpstr>OPÉRATEURS</vt:lpstr>
      <vt:lpstr>dPRESENTATION DES TNE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dPRESENTATION DES TNE</dc:title>
  <dc:creator>gerard deleuil</dc:creator>
  <cp:lastModifiedBy>colina</cp:lastModifiedBy>
  <cp:revision>5</cp:revision>
  <dcterms:created xsi:type="dcterms:W3CDTF">2022-10-21T07:25:11Z</dcterms:created>
  <dcterms:modified xsi:type="dcterms:W3CDTF">2022-11-08T10:40:46Z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0x010100A58F8999161F3240A4014767DEC6A9B6</vt:lpwstr>
  </property>
  <property fmtid="{D5CDD505-2E9C-101B-9397-08002B2CF9AE}" pid="3" name="MediaServiceImageTags">
    <vt:lpwstr/>
  </property>
</Properties>
</file>