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76" r:id="rId6"/>
    <p:sldId id="264" r:id="rId7"/>
    <p:sldId id="271" r:id="rId8"/>
    <p:sldId id="260" r:id="rId9"/>
    <p:sldId id="275" r:id="rId10"/>
    <p:sldId id="270" r:id="rId11"/>
    <p:sldId id="277" r:id="rId12"/>
    <p:sldId id="272" r:id="rId13"/>
    <p:sldId id="273" r:id="rId14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escharmes" initials="e" lastIdx="1" clrIdx="0">
    <p:extLst>
      <p:ext uri="{19B8F6BF-5375-455C-9EA6-DF929625EA0E}">
        <p15:presenceInfo xmlns:p15="http://schemas.microsoft.com/office/powerpoint/2012/main" userId="edescharm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F4868-100A-42F5-B16D-6664FA6B253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528749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9389B-7428-452B-89D4-1BC7BD3AC90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8049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2AE2D-09DF-4E6C-9663-B2929ED7EE2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820769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63F941-67EB-461D-B581-8B17C2CAC00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936267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2B4DE-EE96-432C-B4A0-AB971ACF888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24848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CDE5C-6185-4BA8-8D91-808803F2439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99322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BFA94-5161-49FC-B948-56B399FFA38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760077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B594D-E8F7-48EC-9966-D0C79CD77BE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814355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2BAB7-4797-4701-9F3E-1B08FF787A6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301379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BC2B4-6340-4B80-AB95-177D8491F9D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38893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C2A98-1F77-4795-8992-F30DDA25341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1902068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8791F-4B24-43E9-BC28-13FF8012776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752590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3F2A33-B4B7-40E0-B29C-4C9F223EDD9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3076" name="Picture 4" descr="ad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04206" y="1756373"/>
            <a:ext cx="5335587" cy="116955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fr-FR" altLang="fr-FR" sz="1400" dirty="0"/>
              <a:t>Proviseure : Mme DAHL Clémentine</a:t>
            </a:r>
          </a:p>
          <a:p>
            <a:r>
              <a:rPr lang="fr-FR" altLang="fr-FR" sz="1400" dirty="0"/>
              <a:t>Proviseure adjointe : Mme GRAS Corinne</a:t>
            </a:r>
          </a:p>
          <a:p>
            <a:r>
              <a:rPr lang="fr-FR" altLang="fr-FR" sz="1400" dirty="0"/>
              <a:t>Téléphone : 04 92 30 35 80</a:t>
            </a:r>
          </a:p>
          <a:p>
            <a:r>
              <a:rPr lang="fr-FR" altLang="fr-FR" sz="1400" dirty="0"/>
              <a:t>Mail : ce.0040027h@ac-aix-marseille.fr</a:t>
            </a:r>
          </a:p>
          <a:p>
            <a:r>
              <a:rPr lang="fr-FR" altLang="fr-FR" sz="1400" dirty="0"/>
              <a:t>Site lycée : </a:t>
            </a:r>
            <a:r>
              <a:rPr lang="fr-FR" sz="1400" dirty="0"/>
              <a:t>https://www.site.ac-aix-marseille.fr/lyc-davidneel/spip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F3A86A-7B62-917B-93B5-B0E59D1B4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1371600"/>
            <a:ext cx="5124450" cy="41148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576FF88-0522-C49F-1097-862FDDE31DC9}"/>
              </a:ext>
            </a:extLst>
          </p:cNvPr>
          <p:cNvSpPr txBox="1"/>
          <p:nvPr/>
        </p:nvSpPr>
        <p:spPr>
          <a:xfrm>
            <a:off x="1130403" y="685255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lycée Alexandra David Néel est le lycée de secteur des élèves habitants dans la zone coloriée en vert clair.</a:t>
            </a:r>
          </a:p>
        </p:txBody>
      </p:sp>
    </p:spTree>
    <p:extLst>
      <p:ext uri="{BB962C8B-B14F-4D97-AF65-F5344CB8AC3E}">
        <p14:creationId xmlns:p14="http://schemas.microsoft.com/office/powerpoint/2010/main" val="236557545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DBD52-8130-47D7-B6F7-66EE5EDA3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6258B0-46FD-4361-81E8-72AD76413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662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C53C575-D14E-B87F-8EA7-6395DE094774}"/>
              </a:ext>
            </a:extLst>
          </p:cNvPr>
          <p:cNvSpPr txBox="1"/>
          <p:nvPr/>
        </p:nvSpPr>
        <p:spPr>
          <a:xfrm>
            <a:off x="251520" y="404664"/>
            <a:ext cx="8568952" cy="604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0998C9-712C-0E30-CA6A-CE240545A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937"/>
            <a:ext cx="9144000" cy="59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8237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7602712-7AB9-319F-A710-CF5FA9A1F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09339"/>
            <a:ext cx="8229600" cy="4694859"/>
          </a:xfrm>
        </p:spPr>
      </p:pic>
    </p:spTree>
    <p:extLst>
      <p:ext uri="{BB962C8B-B14F-4D97-AF65-F5344CB8AC3E}">
        <p14:creationId xmlns:p14="http://schemas.microsoft.com/office/powerpoint/2010/main" val="422866615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teissier Corriol - Agence d'architecture - Lycée Neel Digne-les-Bains 04">
            <a:extLst>
              <a:ext uri="{FF2B5EF4-FFF2-40B4-BE49-F238E27FC236}">
                <a16:creationId xmlns:a16="http://schemas.microsoft.com/office/drawing/2014/main" id="{3CA1027C-BBBF-EFE0-2D3A-DDD2DF1A7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"/>
          <a:stretch/>
        </p:blipFill>
        <p:spPr bwMode="auto">
          <a:xfrm>
            <a:off x="-1225152" y="-21479"/>
            <a:ext cx="10369152" cy="68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95736" y="188640"/>
            <a:ext cx="7632848" cy="276998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b="1" dirty="0">
                <a:solidFill>
                  <a:schemeClr val="bg1"/>
                </a:solidFill>
              </a:rPr>
              <a:t>709 élèves et étudiants répartis en :</a:t>
            </a:r>
          </a:p>
          <a:p>
            <a:r>
              <a:rPr lang="fr-FR" altLang="fr-FR" sz="1600" b="1" dirty="0">
                <a:solidFill>
                  <a:schemeClr val="bg1"/>
                </a:solidFill>
              </a:rPr>
              <a:t>      - six classes de seconde</a:t>
            </a:r>
          </a:p>
          <a:p>
            <a:r>
              <a:rPr lang="fr-FR" altLang="fr-FR" sz="1600" b="1" dirty="0">
                <a:solidFill>
                  <a:schemeClr val="bg1"/>
                </a:solidFill>
              </a:rPr>
              <a:t>      - cinq classes de 1</a:t>
            </a:r>
            <a:r>
              <a:rPr lang="fr-FR" altLang="fr-FR" sz="1600" b="1" baseline="30000" dirty="0">
                <a:solidFill>
                  <a:schemeClr val="bg1"/>
                </a:solidFill>
              </a:rPr>
              <a:t>ère</a:t>
            </a:r>
            <a:r>
              <a:rPr lang="fr-FR" altLang="fr-FR" sz="1600" b="1" dirty="0">
                <a:solidFill>
                  <a:schemeClr val="bg1"/>
                </a:solidFill>
              </a:rPr>
              <a:t> G et quatre classes de 1</a:t>
            </a:r>
            <a:r>
              <a:rPr lang="fr-FR" altLang="fr-FR" sz="1600" b="1" baseline="30000" dirty="0">
                <a:solidFill>
                  <a:schemeClr val="bg1"/>
                </a:solidFill>
              </a:rPr>
              <a:t>ère</a:t>
            </a:r>
            <a:r>
              <a:rPr lang="fr-FR" altLang="fr-FR" sz="1600" b="1" dirty="0">
                <a:solidFill>
                  <a:schemeClr val="bg1"/>
                </a:solidFill>
              </a:rPr>
              <a:t> T (STMG et ST2S)</a:t>
            </a:r>
          </a:p>
          <a:p>
            <a:r>
              <a:rPr lang="fr-FR" altLang="fr-FR" sz="1600" b="1" dirty="0">
                <a:solidFill>
                  <a:schemeClr val="bg1"/>
                </a:solidFill>
              </a:rPr>
              <a:t>      - quatre classes de </a:t>
            </a:r>
            <a:r>
              <a:rPr lang="fr-FR" altLang="fr-FR" sz="1600" b="1" dirty="0" err="1">
                <a:solidFill>
                  <a:schemeClr val="bg1"/>
                </a:solidFill>
              </a:rPr>
              <a:t>TermG</a:t>
            </a:r>
            <a:r>
              <a:rPr lang="fr-FR" altLang="fr-FR" sz="1600" b="1" dirty="0">
                <a:solidFill>
                  <a:schemeClr val="bg1"/>
                </a:solidFill>
              </a:rPr>
              <a:t> et quatre classes de </a:t>
            </a:r>
            <a:r>
              <a:rPr lang="fr-FR" altLang="fr-FR" sz="1600" b="1" dirty="0" err="1">
                <a:solidFill>
                  <a:schemeClr val="bg1"/>
                </a:solidFill>
              </a:rPr>
              <a:t>TermT</a:t>
            </a:r>
            <a:endParaRPr lang="fr-FR" altLang="fr-FR" sz="1600" b="1" dirty="0">
              <a:solidFill>
                <a:schemeClr val="bg1"/>
              </a:solidFill>
            </a:endParaRPr>
          </a:p>
          <a:p>
            <a:r>
              <a:rPr lang="fr-FR" altLang="fr-FR" sz="1600" b="1" dirty="0">
                <a:solidFill>
                  <a:schemeClr val="bg1"/>
                </a:solidFill>
              </a:rPr>
              <a:t>      - un BTS comptabilité gestion</a:t>
            </a:r>
          </a:p>
          <a:p>
            <a:endParaRPr lang="fr-FR" altLang="fr-FR" b="1" dirty="0">
              <a:solidFill>
                <a:schemeClr val="bg1"/>
              </a:solidFill>
            </a:endParaRP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fr-FR" altLang="fr-FR" b="1" dirty="0">
                <a:solidFill>
                  <a:schemeClr val="bg1"/>
                </a:solidFill>
              </a:rPr>
              <a:t>Un internat</a:t>
            </a:r>
          </a:p>
          <a:p>
            <a:endParaRPr lang="fr-FR" altLang="fr-FR" b="1" dirty="0">
              <a:solidFill>
                <a:schemeClr val="bg1"/>
              </a:solidFill>
            </a:endParaRP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fr-FR" altLang="fr-FR" b="1" dirty="0">
                <a:solidFill>
                  <a:schemeClr val="bg1"/>
                </a:solidFill>
              </a:rPr>
              <a:t>Un lycée rénové en 2013</a:t>
            </a:r>
          </a:p>
          <a:p>
            <a:endParaRPr lang="fr-FR" alt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ycée Neel Digne-les-Bains 04 • Leteissier Corriol - Agence d'architectes  Marseille">
            <a:extLst>
              <a:ext uri="{FF2B5EF4-FFF2-40B4-BE49-F238E27FC236}">
                <a16:creationId xmlns:a16="http://schemas.microsoft.com/office/drawing/2014/main" id="{1269A5F9-1201-E8A9-20BD-6A11DC9D9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1"/>
          <a:stretch/>
        </p:blipFill>
        <p:spPr bwMode="auto">
          <a:xfrm>
            <a:off x="-12384" y="0"/>
            <a:ext cx="9156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9552" y="0"/>
            <a:ext cx="8243887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 dirty="0">
                <a:solidFill>
                  <a:schemeClr val="bg1"/>
                </a:solidFill>
              </a:rPr>
              <a:t>Notre objectif :</a:t>
            </a:r>
          </a:p>
          <a:p>
            <a:pPr>
              <a:spcBef>
                <a:spcPct val="50000"/>
              </a:spcBef>
            </a:pPr>
            <a:r>
              <a:rPr lang="fr-FR" altLang="fr-FR" sz="2400" b="1" dirty="0">
                <a:solidFill>
                  <a:schemeClr val="bg1"/>
                </a:solidFill>
              </a:rPr>
              <a:t>Aider chaque élève, au cours de ses années dans notre établissement, à grandir intellectuellement, humainement, culturellement et comme citoyen, et à se donner les moyens d’une transition réussie vers les études supérieures.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ycée Neel Digne-les-Bains 04 • Leteissier Corriol - Agence d'architectes  Marseille">
            <a:extLst>
              <a:ext uri="{FF2B5EF4-FFF2-40B4-BE49-F238E27FC236}">
                <a16:creationId xmlns:a16="http://schemas.microsoft.com/office/drawing/2014/main" id="{F455667B-BD4D-1090-505C-549C22E5B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1372"/>
            <a:ext cx="8219256" cy="6303972"/>
          </a:xfrm>
        </p:spPr>
        <p:txBody>
          <a:bodyPr/>
          <a:lstStyle/>
          <a:p>
            <a:br>
              <a:rPr lang="fr-FR" altLang="fr-FR" dirty="0"/>
            </a:br>
            <a:endParaRPr lang="fr-FR" altLang="fr-FR" dirty="0"/>
          </a:p>
        </p:txBody>
      </p:sp>
      <p:sp>
        <p:nvSpPr>
          <p:cNvPr id="4" name="AutoShape 4" descr="architecturebois-projet-darchi-lycée-Alexandra-David-NEEL-Digne-les-Bains-copyright-florent-joliot-(5)  - Architecture Bois Magazine - Magazine spécialisé sur la construction de  maison en bois">
            <a:extLst>
              <a:ext uri="{FF2B5EF4-FFF2-40B4-BE49-F238E27FC236}">
                <a16:creationId xmlns:a16="http://schemas.microsoft.com/office/drawing/2014/main" id="{0946DCAD-A65B-D6AA-181D-8C937D20C1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24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B11AD11-1EC2-D4A7-5C90-330B526AF63E}"/>
              </a:ext>
            </a:extLst>
          </p:cNvPr>
          <p:cNvSpPr txBox="1"/>
          <p:nvPr/>
        </p:nvSpPr>
        <p:spPr>
          <a:xfrm>
            <a:off x="914478" y="208912"/>
            <a:ext cx="3653785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Des moyens humains :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57 enseignants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9 personnels administratifs</a:t>
            </a:r>
          </a:p>
          <a:p>
            <a:r>
              <a:rPr lang="fr-FR" dirty="0">
                <a:solidFill>
                  <a:schemeClr val="bg1"/>
                </a:solidFill>
              </a:rPr>
              <a:t>-  35 agents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3 CPE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13 AED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2 infirmiers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1 Psy-En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9AE7D4-E163-E038-BF80-D7829C192907}"/>
              </a:ext>
            </a:extLst>
          </p:cNvPr>
          <p:cNvSpPr txBox="1"/>
          <p:nvPr/>
        </p:nvSpPr>
        <p:spPr>
          <a:xfrm>
            <a:off x="4822008" y="214292"/>
            <a:ext cx="4042320" cy="15347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Des instances dynamiques :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CVL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CESCE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MDL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AS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Lycée Neel Digne-les-Bains 04 • Leteissier Corriol - Agence d'architectes  Marseille">
            <a:extLst>
              <a:ext uri="{FF2B5EF4-FFF2-40B4-BE49-F238E27FC236}">
                <a16:creationId xmlns:a16="http://schemas.microsoft.com/office/drawing/2014/main" id="{1A3D90BF-73A9-CFEC-4763-BA689367D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6"/>
          <a:stretch/>
        </p:blipFill>
        <p:spPr bwMode="auto">
          <a:xfrm>
            <a:off x="-67486" y="980728"/>
            <a:ext cx="9210675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1372"/>
            <a:ext cx="8219256" cy="6303972"/>
          </a:xfrm>
        </p:spPr>
        <p:txBody>
          <a:bodyPr/>
          <a:lstStyle/>
          <a:p>
            <a:br>
              <a:rPr lang="fr-FR" altLang="fr-FR" dirty="0"/>
            </a:br>
            <a:endParaRPr lang="fr-FR" altLang="fr-FR" dirty="0"/>
          </a:p>
        </p:txBody>
      </p:sp>
      <p:sp>
        <p:nvSpPr>
          <p:cNvPr id="4" name="AutoShape 4" descr="architecturebois-projet-darchi-lycée-Alexandra-David-NEEL-Digne-les-Bains-copyright-florent-joliot-(5)  - Architecture Bois Magazine - Magazine spécialisé sur la construction de  maison en bois">
            <a:extLst>
              <a:ext uri="{FF2B5EF4-FFF2-40B4-BE49-F238E27FC236}">
                <a16:creationId xmlns:a16="http://schemas.microsoft.com/office/drawing/2014/main" id="{0946DCAD-A65B-D6AA-181D-8C937D20C1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24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6" name="Picture 10" descr="LYCÉE ALEXANDRA DAVID NEEL - Area Région Sud">
            <a:extLst>
              <a:ext uri="{FF2B5EF4-FFF2-40B4-BE49-F238E27FC236}">
                <a16:creationId xmlns:a16="http://schemas.microsoft.com/office/drawing/2014/main" id="{63A876C3-67B7-5119-57B1-D994D35C3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32" y="0"/>
            <a:ext cx="4635568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LYCÉE ALEXANDRA DAVID NEEL - Area Région Sud">
            <a:extLst>
              <a:ext uri="{FF2B5EF4-FFF2-40B4-BE49-F238E27FC236}">
                <a16:creationId xmlns:a16="http://schemas.microsoft.com/office/drawing/2014/main" id="{3312A72D-0F5F-32CA-B98B-8B5C330CC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58" y="0"/>
            <a:ext cx="460699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15408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83024" y="741191"/>
            <a:ext cx="6394699" cy="304698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b="1" dirty="0"/>
              <a:t>Français : </a:t>
            </a:r>
            <a:r>
              <a:rPr lang="fr-FR" altLang="fr-FR" sz="1400" dirty="0"/>
              <a:t>4h dont 1h en ½ groupe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b="1" dirty="0"/>
              <a:t>Histoire-géographie : </a:t>
            </a:r>
            <a:r>
              <a:rPr lang="fr-FR" altLang="fr-FR" sz="1400" dirty="0"/>
              <a:t>3h dont 0h30 en ½ groupe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b="1" dirty="0"/>
              <a:t>Anglais : </a:t>
            </a:r>
            <a:r>
              <a:rPr lang="fr-FR" altLang="fr-FR" sz="1400" dirty="0"/>
              <a:t>3h en groupe + 2h de DNL pour la section européenne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b="1" dirty="0"/>
              <a:t>LVB (Allemand, Espagnol ou Italien) : </a:t>
            </a:r>
            <a:r>
              <a:rPr lang="fr-FR" altLang="fr-FR" sz="1400" dirty="0"/>
              <a:t>2h30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b="1" dirty="0"/>
              <a:t>Mathématiques : </a:t>
            </a:r>
            <a:r>
              <a:rPr lang="fr-FR" altLang="fr-FR" sz="1400" dirty="0"/>
              <a:t>4h dont 1h en ½ groupe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b="1" dirty="0"/>
              <a:t>Physique-chimie : </a:t>
            </a:r>
            <a:r>
              <a:rPr lang="fr-FR" altLang="fr-FR" sz="1400" dirty="0"/>
              <a:t>3h dont 1h30 en ½ groupe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b="1" dirty="0"/>
              <a:t>Sciences de la Vie et de la Terre :  </a:t>
            </a:r>
            <a:r>
              <a:rPr lang="fr-FR" altLang="fr-FR" sz="1400" dirty="0"/>
              <a:t>1h30 en ½ groupe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b="1" dirty="0"/>
              <a:t>Éducation Physique et Sportive : </a:t>
            </a:r>
            <a:r>
              <a:rPr lang="fr-FR" altLang="fr-FR" sz="1400" dirty="0"/>
              <a:t>2h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b="1" dirty="0"/>
              <a:t>Éducation Morale et Civique : </a:t>
            </a:r>
            <a:r>
              <a:rPr lang="fr-FR" altLang="fr-FR" sz="1400" dirty="0"/>
              <a:t>0h30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b="1" dirty="0"/>
              <a:t>Sciences Economiques et Sociales  : </a:t>
            </a:r>
            <a:r>
              <a:rPr lang="fr-FR" altLang="fr-FR" sz="1400" dirty="0"/>
              <a:t>1h30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b="1" dirty="0"/>
              <a:t>Sciences Numériques et Technologiques : </a:t>
            </a:r>
            <a:r>
              <a:rPr lang="fr-FR" altLang="fr-FR" sz="1400" dirty="0"/>
              <a:t>1h30 dont 0h30  en ½ groupe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fr-FR" sz="1200" b="1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3269" y="4312785"/>
            <a:ext cx="3297698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wrap="none">
            <a:spAutoFit/>
          </a:bodyPr>
          <a:lstStyle/>
          <a:p>
            <a:r>
              <a:rPr lang="fr-FR" altLang="fr-FR" sz="1400" b="1" dirty="0"/>
              <a:t>Optionnel </a:t>
            </a:r>
          </a:p>
          <a:p>
            <a:r>
              <a:rPr lang="fr-FR" altLang="fr-FR" sz="1400" dirty="0"/>
              <a:t>- Langue et culture de l’Antiquité : latin </a:t>
            </a:r>
          </a:p>
          <a:p>
            <a:r>
              <a:rPr lang="fr-FR" altLang="fr-FR" sz="1400" dirty="0"/>
              <a:t>- Langue et culture de l’Antiquité : grec </a:t>
            </a:r>
          </a:p>
          <a:p>
            <a:r>
              <a:rPr lang="fr-FR" altLang="fr-FR" sz="1400" dirty="0"/>
              <a:t>- Éducation physique et sportive </a:t>
            </a:r>
          </a:p>
          <a:p>
            <a:r>
              <a:rPr lang="fr-FR" altLang="fr-FR" sz="1400" dirty="0"/>
              <a:t>- Arts plastiques</a:t>
            </a:r>
          </a:p>
          <a:p>
            <a:r>
              <a:rPr lang="fr-FR" altLang="fr-FR" sz="1400" dirty="0"/>
              <a:t>- Cinéma Audiovisuel</a:t>
            </a:r>
          </a:p>
          <a:p>
            <a:endParaRPr lang="fr-FR" altLang="fr-FR" sz="1400" dirty="0"/>
          </a:p>
          <a:p>
            <a:r>
              <a:rPr lang="fr-FR" sz="1400" dirty="0"/>
              <a:t>	</a:t>
            </a:r>
            <a:endParaRPr lang="fr-FR" altLang="fr-FR" sz="1400" dirty="0"/>
          </a:p>
        </p:txBody>
      </p:sp>
      <p:pic>
        <p:nvPicPr>
          <p:cNvPr id="10245" name="Picture 5" descr="adn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24" b="46934"/>
          <a:stretch/>
        </p:blipFill>
        <p:spPr bwMode="auto">
          <a:xfrm>
            <a:off x="4741669" y="4087384"/>
            <a:ext cx="2422619" cy="26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67196" y="72655"/>
            <a:ext cx="8497639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3200" b="1" dirty="0">
                <a:solidFill>
                  <a:schemeClr val="bg1"/>
                </a:solidFill>
              </a:rPr>
              <a:t>Les horaires de la classe de seconde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ycée Neel Digne-les-Bains 04 • Leteissier Corriol - Agence d'architectes  Marseille">
            <a:extLst>
              <a:ext uri="{FF2B5EF4-FFF2-40B4-BE49-F238E27FC236}">
                <a16:creationId xmlns:a16="http://schemas.microsoft.com/office/drawing/2014/main" id="{A6CF6A15-2686-ED83-3A96-E6BC27622B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96" y="3176977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E8F4283-3062-D3F6-DB24-6FC5B60681B0}"/>
              </a:ext>
            </a:extLst>
          </p:cNvPr>
          <p:cNvSpPr txBox="1"/>
          <p:nvPr/>
        </p:nvSpPr>
        <p:spPr>
          <a:xfrm>
            <a:off x="683568" y="461571"/>
            <a:ext cx="7704856" cy="175432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Un accompagnement de qualité :</a:t>
            </a:r>
          </a:p>
          <a:p>
            <a:pPr marL="285750" indent="-285750">
              <a:buFontTx/>
              <a:buChar char="-"/>
            </a:pPr>
            <a:r>
              <a:rPr lang="fr-FR" dirty="0"/>
              <a:t>Un CPE par niveau qui travaille en étroite collaboration avec le professeur principal.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Conseils de classe « ouverts » au 1</a:t>
            </a:r>
            <a:r>
              <a:rPr lang="fr-FR" baseline="30000" dirty="0"/>
              <a:t>er</a:t>
            </a:r>
            <a:r>
              <a:rPr lang="fr-FR" dirty="0"/>
              <a:t> trimestre de seconde.</a:t>
            </a:r>
          </a:p>
          <a:p>
            <a:pPr marL="285750" indent="-285750">
              <a:buFontTx/>
              <a:buChar char="-"/>
            </a:pPr>
            <a:r>
              <a:rPr lang="fr-FR" dirty="0"/>
              <a:t>Présentation des spécialités aux élèves de seconde par des élèves de 1</a:t>
            </a:r>
            <a:r>
              <a:rPr lang="fr-FR" baseline="30000" dirty="0"/>
              <a:t>ère</a:t>
            </a:r>
            <a:r>
              <a:rPr lang="fr-FR" dirty="0"/>
              <a:t> et de terminale. </a:t>
            </a:r>
          </a:p>
        </p:txBody>
      </p:sp>
    </p:spTree>
    <p:extLst>
      <p:ext uri="{BB962C8B-B14F-4D97-AF65-F5344CB8AC3E}">
        <p14:creationId xmlns:p14="http://schemas.microsoft.com/office/powerpoint/2010/main" val="158662347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74E56EF-FB3D-9580-C2A1-B7C7567B33A3}"/>
              </a:ext>
            </a:extLst>
          </p:cNvPr>
          <p:cNvSpPr txBox="1"/>
          <p:nvPr/>
        </p:nvSpPr>
        <p:spPr>
          <a:xfrm>
            <a:off x="467544" y="476672"/>
            <a:ext cx="8136904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LES ENSEIGNEMENTS DE SPECIALITES </a:t>
            </a:r>
          </a:p>
          <a:p>
            <a:pPr algn="ctr"/>
            <a:r>
              <a:rPr lang="fr-FR" sz="2000" b="1" dirty="0"/>
              <a:t>AU LYCEE ALEXANDRA DAVID NEEL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E8D924-E34F-10E0-9C72-F734299AD618}"/>
              </a:ext>
            </a:extLst>
          </p:cNvPr>
          <p:cNvSpPr txBox="1"/>
          <p:nvPr/>
        </p:nvSpPr>
        <p:spPr>
          <a:xfrm>
            <a:off x="447016" y="1449435"/>
            <a:ext cx="354892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SPECIALITES GENERALES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A821F0-05AA-6F57-07B8-0457A57B08F3}"/>
              </a:ext>
            </a:extLst>
          </p:cNvPr>
          <p:cNvSpPr txBox="1"/>
          <p:nvPr/>
        </p:nvSpPr>
        <p:spPr>
          <a:xfrm>
            <a:off x="467543" y="1988840"/>
            <a:ext cx="3528393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ARTS PLA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CIAV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HGGSP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HLP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LLCE : </a:t>
            </a:r>
            <a:r>
              <a:rPr lang="en-US" sz="1800" b="0" i="0" u="none" strike="noStrike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Anglais</a:t>
            </a:r>
            <a:endParaRPr lang="en-US" sz="18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LLCE 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Allemand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SVT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9763F7-70FE-3065-33AD-FBA2EB44F59E}"/>
              </a:ext>
            </a:extLst>
          </p:cNvPr>
          <p:cNvSpPr txBox="1"/>
          <p:nvPr/>
        </p:nvSpPr>
        <p:spPr>
          <a:xfrm>
            <a:off x="4572000" y="1445480"/>
            <a:ext cx="403244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SPECIALITES TECHNOLOGIQUES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BA29EA-DD26-51DC-138A-B6B99E615E19}"/>
              </a:ext>
            </a:extLst>
          </p:cNvPr>
          <p:cNvSpPr txBox="1"/>
          <p:nvPr/>
        </p:nvSpPr>
        <p:spPr>
          <a:xfrm>
            <a:off x="4571999" y="2003820"/>
            <a:ext cx="4030751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PHYS-CHIMIE POUR LA SANTE</a:t>
            </a:r>
          </a:p>
          <a:p>
            <a:r>
              <a:rPr lang="fr-FR" dirty="0"/>
              <a:t>BIO PHYSIO</a:t>
            </a:r>
          </a:p>
          <a:p>
            <a:r>
              <a:rPr lang="fr-FR" dirty="0"/>
              <a:t>STMS</a:t>
            </a:r>
          </a:p>
          <a:p>
            <a:endParaRPr lang="fr-FR" dirty="0"/>
          </a:p>
          <a:p>
            <a:r>
              <a:rPr lang="fr-FR" dirty="0"/>
              <a:t>SCIENCES DE GESTION</a:t>
            </a:r>
          </a:p>
          <a:p>
            <a:r>
              <a:rPr lang="fr-FR" dirty="0"/>
              <a:t>MANAGEMENT</a:t>
            </a:r>
          </a:p>
          <a:p>
            <a:r>
              <a:rPr lang="fr-FR" dirty="0"/>
              <a:t>DROIT ET ECONOMIE</a:t>
            </a:r>
          </a:p>
        </p:txBody>
      </p:sp>
      <p:pic>
        <p:nvPicPr>
          <p:cNvPr id="5122" name="Picture 2" descr="Vue intérieure : extension-restructuration du lycée Alexandra David NEEL,  Leteissier Corriol, Digne-les-Bains">
            <a:extLst>
              <a:ext uri="{FF2B5EF4-FFF2-40B4-BE49-F238E27FC236}">
                <a16:creationId xmlns:a16="http://schemas.microsoft.com/office/drawing/2014/main" id="{E5836653-1CBC-0C59-8583-3042FCD7F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168075"/>
            <a:ext cx="4030751" cy="26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E467739-A7FF-4C19-9365-F53668B1E4EC}"/>
              </a:ext>
            </a:extLst>
          </p:cNvPr>
          <p:cNvSpPr txBox="1"/>
          <p:nvPr/>
        </p:nvSpPr>
        <p:spPr>
          <a:xfrm>
            <a:off x="1043608" y="836712"/>
            <a:ext cx="7344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400" dirty="0"/>
              <a:t>Date des affectations : </a:t>
            </a:r>
          </a:p>
          <a:p>
            <a:r>
              <a:rPr lang="fr-FR" sz="2400" dirty="0"/>
              <a:t>	</a:t>
            </a:r>
          </a:p>
          <a:p>
            <a:r>
              <a:rPr lang="fr-FR" sz="2400" dirty="0"/>
              <a:t>	Mercredi 26 juin 2024 à 14h30</a:t>
            </a:r>
          </a:p>
          <a:p>
            <a:endParaRPr lang="fr-FR" sz="2400" dirty="0"/>
          </a:p>
          <a:p>
            <a:r>
              <a:rPr lang="fr-FR" sz="2400" dirty="0"/>
              <a:t>Date des inscriptions : </a:t>
            </a:r>
          </a:p>
          <a:p>
            <a:r>
              <a:rPr lang="fr-FR" sz="2400" dirty="0"/>
              <a:t>	</a:t>
            </a:r>
          </a:p>
          <a:p>
            <a:r>
              <a:rPr lang="fr-FR" sz="2400" dirty="0"/>
              <a:t>	Jeudi 27 juin 2024 et Vendredi 28 juin 2024</a:t>
            </a:r>
          </a:p>
          <a:p>
            <a:r>
              <a:rPr lang="fr-FR" sz="2400" dirty="0"/>
              <a:t>			de 8h à 12h et de 13h à 16h</a:t>
            </a:r>
          </a:p>
          <a:p>
            <a:endParaRPr lang="fr-FR" sz="2400" dirty="0"/>
          </a:p>
          <a:p>
            <a:r>
              <a:rPr lang="fr-FR" sz="2400" dirty="0"/>
              <a:t>Pour rappel : Epreuves du DNB  </a:t>
            </a:r>
          </a:p>
          <a:p>
            <a:r>
              <a:rPr lang="fr-FR" sz="2400" dirty="0"/>
              <a:t>	</a:t>
            </a:r>
          </a:p>
          <a:p>
            <a:r>
              <a:rPr lang="fr-FR" sz="2400"/>
              <a:t>	Lundi </a:t>
            </a:r>
            <a:r>
              <a:rPr lang="fr-FR" sz="2400" dirty="0"/>
              <a:t>1 juillet 2024 </a:t>
            </a:r>
            <a:r>
              <a:rPr lang="fr-FR" sz="2400"/>
              <a:t>et Mardi </a:t>
            </a:r>
            <a:r>
              <a:rPr lang="fr-FR" sz="2400" dirty="0"/>
              <a:t>2 juillet 2024</a:t>
            </a:r>
          </a:p>
        </p:txBody>
      </p:sp>
    </p:spTree>
    <p:extLst>
      <p:ext uri="{BB962C8B-B14F-4D97-AF65-F5344CB8AC3E}">
        <p14:creationId xmlns:p14="http://schemas.microsoft.com/office/powerpoint/2010/main" val="269133100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470</Words>
  <Application>Microsoft Office PowerPoint</Application>
  <PresentationFormat>Affichage à l'écran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Arial</vt:lpstr>
      <vt:lpstr>Modèle par défaut</vt:lpstr>
      <vt:lpstr>Présentation PowerPoint</vt:lpstr>
      <vt:lpstr>Présentation PowerPoint</vt:lpstr>
      <vt:lpstr>Présentation PowerPoint</vt:lpstr>
      <vt:lpstr> 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Région PACA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Lycées Publics</dc:creator>
  <cp:lastModifiedBy>Administrateur</cp:lastModifiedBy>
  <cp:revision>59</cp:revision>
  <cp:lastPrinted>2016-01-25T09:40:56Z</cp:lastPrinted>
  <dcterms:created xsi:type="dcterms:W3CDTF">2014-02-12T12:31:57Z</dcterms:created>
  <dcterms:modified xsi:type="dcterms:W3CDTF">2024-03-23T07:18:27Z</dcterms:modified>
</cp:coreProperties>
</file>