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2" r:id="rId9"/>
    <p:sldId id="263" r:id="rId10"/>
    <p:sldId id="264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éphane Haon" initials="SH" lastIdx="1" clrIdx="0">
    <p:extLst>
      <p:ext uri="{19B8F6BF-5375-455C-9EA6-DF929625EA0E}">
        <p15:presenceInfo xmlns:p15="http://schemas.microsoft.com/office/powerpoint/2012/main" userId="ea78e936d566f1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070F8-1D5A-43A6-A210-6DE7DE8E1BEB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45ED3-9DFE-477F-8F4F-71FE12B5E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03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FF740-0B0A-4773-B796-27765544B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0404" y="365026"/>
            <a:ext cx="8689976" cy="769191"/>
          </a:xfrm>
        </p:spPr>
        <p:txBody>
          <a:bodyPr/>
          <a:lstStyle/>
          <a:p>
            <a:r>
              <a:rPr lang="fr-FR" dirty="0"/>
              <a:t>Présentation de la filière ST2S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7741EC5-8A26-45F8-90D1-CB51B4CA95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95638" y="1134217"/>
            <a:ext cx="10682476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200" b="0" i="0" u="none" strike="noStrike" cap="none" normalizeH="0" baseline="0" dirty="0">
                <a:ln>
                  <a:noFill/>
                </a:ln>
                <a:solidFill>
                  <a:srgbClr val="330066"/>
                </a:solidFill>
                <a:effectLst/>
                <a:latin typeface="ComicSansMS"/>
              </a:rPr>
              <a:t>Sciences et Technologies de la Santé et du Social</a:t>
            </a:r>
            <a:br>
              <a:rPr kumimoji="0" lang="fr-FR" altLang="fr-FR" sz="4200" b="0" i="0" u="none" strike="noStrike" cap="none" normalizeH="0" baseline="0" dirty="0">
                <a:ln>
                  <a:noFill/>
                </a:ln>
                <a:solidFill>
                  <a:srgbClr val="330066"/>
                </a:solidFill>
                <a:effectLst/>
                <a:latin typeface="ComicSansMS"/>
              </a:rPr>
            </a:br>
            <a:b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D1EA23-15D3-477D-BF2B-C82A9BC05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7680" t="21054" r="8642" b="11882"/>
          <a:stretch/>
        </p:blipFill>
        <p:spPr>
          <a:xfrm>
            <a:off x="3697357" y="1903408"/>
            <a:ext cx="4996069" cy="454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9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BBB94865-98BC-43FC-AEC1-32F333C06A0F}"/>
              </a:ext>
            </a:extLst>
          </p:cNvPr>
          <p:cNvSpPr txBox="1"/>
          <p:nvPr/>
        </p:nvSpPr>
        <p:spPr>
          <a:xfrm>
            <a:off x="4357255" y="83427"/>
            <a:ext cx="3144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all" dirty="0"/>
              <a:t>Les épreuves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24340D-DDF3-49E4-B1A2-49D455790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1011382"/>
            <a:ext cx="11222182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7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2EF1AD4-097D-43B5-B183-4A7505B5E1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37968" y="0"/>
            <a:ext cx="9737123" cy="6680216"/>
          </a:xfrm>
        </p:spPr>
      </p:pic>
    </p:spTree>
    <p:extLst>
      <p:ext uri="{BB962C8B-B14F-4D97-AF65-F5344CB8AC3E}">
        <p14:creationId xmlns:p14="http://schemas.microsoft.com/office/powerpoint/2010/main" val="63816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97EA335-A709-437F-A839-2D81550BED23}"/>
              </a:ext>
            </a:extLst>
          </p:cNvPr>
          <p:cNvSpPr txBox="1"/>
          <p:nvPr/>
        </p:nvSpPr>
        <p:spPr>
          <a:xfrm>
            <a:off x="53008" y="1086678"/>
            <a:ext cx="120859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Profil des élèves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Parcours en ST2S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Enseignements généraux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Enseignement de spécialité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L’enseignement de STSS (Sciences et Techniques Sanitaires et Sociales)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L’enseignement de Biologie Physiopathologie Humaine (BPH)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L’enseignement de Physique Chimie pour la santé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Les épreuves du bac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Les poursuites d’études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B94865-98BC-43FC-AEC1-32F333C06A0F}"/>
              </a:ext>
            </a:extLst>
          </p:cNvPr>
          <p:cNvSpPr txBox="1"/>
          <p:nvPr/>
        </p:nvSpPr>
        <p:spPr>
          <a:xfrm>
            <a:off x="5459897" y="13338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all" dirty="0"/>
              <a:t>Points abordés :</a:t>
            </a:r>
          </a:p>
        </p:txBody>
      </p:sp>
    </p:spTree>
    <p:extLst>
      <p:ext uri="{BB962C8B-B14F-4D97-AF65-F5344CB8AC3E}">
        <p14:creationId xmlns:p14="http://schemas.microsoft.com/office/powerpoint/2010/main" val="423117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97EA335-A709-437F-A839-2D81550BED23}"/>
              </a:ext>
            </a:extLst>
          </p:cNvPr>
          <p:cNvSpPr txBox="1"/>
          <p:nvPr/>
        </p:nvSpPr>
        <p:spPr>
          <a:xfrm>
            <a:off x="0" y="1258956"/>
            <a:ext cx="951470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Avoir le sens du contact, des qualités d’écoute et de tolérance…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/>
              <a:t>Être curieux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/>
              <a:t>Aimer travailler en équipe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/>
              <a:t>Être sérieux, avoir un esprit d ’analyse et de réflexion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Manifester un intérêt pour les questions sanitaires et sociales du monde contemporain.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B94865-98BC-43FC-AEC1-32F333C06A0F}"/>
              </a:ext>
            </a:extLst>
          </p:cNvPr>
          <p:cNvSpPr txBox="1"/>
          <p:nvPr/>
        </p:nvSpPr>
        <p:spPr>
          <a:xfrm>
            <a:off x="5115800" y="500022"/>
            <a:ext cx="6732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all" dirty="0"/>
              <a:t>Profil des élèves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41A88A-E5E2-4B32-8F78-5779B95C2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528" y="387418"/>
            <a:ext cx="2619375" cy="17430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A3C38D-B20F-4A8B-B074-A76869121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414" y="2033195"/>
            <a:ext cx="2857500" cy="16002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12568C7-4D87-41CF-B60C-CA0CD808E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851" y="5118903"/>
            <a:ext cx="32766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4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97EA335-A709-437F-A839-2D81550BED23}"/>
              </a:ext>
            </a:extLst>
          </p:cNvPr>
          <p:cNvSpPr txBox="1"/>
          <p:nvPr/>
        </p:nvSpPr>
        <p:spPr>
          <a:xfrm>
            <a:off x="106017" y="1537252"/>
            <a:ext cx="120859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3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B94865-98BC-43FC-AEC1-32F333C06A0F}"/>
              </a:ext>
            </a:extLst>
          </p:cNvPr>
          <p:cNvSpPr txBox="1"/>
          <p:nvPr/>
        </p:nvSpPr>
        <p:spPr>
          <a:xfrm>
            <a:off x="5459897" y="13338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all" dirty="0"/>
              <a:t>Parcours en St2s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19A5AC-7603-47E7-90A3-DF09CE175AB2}"/>
              </a:ext>
            </a:extLst>
          </p:cNvPr>
          <p:cNvSpPr txBox="1"/>
          <p:nvPr/>
        </p:nvSpPr>
        <p:spPr>
          <a:xfrm>
            <a:off x="5126180" y="1306707"/>
            <a:ext cx="70658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L’Enseignement Optionnel Santé Social </a:t>
            </a:r>
          </a:p>
          <a:p>
            <a:r>
              <a:rPr lang="fr-FR" dirty="0"/>
              <a:t>Thèmes abordables : Action humanitaire, Âges extrêmes de la vie, Handicap et inclusion au quotidien, Hôpital : images et réalités, Pauvreté, logement et santé, Santé et innovations, Vivre ensemble sur un territoire.</a:t>
            </a:r>
          </a:p>
          <a:p>
            <a:endParaRPr lang="fr-FR" dirty="0"/>
          </a:p>
          <a:p>
            <a:r>
              <a:rPr lang="fr-FR" b="1" dirty="0"/>
              <a:t>L’Enseignement Optionnel Biotechnologie</a:t>
            </a:r>
          </a:p>
          <a:p>
            <a:r>
              <a:rPr lang="fr-FR" dirty="0"/>
              <a:t>Biologie appliquée dans le domaine de la santé, de la cosmétologie, l’agroalimentaire, l’environnement.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A1CCFE-1A26-4888-ABFF-33C47900474D}"/>
              </a:ext>
            </a:extLst>
          </p:cNvPr>
          <p:cNvSpPr txBox="1"/>
          <p:nvPr/>
        </p:nvSpPr>
        <p:spPr>
          <a:xfrm>
            <a:off x="5242721" y="3845576"/>
            <a:ext cx="70658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L’Accompagnement Personnalisé :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Action de soutien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Action d’approfondissement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Action d’aide méthodologique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Action d’aide à l’orientation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94A29E-8A13-4FF8-A270-4EAA4F711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61" y="1643449"/>
            <a:ext cx="4703267" cy="33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6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45D365A-ADBC-4801-9345-4C9DC433A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3CA33CF-2D12-4632-A708-D7EEF19E3130}"/>
              </a:ext>
            </a:extLst>
          </p:cNvPr>
          <p:cNvSpPr txBox="1"/>
          <p:nvPr/>
        </p:nvSpPr>
        <p:spPr>
          <a:xfrm>
            <a:off x="222422" y="1680519"/>
            <a:ext cx="2135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Horaires des enseignements</a:t>
            </a:r>
          </a:p>
          <a:p>
            <a:pPr algn="ctr"/>
            <a:r>
              <a:rPr lang="fr-FR" sz="2400" b="1" dirty="0"/>
              <a:t>en première et terminale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39166BF-136E-46F7-ACF6-5B4873158295}"/>
              </a:ext>
            </a:extLst>
          </p:cNvPr>
          <p:cNvSpPr txBox="1"/>
          <p:nvPr/>
        </p:nvSpPr>
        <p:spPr>
          <a:xfrm>
            <a:off x="9525001" y="2142183"/>
            <a:ext cx="244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ETLV : </a:t>
            </a:r>
            <a:r>
              <a:rPr lang="fr-FR" dirty="0"/>
              <a:t>Enseignement Technologique en Langue Vivante</a:t>
            </a:r>
          </a:p>
        </p:txBody>
      </p:sp>
    </p:spTree>
    <p:extLst>
      <p:ext uri="{BB962C8B-B14F-4D97-AF65-F5344CB8AC3E}">
        <p14:creationId xmlns:p14="http://schemas.microsoft.com/office/powerpoint/2010/main" val="167853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97EA335-A709-437F-A839-2D81550BED23}"/>
              </a:ext>
            </a:extLst>
          </p:cNvPr>
          <p:cNvSpPr txBox="1"/>
          <p:nvPr/>
        </p:nvSpPr>
        <p:spPr>
          <a:xfrm>
            <a:off x="273771" y="1735297"/>
            <a:ext cx="85987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Quelques thèmes abordés </a:t>
            </a:r>
            <a:r>
              <a:rPr lang="fr-F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3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L’état de la santé et de bien-être social d’une population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Santé individuelle, santé publique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auvreté,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négalités sociales…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B94865-98BC-43FC-AEC1-32F333C06A0F}"/>
              </a:ext>
            </a:extLst>
          </p:cNvPr>
          <p:cNvSpPr txBox="1"/>
          <p:nvPr/>
        </p:nvSpPr>
        <p:spPr>
          <a:xfrm>
            <a:off x="98854" y="148471"/>
            <a:ext cx="88721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cap="all" dirty="0"/>
              <a:t>SCIENCES ET TECHNOLOGIE DE LA SANTE ET DU SOCIAL (STSS)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4FB878-FC19-4849-880A-69D3D9105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551" y="308404"/>
            <a:ext cx="2920762" cy="34428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95D2372-DF84-41F9-A91C-E0AA1593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466" y="43862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6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9D70C04-88EE-4E68-8603-9DB296EA64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291512" y="2925064"/>
            <a:ext cx="2619375" cy="1752600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BACC47C-2E7C-4394-B4C6-A94CE5AEF818}"/>
              </a:ext>
            </a:extLst>
          </p:cNvPr>
          <p:cNvSpPr txBox="1"/>
          <p:nvPr/>
        </p:nvSpPr>
        <p:spPr>
          <a:xfrm>
            <a:off x="468931" y="630195"/>
            <a:ext cx="852678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politiques de santé publique et les politiques sociales</a:t>
            </a:r>
          </a:p>
          <a:p>
            <a:endParaRPr lang="fr-FR" sz="3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Risque, crise sanitaire, prévention, soins, sécurité sociale…</a:t>
            </a:r>
          </a:p>
          <a:p>
            <a:pPr lvl="1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méthodologies appliquées au secteur sanitaire et social 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Démarches d’étude, d’enquête et de projet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8A56230-4848-44A6-8919-6F5CEF4B3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669" y="4850027"/>
            <a:ext cx="2466975" cy="18478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94C7D0-5BC2-4028-BC6B-F5E801F5A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075" y="1011453"/>
            <a:ext cx="35909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4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97EA335-A709-437F-A839-2D81550BED23}"/>
              </a:ext>
            </a:extLst>
          </p:cNvPr>
          <p:cNvSpPr txBox="1"/>
          <p:nvPr/>
        </p:nvSpPr>
        <p:spPr>
          <a:xfrm>
            <a:off x="604781" y="1038488"/>
            <a:ext cx="12085983" cy="5210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u="sng" dirty="0">
                <a:latin typeface="Arial" panose="020B0604020202020204" pitchFamily="34" charset="0"/>
                <a:cs typeface="Arial" panose="020B0604020202020204" pitchFamily="34" charset="0"/>
              </a:rPr>
              <a:t>Quelques thèmes étudiés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L’organisme humain et son autonomie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La fonction de la nutrition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La transmission de la vie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L’hérédité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Les défenses de l’organisme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B94865-98BC-43FC-AEC1-32F333C06A0F}"/>
              </a:ext>
            </a:extLst>
          </p:cNvPr>
          <p:cNvSpPr txBox="1"/>
          <p:nvPr/>
        </p:nvSpPr>
        <p:spPr>
          <a:xfrm>
            <a:off x="407773" y="133385"/>
            <a:ext cx="113270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all" dirty="0"/>
              <a:t>BIOLOGIE ET PHYSIOPATHOLOGIE HUMAINE (BPH)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3F62C9-7D54-4E09-B674-85B1544F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76" y="4304160"/>
            <a:ext cx="1944793" cy="19447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08E7CC0-C048-4D10-BE23-CDA727A23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154" y="1204932"/>
            <a:ext cx="1652159" cy="15911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A0E05D-A63B-454A-8497-66A51A2A4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678" y="3023889"/>
            <a:ext cx="2231329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97EA335-A709-437F-A839-2D81550BED23}"/>
              </a:ext>
            </a:extLst>
          </p:cNvPr>
          <p:cNvSpPr txBox="1"/>
          <p:nvPr/>
        </p:nvSpPr>
        <p:spPr>
          <a:xfrm>
            <a:off x="131854" y="1546307"/>
            <a:ext cx="9144337" cy="45243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r-FR" sz="3200" u="sng" dirty="0">
                <a:latin typeface="Arial" panose="020B0604020202020204" pitchFamily="34" charset="0"/>
                <a:cs typeface="Arial" panose="020B0604020202020204" pitchFamily="34" charset="0"/>
              </a:rPr>
              <a:t>Quelques thèmes étudiés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Comment utiliser les produits ménagers acides ou basiques en toute sécurité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Comment utiliser les produits désinfectants et antiseptiques en toute sécurité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Comment les risques électriques dans l’habitat </a:t>
            </a: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	sont-ils limités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Comment les infrarouges sont-ils utilisés dans certains systèmes de détection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BB94865-98BC-43FC-AEC1-32F333C06A0F}"/>
              </a:ext>
            </a:extLst>
          </p:cNvPr>
          <p:cNvSpPr txBox="1"/>
          <p:nvPr/>
        </p:nvSpPr>
        <p:spPr>
          <a:xfrm>
            <a:off x="1977081" y="479374"/>
            <a:ext cx="8637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all" dirty="0"/>
              <a:t>Physique chimie pour la santé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863612-1318-4D1F-9A6E-89189CACB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191" y="4169651"/>
            <a:ext cx="2676525" cy="17049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10118C-72BA-4FB7-BBB3-83E9E82D0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753" y="1187260"/>
            <a:ext cx="2057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16559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403</TotalTime>
  <Words>365</Words>
  <Application>Microsoft Office PowerPoint</Application>
  <PresentationFormat>Grand écran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ComicSansMS</vt:lpstr>
      <vt:lpstr>Tw Cen MT</vt:lpstr>
      <vt:lpstr>Ronds dans l’eau</vt:lpstr>
      <vt:lpstr>Présentation de la filière ST2S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filière ST2S</dc:title>
  <dc:creator>Stéphane Haon</dc:creator>
  <cp:lastModifiedBy>Corinne GRAS</cp:lastModifiedBy>
  <cp:revision>17</cp:revision>
  <dcterms:created xsi:type="dcterms:W3CDTF">2020-08-29T15:48:51Z</dcterms:created>
  <dcterms:modified xsi:type="dcterms:W3CDTF">2023-02-16T15:29:20Z</dcterms:modified>
</cp:coreProperties>
</file>