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2" r:id="rId9"/>
    <p:sldId id="265" r:id="rId10"/>
    <p:sldId id="264" r:id="rId11"/>
    <p:sldId id="273" r:id="rId12"/>
    <p:sldId id="266" r:id="rId13"/>
    <p:sldId id="267" r:id="rId14"/>
    <p:sldId id="268" r:id="rId15"/>
    <p:sldId id="270" r:id="rId16"/>
    <p:sldId id="289" r:id="rId17"/>
    <p:sldId id="271" r:id="rId18"/>
    <p:sldId id="274" r:id="rId19"/>
    <p:sldId id="275" r:id="rId20"/>
    <p:sldId id="276" r:id="rId21"/>
    <p:sldId id="283" r:id="rId22"/>
    <p:sldId id="299" r:id="rId23"/>
    <p:sldId id="300" r:id="rId24"/>
    <p:sldId id="277" r:id="rId25"/>
    <p:sldId id="278" r:id="rId26"/>
    <p:sldId id="269" r:id="rId27"/>
    <p:sldId id="279" r:id="rId28"/>
    <p:sldId id="301" r:id="rId29"/>
    <p:sldId id="280" r:id="rId30"/>
    <p:sldId id="282" r:id="rId31"/>
    <p:sldId id="284" r:id="rId32"/>
    <p:sldId id="285" r:id="rId33"/>
    <p:sldId id="286" r:id="rId34"/>
    <p:sldId id="287" r:id="rId35"/>
    <p:sldId id="293" r:id="rId36"/>
    <p:sldId id="288" r:id="rId37"/>
    <p:sldId id="290" r:id="rId38"/>
    <p:sldId id="291" r:id="rId39"/>
    <p:sldId id="294" r:id="rId40"/>
    <p:sldId id="295" r:id="rId41"/>
    <p:sldId id="298" r:id="rId42"/>
    <p:sldId id="296" r:id="rId43"/>
    <p:sldId id="297" r:id="rId44"/>
    <p:sldId id="302" r:id="rId45"/>
    <p:sldId id="303" r:id="rId46"/>
    <p:sldId id="304" r:id="rId47"/>
    <p:sldId id="305" r:id="rId48"/>
    <p:sldId id="306" r:id="rId49"/>
    <p:sldId id="307" r:id="rId50"/>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fr-FR"/>
        </a:p>
      </c:txPr>
    </c:title>
    <c:autoTitleDeleted val="0"/>
    <c:plotArea>
      <c:layout/>
      <c:doughnutChart>
        <c:varyColors val="1"/>
        <c:ser>
          <c:idx val="0"/>
          <c:order val="0"/>
          <c:tx>
            <c:strRef>
              <c:f>Feuil1!$B$1</c:f>
              <c:strCache>
                <c:ptCount val="1"/>
                <c:pt idx="0">
                  <c:v>Baccalauréat Général</c:v>
                </c:pt>
              </c:strCache>
            </c:strRef>
          </c:tx>
          <c:explosion val="21"/>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7F8C-45D0-B021-8283DFDB7647}"/>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7F8C-45D0-B021-8283DFDB7647}"/>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7F8C-45D0-B021-8283DFDB7647}"/>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7F8C-45D0-B021-8283DFDB7647}"/>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7F8C-45D0-B021-8283DFDB7647}"/>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7F8C-45D0-B021-8283DFDB7647}"/>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7F8C-45D0-B021-8283DFDB7647}"/>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7F8C-45D0-B021-8283DFDB7647}"/>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7F8C-45D0-B021-8283DFDB7647}"/>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13-7F8C-45D0-B021-8283DFDB7647}"/>
              </c:ext>
            </c:extLst>
          </c:dPt>
          <c:dPt>
            <c:idx val="10"/>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15-7F8C-45D0-B021-8283DFDB7647}"/>
              </c:ext>
            </c:extLst>
          </c:dPt>
          <c:dPt>
            <c:idx val="11"/>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17-7F8C-45D0-B021-8283DFDB7647}"/>
              </c:ext>
            </c:extLst>
          </c:dPt>
          <c:dPt>
            <c:idx val="12"/>
            <c:bubble3D val="0"/>
            <c:spPr>
              <a:gradFill>
                <a:gsLst>
                  <a:gs pos="100000">
                    <a:schemeClr val="accent1">
                      <a:lumMod val="80000"/>
                      <a:lumOff val="20000"/>
                      <a:lumMod val="60000"/>
                      <a:lumOff val="40000"/>
                    </a:schemeClr>
                  </a:gs>
                  <a:gs pos="0">
                    <a:schemeClr val="accent1">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19-7F8C-45D0-B021-8283DFDB764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Feuil1!$A$2:$A$14</c:f>
              <c:strCache>
                <c:ptCount val="13"/>
                <c:pt idx="0">
                  <c:v>Spécialité de 1ère </c:v>
                </c:pt>
                <c:pt idx="1">
                  <c:v>Histoire Géographie</c:v>
                </c:pt>
                <c:pt idx="2">
                  <c:v>LVA</c:v>
                </c:pt>
                <c:pt idx="3">
                  <c:v>LVB</c:v>
                </c:pt>
                <c:pt idx="4">
                  <c:v>Enseignement scientifique</c:v>
                </c:pt>
                <c:pt idx="5">
                  <c:v>EPS</c:v>
                </c:pt>
                <c:pt idx="6">
                  <c:v>EMC</c:v>
                </c:pt>
                <c:pt idx="7">
                  <c:v>Français écrit</c:v>
                </c:pt>
                <c:pt idx="8">
                  <c:v>Français oral</c:v>
                </c:pt>
                <c:pt idx="9">
                  <c:v>Philosophie</c:v>
                </c:pt>
                <c:pt idx="10">
                  <c:v>Grand oral</c:v>
                </c:pt>
                <c:pt idx="11">
                  <c:v>Spé 1 Tle</c:v>
                </c:pt>
                <c:pt idx="12">
                  <c:v>Spé 2 Tle</c:v>
                </c:pt>
              </c:strCache>
            </c:strRef>
          </c:cat>
          <c:val>
            <c:numRef>
              <c:f>Feuil1!$B$2:$B$14</c:f>
              <c:numCache>
                <c:formatCode>General</c:formatCode>
                <c:ptCount val="13"/>
                <c:pt idx="0">
                  <c:v>8</c:v>
                </c:pt>
                <c:pt idx="1">
                  <c:v>6</c:v>
                </c:pt>
                <c:pt idx="2">
                  <c:v>6</c:v>
                </c:pt>
                <c:pt idx="3">
                  <c:v>6</c:v>
                </c:pt>
                <c:pt idx="4">
                  <c:v>6</c:v>
                </c:pt>
                <c:pt idx="5">
                  <c:v>6</c:v>
                </c:pt>
                <c:pt idx="6">
                  <c:v>2</c:v>
                </c:pt>
                <c:pt idx="7">
                  <c:v>5</c:v>
                </c:pt>
                <c:pt idx="8">
                  <c:v>5</c:v>
                </c:pt>
                <c:pt idx="9">
                  <c:v>8</c:v>
                </c:pt>
                <c:pt idx="10">
                  <c:v>10</c:v>
                </c:pt>
                <c:pt idx="11">
                  <c:v>16</c:v>
                </c:pt>
                <c:pt idx="12">
                  <c:v>16</c:v>
                </c:pt>
              </c:numCache>
            </c:numRef>
          </c:val>
          <c:extLst>
            <c:ext xmlns:c16="http://schemas.microsoft.com/office/drawing/2014/chart" uri="{C3380CC4-5D6E-409C-BE32-E72D297353CC}">
              <c16:uniqueId val="{00000000-DB44-4481-948C-8879AE8CDBD2}"/>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r"/>
      <c:layout>
        <c:manualLayout>
          <c:xMode val="edge"/>
          <c:yMode val="edge"/>
          <c:x val="0.66238840234810348"/>
          <c:y val="0.10434027267739474"/>
          <c:w val="0.32538523472530956"/>
          <c:h val="0.85084790532065779"/>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fr-FR"/>
        </a:p>
      </c:txPr>
    </c:title>
    <c:autoTitleDeleted val="0"/>
    <c:plotArea>
      <c:layout>
        <c:manualLayout>
          <c:layoutTarget val="inner"/>
          <c:xMode val="edge"/>
          <c:yMode val="edge"/>
          <c:x val="9.3272251062954684E-2"/>
          <c:y val="0.12448642730428448"/>
          <c:w val="0.54360784862286515"/>
          <c:h val="0.83804335173138167"/>
        </c:manualLayout>
      </c:layout>
      <c:pieChart>
        <c:varyColors val="1"/>
        <c:ser>
          <c:idx val="0"/>
          <c:order val="0"/>
          <c:tx>
            <c:strRef>
              <c:f>Feuil1!$B$1</c:f>
              <c:strCache>
                <c:ptCount val="1"/>
                <c:pt idx="0">
                  <c:v>Baccalauréat Technologique</c:v>
                </c:pt>
              </c:strCache>
            </c:strRef>
          </c:tx>
          <c:explosion val="2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B3D7-41E2-BF7E-4FC8FB88024A}"/>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B3D7-41E2-BF7E-4FC8FB88024A}"/>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B3D7-41E2-BF7E-4FC8FB88024A}"/>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B3D7-41E2-BF7E-4FC8FB88024A}"/>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B3D7-41E2-BF7E-4FC8FB88024A}"/>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B3D7-41E2-BF7E-4FC8FB88024A}"/>
              </c:ext>
            </c:extLst>
          </c:dPt>
          <c:dPt>
            <c:idx val="6"/>
            <c:bubble3D val="0"/>
            <c:explosion val="28"/>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1-2E0B-44F6-996A-C11A26CFBBE6}"/>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B3D7-41E2-BF7E-4FC8FB88024A}"/>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B3D7-41E2-BF7E-4FC8FB88024A}"/>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13-B3D7-41E2-BF7E-4FC8FB88024A}"/>
              </c:ext>
            </c:extLst>
          </c:dPt>
          <c:dPt>
            <c:idx val="10"/>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15-B3D7-41E2-BF7E-4FC8FB88024A}"/>
              </c:ext>
            </c:extLst>
          </c:dPt>
          <c:dPt>
            <c:idx val="11"/>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17-B3D7-41E2-BF7E-4FC8FB88024A}"/>
              </c:ext>
            </c:extLst>
          </c:dPt>
          <c:dPt>
            <c:idx val="12"/>
            <c:bubble3D val="0"/>
            <c:spPr>
              <a:gradFill>
                <a:gsLst>
                  <a:gs pos="100000">
                    <a:schemeClr val="accent1">
                      <a:lumMod val="80000"/>
                      <a:lumOff val="20000"/>
                      <a:lumMod val="60000"/>
                      <a:lumOff val="40000"/>
                    </a:schemeClr>
                  </a:gs>
                  <a:gs pos="0">
                    <a:schemeClr val="accent1">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19-B3D7-41E2-BF7E-4FC8FB88024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Feuil1!$A$2:$A$14</c:f>
              <c:strCache>
                <c:ptCount val="13"/>
                <c:pt idx="0">
                  <c:v>Spécialité de 1ère </c:v>
                </c:pt>
                <c:pt idx="1">
                  <c:v>Histoire Géographie</c:v>
                </c:pt>
                <c:pt idx="2">
                  <c:v>LVA</c:v>
                </c:pt>
                <c:pt idx="3">
                  <c:v>LVB</c:v>
                </c:pt>
                <c:pt idx="4">
                  <c:v>Mathématiques</c:v>
                </c:pt>
                <c:pt idx="5">
                  <c:v>EPS</c:v>
                </c:pt>
                <c:pt idx="6">
                  <c:v>EMC</c:v>
                </c:pt>
                <c:pt idx="7">
                  <c:v>Français écrit</c:v>
                </c:pt>
                <c:pt idx="8">
                  <c:v>Français oral</c:v>
                </c:pt>
                <c:pt idx="9">
                  <c:v>Philosophie</c:v>
                </c:pt>
                <c:pt idx="10">
                  <c:v>Oral Terminale</c:v>
                </c:pt>
                <c:pt idx="11">
                  <c:v>Spé 1 Tle</c:v>
                </c:pt>
                <c:pt idx="12">
                  <c:v>Spé 2 Tle</c:v>
                </c:pt>
              </c:strCache>
            </c:strRef>
          </c:cat>
          <c:val>
            <c:numRef>
              <c:f>Feuil1!$B$2:$B$14</c:f>
              <c:numCache>
                <c:formatCode>General</c:formatCode>
                <c:ptCount val="13"/>
                <c:pt idx="0">
                  <c:v>8</c:v>
                </c:pt>
                <c:pt idx="1">
                  <c:v>6</c:v>
                </c:pt>
                <c:pt idx="2">
                  <c:v>6</c:v>
                </c:pt>
                <c:pt idx="3">
                  <c:v>6</c:v>
                </c:pt>
                <c:pt idx="4">
                  <c:v>6</c:v>
                </c:pt>
                <c:pt idx="5">
                  <c:v>6</c:v>
                </c:pt>
                <c:pt idx="6">
                  <c:v>2</c:v>
                </c:pt>
                <c:pt idx="7">
                  <c:v>5</c:v>
                </c:pt>
                <c:pt idx="8">
                  <c:v>5</c:v>
                </c:pt>
                <c:pt idx="9">
                  <c:v>4</c:v>
                </c:pt>
                <c:pt idx="10">
                  <c:v>14</c:v>
                </c:pt>
                <c:pt idx="11">
                  <c:v>16</c:v>
                </c:pt>
                <c:pt idx="12">
                  <c:v>16</c:v>
                </c:pt>
              </c:numCache>
            </c:numRef>
          </c:val>
          <c:extLst>
            <c:ext xmlns:c16="http://schemas.microsoft.com/office/drawing/2014/chart" uri="{C3380CC4-5D6E-409C-BE32-E72D297353CC}">
              <c16:uniqueId val="{00000000-2E0B-44F6-996A-C11A26CFBBE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1026588925990009"/>
          <c:y val="0.12114672402562944"/>
          <c:w val="0.27647653234640346"/>
          <c:h val="0.84412532478136393"/>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10/20/2021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10/20/2021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10/20/2021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10/20/2021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Projet d’évaluation</a:t>
            </a:r>
          </a:p>
        </p:txBody>
      </p:sp>
      <p:sp>
        <p:nvSpPr>
          <p:cNvPr id="3" name="Sous-titre 2"/>
          <p:cNvSpPr>
            <a:spLocks noGrp="1"/>
          </p:cNvSpPr>
          <p:nvPr>
            <p:ph type="subTitle" idx="1"/>
          </p:nvPr>
        </p:nvSpPr>
        <p:spPr/>
        <p:txBody>
          <a:bodyPr/>
          <a:lstStyle/>
          <a:p>
            <a:r>
              <a:rPr lang="fr-FR" dirty="0"/>
              <a:t>Année scolaire 2021/2022</a:t>
            </a:r>
          </a:p>
        </p:txBody>
      </p:sp>
      <p:pic>
        <p:nvPicPr>
          <p:cNvPr id="4" name="Image 3"/>
          <p:cNvPicPr>
            <a:picLocks noChangeAspect="1"/>
          </p:cNvPicPr>
          <p:nvPr/>
        </p:nvPicPr>
        <p:blipFill>
          <a:blip r:embed="rId2"/>
          <a:stretch>
            <a:fillRect/>
          </a:stretch>
        </p:blipFill>
        <p:spPr>
          <a:xfrm>
            <a:off x="9100038" y="880891"/>
            <a:ext cx="3091961" cy="3364780"/>
          </a:xfrm>
          <a:prstGeom prst="rect">
            <a:avLst/>
          </a:prstGeom>
        </p:spPr>
      </p:pic>
    </p:spTree>
    <p:extLst>
      <p:ext uri="{BB962C8B-B14F-4D97-AF65-F5344CB8AC3E}">
        <p14:creationId xmlns:p14="http://schemas.microsoft.com/office/powerpoint/2010/main" val="1357892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Niveau 1</a:t>
            </a:r>
            <a:r>
              <a:rPr lang="fr-FR" baseline="30000" dirty="0"/>
              <a:t>ère</a:t>
            </a:r>
            <a:r>
              <a:rPr lang="fr-FR" dirty="0"/>
              <a:t> Générale et 1</a:t>
            </a:r>
            <a:r>
              <a:rPr lang="fr-FR" baseline="30000" dirty="0"/>
              <a:t>ère</a:t>
            </a:r>
            <a:r>
              <a:rPr lang="fr-FR" dirty="0"/>
              <a:t> technologique</a:t>
            </a:r>
            <a:br>
              <a:rPr lang="fr-FR" dirty="0"/>
            </a:br>
            <a:r>
              <a:rPr lang="fr-FR" dirty="0"/>
              <a:t>Contrôle continu – Modalités d’évaluation</a:t>
            </a:r>
            <a:br>
              <a:rPr lang="fr-FR" dirty="0"/>
            </a:br>
            <a:endParaRPr lang="fr-FR" dirty="0"/>
          </a:p>
        </p:txBody>
      </p:sp>
      <p:sp>
        <p:nvSpPr>
          <p:cNvPr id="3" name="Espace réservé du contenu 2"/>
          <p:cNvSpPr>
            <a:spLocks noGrp="1"/>
          </p:cNvSpPr>
          <p:nvPr>
            <p:ph idx="1"/>
          </p:nvPr>
        </p:nvSpPr>
        <p:spPr>
          <a:xfrm>
            <a:off x="680320" y="1993973"/>
            <a:ext cx="11378329" cy="4778302"/>
          </a:xfrm>
        </p:spPr>
        <p:txBody>
          <a:bodyPr>
            <a:normAutofit fontScale="92500"/>
          </a:bodyPr>
          <a:lstStyle/>
          <a:p>
            <a:pPr marL="457200" indent="-457200" algn="just">
              <a:buFont typeface="+mj-lt"/>
              <a:buAutoNum type="arabicPeriod"/>
            </a:pPr>
            <a:r>
              <a:rPr lang="fr-FR" dirty="0"/>
              <a:t>Les professeurs organisent chaque trimestre plusieurs évaluations </a:t>
            </a:r>
            <a:r>
              <a:rPr lang="fr-FR" dirty="0" smtClean="0"/>
              <a:t> (</a:t>
            </a:r>
            <a:r>
              <a:rPr lang="fr-FR" sz="1900" dirty="0" smtClean="0"/>
              <a:t>formatives </a:t>
            </a:r>
            <a:r>
              <a:rPr lang="fr-FR" sz="1900" dirty="0"/>
              <a:t>et sommatives</a:t>
            </a:r>
            <a:r>
              <a:rPr lang="fr-FR" dirty="0"/>
              <a:t>) qui entrent dans le calcul de la moyenne trimestrielle de la discipline.</a:t>
            </a:r>
          </a:p>
          <a:p>
            <a:pPr marL="457200" indent="-457200" algn="just">
              <a:buFont typeface="+mj-lt"/>
              <a:buAutoNum type="arabicPeriod"/>
            </a:pPr>
            <a:r>
              <a:rPr lang="fr-FR" u="sng" dirty="0"/>
              <a:t>Types de travaux </a:t>
            </a:r>
            <a:r>
              <a:rPr lang="fr-FR" dirty="0"/>
              <a:t>: Oral, écrit, QCM, devoirs maisons, devoirs sur table, devoirs communs à tous les élèves du niveau…</a:t>
            </a:r>
          </a:p>
          <a:p>
            <a:pPr marL="457200" indent="-457200" algn="just">
              <a:buFont typeface="+mj-lt"/>
              <a:buAutoNum type="arabicPeriod"/>
            </a:pPr>
            <a:r>
              <a:rPr lang="fr-FR" dirty="0"/>
              <a:t>Parmi ces évaluations, 2 à 3 d’entre elles (</a:t>
            </a:r>
            <a:r>
              <a:rPr lang="fr-FR" sz="2200" dirty="0"/>
              <a:t>sommatives</a:t>
            </a:r>
            <a:r>
              <a:rPr lang="fr-FR" dirty="0"/>
              <a:t>), par trimestre, sont nanties d’un coefficient plus important, </a:t>
            </a:r>
            <a:r>
              <a:rPr lang="fr-FR" b="1" dirty="0">
                <a:solidFill>
                  <a:srgbClr val="FFFF00"/>
                </a:solidFill>
              </a:rPr>
              <a:t>déterminé par le professeur. </a:t>
            </a:r>
          </a:p>
          <a:p>
            <a:pPr marL="457200" indent="-457200" algn="just">
              <a:buFont typeface="+mj-lt"/>
              <a:buAutoNum type="arabicPeriod"/>
            </a:pPr>
            <a:r>
              <a:rPr lang="fr-FR" dirty="0"/>
              <a:t>Le professeur informe les élèves des différents coefficients qui sont appliqués.</a:t>
            </a:r>
          </a:p>
          <a:p>
            <a:pPr marL="457200" indent="-457200" algn="just">
              <a:buFont typeface="+mj-lt"/>
              <a:buAutoNum type="arabicPeriod"/>
            </a:pPr>
            <a:r>
              <a:rPr lang="fr-FR" dirty="0">
                <a:solidFill>
                  <a:srgbClr val="FFFF00"/>
                </a:solidFill>
              </a:rPr>
              <a:t>La moyenne trimestrielle des disciplines évaluées en contrôle continu est arrêtée à chaque Conseil de Classe </a:t>
            </a:r>
            <a:r>
              <a:rPr lang="fr-FR" dirty="0"/>
              <a:t>et reportée dans le livret scolaire pour sa prise en compte pour le Baccalauréat et pour le dossier Parcoursup – </a:t>
            </a:r>
            <a:r>
              <a:rPr lang="fr-FR" b="1" u="sng" dirty="0">
                <a:solidFill>
                  <a:srgbClr val="FFFF00"/>
                </a:solidFill>
              </a:rPr>
              <a:t>Il n’est dès lors plus possible de la modifier.</a:t>
            </a:r>
          </a:p>
          <a:p>
            <a:pPr marL="457200" indent="-457200" algn="just">
              <a:buFont typeface="+mj-lt"/>
              <a:buAutoNum type="arabicPeriod"/>
            </a:pPr>
            <a:r>
              <a:rPr lang="fr-FR" dirty="0"/>
              <a:t>Les élèves sont tenus de participer à tous les contrôles.</a:t>
            </a:r>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1299755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disciplines évaluées en épreuves terminales</a:t>
            </a:r>
          </a:p>
        </p:txBody>
      </p:sp>
      <p:sp>
        <p:nvSpPr>
          <p:cNvPr id="3" name="Espace réservé du texte 2"/>
          <p:cNvSpPr>
            <a:spLocks noGrp="1"/>
          </p:cNvSpPr>
          <p:nvPr>
            <p:ph type="body" sz="half" idx="2"/>
          </p:nvPr>
        </p:nvSpPr>
        <p:spPr/>
        <p:txBody>
          <a:bodyPr/>
          <a:lstStyle/>
          <a:p>
            <a:r>
              <a:rPr lang="fr-FR" dirty="0"/>
              <a:t>Niveau de Première Générale et Première Technologique</a:t>
            </a:r>
          </a:p>
        </p:txBody>
      </p:sp>
      <p:pic>
        <p:nvPicPr>
          <p:cNvPr id="4" name="Image 3"/>
          <p:cNvPicPr>
            <a:picLocks noChangeAspect="1"/>
          </p:cNvPicPr>
          <p:nvPr/>
        </p:nvPicPr>
        <p:blipFill>
          <a:blip r:embed="rId2"/>
          <a:stretch>
            <a:fillRect/>
          </a:stretch>
        </p:blipFill>
        <p:spPr>
          <a:xfrm>
            <a:off x="10559562" y="4183695"/>
            <a:ext cx="1632438" cy="1776476"/>
          </a:xfrm>
          <a:prstGeom prst="rect">
            <a:avLst/>
          </a:prstGeom>
        </p:spPr>
      </p:pic>
    </p:spTree>
    <p:extLst>
      <p:ext uri="{BB962C8B-B14F-4D97-AF65-F5344CB8AC3E}">
        <p14:creationId xmlns:p14="http://schemas.microsoft.com/office/powerpoint/2010/main" val="2385725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Niveau de 1</a:t>
            </a:r>
            <a:r>
              <a:rPr lang="fr-FR" baseline="30000" dirty="0"/>
              <a:t>ère </a:t>
            </a:r>
            <a:r>
              <a:rPr lang="fr-FR" dirty="0"/>
              <a:t> Générale &amp; 1</a:t>
            </a:r>
            <a:r>
              <a:rPr lang="fr-FR" baseline="30000" dirty="0"/>
              <a:t>ère</a:t>
            </a:r>
            <a:r>
              <a:rPr lang="fr-FR" dirty="0"/>
              <a:t> Technologique</a:t>
            </a:r>
            <a:br>
              <a:rPr lang="fr-FR" dirty="0"/>
            </a:br>
            <a:r>
              <a:rPr lang="fr-FR" dirty="0"/>
              <a:t>Les disciplines évaluées en épreuves terminales</a:t>
            </a:r>
          </a:p>
        </p:txBody>
      </p:sp>
      <p:sp>
        <p:nvSpPr>
          <p:cNvPr id="3" name="Espace réservé du contenu 2"/>
          <p:cNvSpPr>
            <a:spLocks noGrp="1"/>
          </p:cNvSpPr>
          <p:nvPr>
            <p:ph idx="1"/>
          </p:nvPr>
        </p:nvSpPr>
        <p:spPr>
          <a:xfrm>
            <a:off x="680321" y="2336873"/>
            <a:ext cx="10135725" cy="4316476"/>
          </a:xfrm>
        </p:spPr>
        <p:txBody>
          <a:bodyPr>
            <a:normAutofit/>
          </a:bodyPr>
          <a:lstStyle/>
          <a:p>
            <a:pPr marL="0" indent="0">
              <a:buNone/>
            </a:pPr>
            <a:r>
              <a:rPr lang="fr-FR" sz="3200" b="1" u="sng" dirty="0"/>
              <a:t>Séries </a:t>
            </a:r>
            <a:r>
              <a:rPr lang="fr-FR" sz="3200" b="1" u="sng" dirty="0" smtClean="0"/>
              <a:t>générales :</a:t>
            </a:r>
            <a:endParaRPr lang="fr-FR" sz="3200" b="1" u="sng" dirty="0"/>
          </a:p>
          <a:p>
            <a:r>
              <a:rPr lang="fr-FR" sz="3200" dirty="0"/>
              <a:t>Français (oral et écrit)</a:t>
            </a:r>
          </a:p>
          <a:p>
            <a:pPr marL="0" indent="0">
              <a:buNone/>
            </a:pPr>
            <a:endParaRPr lang="fr-FR" sz="3200" dirty="0"/>
          </a:p>
          <a:p>
            <a:pPr marL="0" indent="0">
              <a:buNone/>
            </a:pPr>
            <a:r>
              <a:rPr lang="fr-FR" sz="3200" b="1" u="sng" dirty="0"/>
              <a:t>Séries </a:t>
            </a:r>
            <a:r>
              <a:rPr lang="fr-FR" sz="3200" b="1" u="sng" dirty="0" smtClean="0"/>
              <a:t>technologiques :</a:t>
            </a:r>
            <a:endParaRPr lang="fr-FR" sz="3200" b="1" u="sng" dirty="0"/>
          </a:p>
          <a:p>
            <a:r>
              <a:rPr lang="fr-FR" sz="3200" dirty="0"/>
              <a:t>Français (oral et écrit)</a:t>
            </a:r>
          </a:p>
          <a:p>
            <a:pPr marL="0" indent="0">
              <a:buNone/>
            </a:pPr>
            <a:endParaRPr lang="fr-FR" sz="3200" dirty="0"/>
          </a:p>
          <a:p>
            <a:endParaRPr lang="fr-FR" sz="3200"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2118305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Niveau de 1</a:t>
            </a:r>
            <a:r>
              <a:rPr lang="fr-FR" baseline="30000" dirty="0"/>
              <a:t>ère </a:t>
            </a:r>
            <a:r>
              <a:rPr lang="fr-FR" dirty="0"/>
              <a:t> Générale &amp; 1</a:t>
            </a:r>
            <a:r>
              <a:rPr lang="fr-FR" baseline="30000" dirty="0"/>
              <a:t>ère</a:t>
            </a:r>
            <a:r>
              <a:rPr lang="fr-FR" dirty="0"/>
              <a:t> Technologique</a:t>
            </a:r>
            <a:br>
              <a:rPr lang="fr-FR" dirty="0"/>
            </a:br>
            <a:r>
              <a:rPr lang="fr-FR" dirty="0"/>
              <a:t>Les disciplines évaluées en épreuves terminales</a:t>
            </a:r>
          </a:p>
        </p:txBody>
      </p:sp>
      <p:sp>
        <p:nvSpPr>
          <p:cNvPr id="3" name="Espace réservé du contenu 2"/>
          <p:cNvSpPr>
            <a:spLocks noGrp="1"/>
          </p:cNvSpPr>
          <p:nvPr>
            <p:ph idx="1"/>
          </p:nvPr>
        </p:nvSpPr>
        <p:spPr>
          <a:xfrm>
            <a:off x="680321" y="1993972"/>
            <a:ext cx="11302129" cy="4559227"/>
          </a:xfrm>
        </p:spPr>
        <p:txBody>
          <a:bodyPr>
            <a:normAutofit fontScale="92500" lnSpcReduction="10000"/>
          </a:bodyPr>
          <a:lstStyle/>
          <a:p>
            <a:pPr marL="0" indent="0">
              <a:buNone/>
            </a:pPr>
            <a:r>
              <a:rPr lang="fr-FR" sz="3200" b="1" u="sng" dirty="0"/>
              <a:t>Evaluation en cours d’année scolaire</a:t>
            </a:r>
          </a:p>
          <a:p>
            <a:pPr algn="just"/>
            <a:r>
              <a:rPr lang="fr-FR" dirty="0"/>
              <a:t>Chaque trimestre, les professeurs proposeront plusieurs évaluations </a:t>
            </a:r>
            <a:r>
              <a:rPr lang="fr-FR" dirty="0" smtClean="0"/>
              <a:t>(</a:t>
            </a:r>
            <a:r>
              <a:rPr lang="fr-FR" sz="2000" dirty="0" smtClean="0"/>
              <a:t>formatives </a:t>
            </a:r>
            <a:r>
              <a:rPr lang="fr-FR" sz="2000" dirty="0"/>
              <a:t>et sommatives</a:t>
            </a:r>
            <a:r>
              <a:rPr lang="fr-FR" dirty="0"/>
              <a:t>) : Oral, écrit, QCM, devoirs maisons, devoirs sur table, devoirs communs à tous les élèves du niveau…</a:t>
            </a:r>
          </a:p>
          <a:p>
            <a:pPr marL="0" indent="0" algn="just">
              <a:buNone/>
            </a:pPr>
            <a:endParaRPr lang="fr-FR" dirty="0"/>
          </a:p>
          <a:p>
            <a:pPr algn="just"/>
            <a:r>
              <a:rPr lang="fr-FR" dirty="0"/>
              <a:t>En fonction de l’importance qu’il donne aux évaluations, </a:t>
            </a:r>
            <a:r>
              <a:rPr lang="fr-FR" dirty="0">
                <a:solidFill>
                  <a:srgbClr val="FFFF00"/>
                </a:solidFill>
              </a:rPr>
              <a:t>le professeur attribue un coefficient</a:t>
            </a:r>
            <a:r>
              <a:rPr lang="fr-FR" dirty="0"/>
              <a:t> différent à chacune d’entre-elles</a:t>
            </a:r>
            <a:r>
              <a:rPr lang="fr-FR" dirty="0" smtClean="0"/>
              <a:t>.</a:t>
            </a:r>
          </a:p>
          <a:p>
            <a:pPr marL="0" indent="0" algn="just">
              <a:buNone/>
            </a:pPr>
            <a:endParaRPr lang="fr-FR" dirty="0" smtClean="0"/>
          </a:p>
          <a:p>
            <a:pPr algn="just"/>
            <a:r>
              <a:rPr lang="fr-FR" sz="2600" dirty="0"/>
              <a:t>Le professeur informe les élèves des différents coefficients qui sont appliqués</a:t>
            </a:r>
            <a:r>
              <a:rPr lang="fr-FR" dirty="0"/>
              <a:t>.</a:t>
            </a:r>
          </a:p>
          <a:p>
            <a:pPr marL="0" indent="0" algn="just">
              <a:buNone/>
            </a:pPr>
            <a:endParaRPr lang="fr-FR" dirty="0"/>
          </a:p>
          <a:p>
            <a:pPr algn="just"/>
            <a:r>
              <a:rPr lang="fr-FR" dirty="0"/>
              <a:t>Les moyennes ainsi constituées sont arrêtées chaque trimestre, en Conseil de Classe, pour une prise en compte pour le dossier Parcoursup.</a:t>
            </a:r>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688812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Niveau de 1</a:t>
            </a:r>
            <a:r>
              <a:rPr lang="fr-FR" baseline="30000" dirty="0"/>
              <a:t>ère </a:t>
            </a:r>
            <a:r>
              <a:rPr lang="fr-FR" dirty="0"/>
              <a:t> Générale &amp; 1</a:t>
            </a:r>
            <a:r>
              <a:rPr lang="fr-FR" baseline="30000" dirty="0"/>
              <a:t>ère</a:t>
            </a:r>
            <a:r>
              <a:rPr lang="fr-FR" dirty="0"/>
              <a:t> Technologique</a:t>
            </a:r>
            <a:br>
              <a:rPr lang="fr-FR" dirty="0"/>
            </a:br>
            <a:r>
              <a:rPr lang="fr-FR" dirty="0"/>
              <a:t>Les disciplines évaluées en épreuves terminales</a:t>
            </a:r>
          </a:p>
        </p:txBody>
      </p:sp>
      <p:sp>
        <p:nvSpPr>
          <p:cNvPr id="3" name="Espace réservé du contenu 2"/>
          <p:cNvSpPr>
            <a:spLocks noGrp="1"/>
          </p:cNvSpPr>
          <p:nvPr>
            <p:ph idx="1"/>
          </p:nvPr>
        </p:nvSpPr>
        <p:spPr>
          <a:xfrm>
            <a:off x="680321" y="1993972"/>
            <a:ext cx="11302129" cy="4559227"/>
          </a:xfrm>
        </p:spPr>
        <p:txBody>
          <a:bodyPr>
            <a:normAutofit fontScale="32500" lnSpcReduction="20000"/>
          </a:bodyPr>
          <a:lstStyle/>
          <a:p>
            <a:pPr marL="0" indent="0">
              <a:buNone/>
            </a:pPr>
            <a:r>
              <a:rPr lang="fr-FR" sz="4100" b="1" u="sng" dirty="0"/>
              <a:t>Cas particuliers </a:t>
            </a:r>
            <a:r>
              <a:rPr lang="fr-FR" sz="2800" dirty="0"/>
              <a:t>: </a:t>
            </a:r>
          </a:p>
          <a:p>
            <a:pPr marL="0" indent="0">
              <a:buNone/>
            </a:pPr>
            <a:r>
              <a:rPr lang="fr-FR" sz="7400" b="1" dirty="0">
                <a:solidFill>
                  <a:srgbClr val="FFFF00"/>
                </a:solidFill>
              </a:rPr>
              <a:t>Les épreuves de Français</a:t>
            </a:r>
          </a:p>
          <a:p>
            <a:pPr marL="0" indent="0">
              <a:buNone/>
            </a:pPr>
            <a:endParaRPr lang="fr-FR" sz="5100" b="1" dirty="0">
              <a:solidFill>
                <a:srgbClr val="FFFF00"/>
              </a:solidFill>
            </a:endParaRPr>
          </a:p>
          <a:p>
            <a:pPr algn="just"/>
            <a:r>
              <a:rPr lang="fr-FR" sz="6000" dirty="0"/>
              <a:t>Au cours de l’année, des épreuves d’entrainement sont proposées aux élèves (ex : devoirs en classe sur un temps plus long, devoirs sur table commun à tous les élèves de Premières selon leur série, entrainements à l’oral…).</a:t>
            </a:r>
          </a:p>
          <a:p>
            <a:pPr marL="0" indent="0" algn="just">
              <a:buNone/>
            </a:pPr>
            <a:endParaRPr lang="fr-FR" sz="6000" dirty="0"/>
          </a:p>
          <a:p>
            <a:pPr algn="just"/>
            <a:r>
              <a:rPr lang="fr-FR" sz="6000" dirty="0"/>
              <a:t>Les notes obtenues à l’occasion de ces travaux sont </a:t>
            </a:r>
            <a:r>
              <a:rPr lang="fr-FR" sz="6000" dirty="0">
                <a:solidFill>
                  <a:srgbClr val="FFFF00"/>
                </a:solidFill>
              </a:rPr>
              <a:t>intégrées à la moyenne du trimestre </a:t>
            </a:r>
            <a:r>
              <a:rPr lang="fr-FR" sz="6000" dirty="0"/>
              <a:t>et reportées dans le livret scolaire. Elles seront prises en compte pour le </a:t>
            </a:r>
            <a:r>
              <a:rPr lang="fr-FR" sz="6000" dirty="0">
                <a:solidFill>
                  <a:srgbClr val="FFFF00"/>
                </a:solidFill>
              </a:rPr>
              <a:t>dossier d’orientation post-bac </a:t>
            </a:r>
            <a:r>
              <a:rPr lang="fr-FR" sz="6000" dirty="0"/>
              <a:t>(Parcoursup).</a:t>
            </a:r>
          </a:p>
          <a:p>
            <a:pPr marL="0" indent="0" algn="just">
              <a:buNone/>
            </a:pPr>
            <a:endParaRPr lang="fr-FR" sz="6000" dirty="0"/>
          </a:p>
          <a:p>
            <a:pPr algn="just"/>
            <a:r>
              <a:rPr lang="fr-FR" sz="6000" dirty="0"/>
              <a:t>Les notes obtenues lors des </a:t>
            </a:r>
            <a:r>
              <a:rPr lang="fr-FR" sz="6000" dirty="0">
                <a:solidFill>
                  <a:srgbClr val="FFFF00"/>
                </a:solidFill>
              </a:rPr>
              <a:t>épreuves anticipées de Français </a:t>
            </a:r>
            <a:r>
              <a:rPr lang="fr-FR" sz="6000" dirty="0"/>
              <a:t>(mois de juin de l’année de Première) sont intégrées au calcul des résultats comptant pour le </a:t>
            </a:r>
            <a:r>
              <a:rPr lang="fr-FR" sz="6000" dirty="0">
                <a:solidFill>
                  <a:srgbClr val="FFFF00"/>
                </a:solidFill>
              </a:rPr>
              <a:t>Baccalauréat</a:t>
            </a:r>
            <a:r>
              <a:rPr lang="fr-FR" sz="6000" dirty="0"/>
              <a:t>. Elles sont conservées en cas de doublement de la classe de Terminale.</a:t>
            </a:r>
          </a:p>
          <a:p>
            <a:pPr marL="0" indent="0">
              <a:buNone/>
            </a:pPr>
            <a:endParaRPr lang="fr-FR" sz="3500"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645487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Niveau de 1</a:t>
            </a:r>
            <a:r>
              <a:rPr lang="fr-FR" baseline="30000" dirty="0"/>
              <a:t>ère </a:t>
            </a:r>
            <a:r>
              <a:rPr lang="fr-FR" dirty="0"/>
              <a:t> Générale </a:t>
            </a:r>
            <a:br>
              <a:rPr lang="fr-FR" dirty="0"/>
            </a:br>
            <a:r>
              <a:rPr lang="fr-FR" dirty="0"/>
              <a:t>Les disciplines évaluées en épreuves terminales</a:t>
            </a:r>
          </a:p>
        </p:txBody>
      </p:sp>
      <p:sp>
        <p:nvSpPr>
          <p:cNvPr id="3" name="Espace réservé du contenu 2"/>
          <p:cNvSpPr>
            <a:spLocks noGrp="1"/>
          </p:cNvSpPr>
          <p:nvPr>
            <p:ph idx="1"/>
          </p:nvPr>
        </p:nvSpPr>
        <p:spPr>
          <a:xfrm>
            <a:off x="680321" y="1993972"/>
            <a:ext cx="11302129" cy="4559227"/>
          </a:xfrm>
        </p:spPr>
        <p:txBody>
          <a:bodyPr>
            <a:normAutofit fontScale="70000" lnSpcReduction="20000"/>
          </a:bodyPr>
          <a:lstStyle/>
          <a:p>
            <a:pPr marL="0" indent="0">
              <a:buNone/>
            </a:pPr>
            <a:r>
              <a:rPr lang="fr-FR" sz="2900" b="1" u="sng" dirty="0"/>
              <a:t>Cas particuliers </a:t>
            </a:r>
            <a:r>
              <a:rPr lang="fr-FR" sz="2000" dirty="0"/>
              <a:t>: </a:t>
            </a:r>
          </a:p>
          <a:p>
            <a:pPr marL="0" indent="0">
              <a:buNone/>
            </a:pPr>
            <a:r>
              <a:rPr lang="fr-FR" sz="4000" b="1" dirty="0">
                <a:solidFill>
                  <a:srgbClr val="FFFF00"/>
                </a:solidFill>
              </a:rPr>
              <a:t>La spécialité abandonnée en fin de Première (série générale)</a:t>
            </a:r>
          </a:p>
          <a:p>
            <a:pPr marL="0" indent="0">
              <a:buNone/>
            </a:pPr>
            <a:endParaRPr lang="fr-FR" sz="4000" b="1" dirty="0">
              <a:solidFill>
                <a:srgbClr val="FFFF00"/>
              </a:solidFill>
            </a:endParaRPr>
          </a:p>
          <a:p>
            <a:pPr algn="just"/>
            <a:r>
              <a:rPr lang="fr-FR" sz="3600" dirty="0"/>
              <a:t>Au cours du second trimestre de l’année de Première, les élèves sont invités à déterminer quelle spécialité ils souhaitent abandonner.</a:t>
            </a:r>
          </a:p>
          <a:p>
            <a:pPr marL="0" indent="0" algn="just">
              <a:buNone/>
            </a:pPr>
            <a:endParaRPr lang="fr-FR" sz="3600" dirty="0"/>
          </a:p>
          <a:p>
            <a:pPr algn="just"/>
            <a:r>
              <a:rPr lang="fr-FR" sz="3600" dirty="0"/>
              <a:t>Une fois ce choix effectué, la moyenne obtenue à l’année dans cet enseignement est arrêtée par le Conseil de classe et prise en compte pour l’examen du Baccalauréat et pour le dossier Parcoursup.</a:t>
            </a:r>
          </a:p>
          <a:p>
            <a:pPr marL="0" indent="0" algn="just">
              <a:buNone/>
            </a:pPr>
            <a:endParaRPr lang="fr-FR" sz="3600" dirty="0"/>
          </a:p>
          <a:p>
            <a:pPr algn="just"/>
            <a:r>
              <a:rPr lang="fr-FR" sz="3600" dirty="0"/>
              <a:t>Lorsqu’il est en classe de Terminale, </a:t>
            </a:r>
            <a:r>
              <a:rPr lang="fr-FR" sz="3600" dirty="0">
                <a:solidFill>
                  <a:srgbClr val="FFFF00"/>
                </a:solidFill>
              </a:rPr>
              <a:t>la note de cette </a:t>
            </a:r>
            <a:r>
              <a:rPr lang="fr-FR" sz="3600" dirty="0" smtClean="0">
                <a:solidFill>
                  <a:srgbClr val="FFFF00"/>
                </a:solidFill>
              </a:rPr>
              <a:t>spécialité </a:t>
            </a:r>
            <a:r>
              <a:rPr lang="fr-FR" sz="3600" dirty="0">
                <a:solidFill>
                  <a:srgbClr val="FFFF00"/>
                </a:solidFill>
              </a:rPr>
              <a:t>étant figée</a:t>
            </a:r>
            <a:r>
              <a:rPr lang="fr-FR" sz="3600" dirty="0"/>
              <a:t>, </a:t>
            </a:r>
            <a:r>
              <a:rPr lang="fr-FR" sz="3600" b="1" dirty="0">
                <a:solidFill>
                  <a:srgbClr val="FFFF00"/>
                </a:solidFill>
              </a:rPr>
              <a:t>l’élève ne peut en aucun cas reprendre cet enseignement</a:t>
            </a:r>
            <a:r>
              <a:rPr lang="fr-FR" sz="3600" dirty="0"/>
              <a:t> en tant que spécialité </a:t>
            </a:r>
            <a:r>
              <a:rPr lang="fr-FR" sz="3600" dirty="0" smtClean="0"/>
              <a:t>de Terminale (sauf </a:t>
            </a:r>
            <a:r>
              <a:rPr lang="fr-FR" sz="3600" dirty="0"/>
              <a:t>à doubler la classe de Première).</a:t>
            </a:r>
          </a:p>
          <a:p>
            <a:pPr marL="0" indent="0">
              <a:buNone/>
            </a:pPr>
            <a:endParaRPr lang="fr-FR" sz="3600"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3457588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Niveau de 1</a:t>
            </a:r>
            <a:r>
              <a:rPr lang="fr-FR" baseline="30000" dirty="0"/>
              <a:t>ère </a:t>
            </a:r>
            <a:r>
              <a:rPr lang="fr-FR" dirty="0"/>
              <a:t> Technologique</a:t>
            </a:r>
            <a:br>
              <a:rPr lang="fr-FR" dirty="0"/>
            </a:br>
            <a:r>
              <a:rPr lang="fr-FR" dirty="0"/>
              <a:t>Les disciplines évaluées en épreuves terminales</a:t>
            </a:r>
          </a:p>
        </p:txBody>
      </p:sp>
      <p:sp>
        <p:nvSpPr>
          <p:cNvPr id="3" name="Espace réservé du contenu 2"/>
          <p:cNvSpPr>
            <a:spLocks noGrp="1"/>
          </p:cNvSpPr>
          <p:nvPr>
            <p:ph idx="1"/>
          </p:nvPr>
        </p:nvSpPr>
        <p:spPr>
          <a:xfrm>
            <a:off x="680321" y="1993972"/>
            <a:ext cx="11302129" cy="4559227"/>
          </a:xfrm>
        </p:spPr>
        <p:txBody>
          <a:bodyPr>
            <a:normAutofit/>
          </a:bodyPr>
          <a:lstStyle/>
          <a:p>
            <a:pPr marL="0" indent="0">
              <a:buNone/>
            </a:pPr>
            <a:r>
              <a:rPr lang="fr-FR" sz="2000" b="1" u="sng" dirty="0"/>
              <a:t>Cas particuliers </a:t>
            </a:r>
            <a:r>
              <a:rPr lang="fr-FR" sz="2000" dirty="0"/>
              <a:t>: </a:t>
            </a:r>
            <a:endParaRPr lang="fr-FR" sz="2000" dirty="0" smtClean="0"/>
          </a:p>
          <a:p>
            <a:pPr marL="0" indent="0">
              <a:buNone/>
            </a:pPr>
            <a:r>
              <a:rPr lang="fr-FR" dirty="0" smtClean="0">
                <a:solidFill>
                  <a:srgbClr val="FFFF00"/>
                </a:solidFill>
              </a:rPr>
              <a:t>L’étude </a:t>
            </a:r>
            <a:r>
              <a:rPr lang="fr-FR" dirty="0">
                <a:solidFill>
                  <a:srgbClr val="FFFF00"/>
                </a:solidFill>
              </a:rPr>
              <a:t>de </a:t>
            </a:r>
            <a:r>
              <a:rPr lang="fr-FR" dirty="0" smtClean="0">
                <a:solidFill>
                  <a:srgbClr val="FFFF00"/>
                </a:solidFill>
              </a:rPr>
              <a:t>gestion</a:t>
            </a:r>
          </a:p>
          <a:p>
            <a:pPr marL="0" indent="0">
              <a:buNone/>
            </a:pPr>
            <a:endParaRPr lang="fr-FR" dirty="0">
              <a:solidFill>
                <a:srgbClr val="FFFF00"/>
              </a:solidFill>
            </a:endParaRPr>
          </a:p>
          <a:p>
            <a:r>
              <a:rPr lang="fr-FR" dirty="0" smtClean="0"/>
              <a:t>Evaluation à l’initiative du professeur sous la forme de la </a:t>
            </a:r>
            <a:r>
              <a:rPr lang="fr-FR" dirty="0" smtClean="0">
                <a:solidFill>
                  <a:srgbClr val="FFFF00"/>
                </a:solidFill>
              </a:rPr>
              <a:t>présentation d’un dossier</a:t>
            </a:r>
            <a:r>
              <a:rPr lang="fr-FR" dirty="0" smtClean="0"/>
              <a:t> (Ecrit et/ou oral).</a:t>
            </a:r>
          </a:p>
          <a:p>
            <a:endParaRPr lang="fr-FR" dirty="0"/>
          </a:p>
          <a:p>
            <a:r>
              <a:rPr lang="fr-FR" dirty="0" smtClean="0"/>
              <a:t>La note obtenue est </a:t>
            </a:r>
            <a:r>
              <a:rPr lang="fr-FR" dirty="0" smtClean="0">
                <a:solidFill>
                  <a:srgbClr val="FFFF00"/>
                </a:solidFill>
              </a:rPr>
              <a:t>intégrée dans la moyenne de la spécialité </a:t>
            </a:r>
            <a:r>
              <a:rPr lang="fr-FR" dirty="0" smtClean="0"/>
              <a:t>de gestion de Première.</a:t>
            </a:r>
          </a:p>
          <a:p>
            <a:endParaRPr lang="fr-FR" dirty="0"/>
          </a:p>
          <a:p>
            <a:r>
              <a:rPr lang="fr-FR" dirty="0" smtClean="0">
                <a:solidFill>
                  <a:srgbClr val="FFFF00"/>
                </a:solidFill>
              </a:rPr>
              <a:t>Cette épreuve est également considérée comme une préparation</a:t>
            </a:r>
            <a:r>
              <a:rPr lang="fr-FR" dirty="0" smtClean="0"/>
              <a:t>, en classe de Première, à l’épreuve du </a:t>
            </a:r>
            <a:r>
              <a:rPr lang="fr-FR" dirty="0" smtClean="0">
                <a:solidFill>
                  <a:srgbClr val="FFFF00"/>
                </a:solidFill>
              </a:rPr>
              <a:t>Grand oral </a:t>
            </a:r>
            <a:r>
              <a:rPr lang="fr-FR" dirty="0" smtClean="0"/>
              <a:t>de terminale.</a:t>
            </a:r>
            <a:endParaRPr lang="fr-FR" dirty="0"/>
          </a:p>
          <a:p>
            <a:pPr marL="0" indent="0">
              <a:buNone/>
            </a:pPr>
            <a:endParaRPr lang="fr-FR" sz="2800"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3898887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L’Evaluation des élèves</a:t>
            </a:r>
          </a:p>
        </p:txBody>
      </p:sp>
      <p:sp>
        <p:nvSpPr>
          <p:cNvPr id="3" name="Espace réservé du texte 2"/>
          <p:cNvSpPr>
            <a:spLocks noGrp="1"/>
          </p:cNvSpPr>
          <p:nvPr>
            <p:ph type="body" idx="1"/>
          </p:nvPr>
        </p:nvSpPr>
        <p:spPr/>
        <p:txBody>
          <a:bodyPr/>
          <a:lstStyle/>
          <a:p>
            <a:r>
              <a:rPr lang="fr-FR" sz="2800" dirty="0"/>
              <a:t>Terminales Générales et Technologiques</a:t>
            </a:r>
          </a:p>
          <a:p>
            <a:r>
              <a:rPr lang="fr-FR" dirty="0"/>
              <a:t>Les disciplines évaluées en contrôle continu</a:t>
            </a:r>
          </a:p>
          <a:p>
            <a:r>
              <a:rPr lang="fr-FR" dirty="0"/>
              <a:t>Les disciplines évaluées en épreuves terminales</a:t>
            </a:r>
          </a:p>
        </p:txBody>
      </p:sp>
      <p:pic>
        <p:nvPicPr>
          <p:cNvPr id="4" name="Image 3"/>
          <p:cNvPicPr>
            <a:picLocks noChangeAspect="1"/>
          </p:cNvPicPr>
          <p:nvPr/>
        </p:nvPicPr>
        <p:blipFill>
          <a:blip r:embed="rId2"/>
          <a:stretch>
            <a:fillRect/>
          </a:stretch>
        </p:blipFill>
        <p:spPr>
          <a:xfrm>
            <a:off x="10559562" y="2337311"/>
            <a:ext cx="1632438" cy="1776476"/>
          </a:xfrm>
          <a:prstGeom prst="rect">
            <a:avLst/>
          </a:prstGeom>
        </p:spPr>
      </p:pic>
    </p:spTree>
    <p:extLst>
      <p:ext uri="{BB962C8B-B14F-4D97-AF65-F5344CB8AC3E}">
        <p14:creationId xmlns:p14="http://schemas.microsoft.com/office/powerpoint/2010/main" val="2582054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disciplines évaluées en contrôle continu</a:t>
            </a:r>
          </a:p>
        </p:txBody>
      </p:sp>
      <p:sp>
        <p:nvSpPr>
          <p:cNvPr id="3" name="Espace réservé du texte 2"/>
          <p:cNvSpPr>
            <a:spLocks noGrp="1"/>
          </p:cNvSpPr>
          <p:nvPr>
            <p:ph type="body" sz="half" idx="2"/>
          </p:nvPr>
        </p:nvSpPr>
        <p:spPr/>
        <p:txBody>
          <a:bodyPr/>
          <a:lstStyle/>
          <a:p>
            <a:r>
              <a:rPr lang="fr-FR" dirty="0"/>
              <a:t>Niveau de Terminale</a:t>
            </a:r>
          </a:p>
        </p:txBody>
      </p:sp>
      <p:pic>
        <p:nvPicPr>
          <p:cNvPr id="4" name="Image 3"/>
          <p:cNvPicPr>
            <a:picLocks noChangeAspect="1"/>
          </p:cNvPicPr>
          <p:nvPr/>
        </p:nvPicPr>
        <p:blipFill>
          <a:blip r:embed="rId2"/>
          <a:stretch>
            <a:fillRect/>
          </a:stretch>
        </p:blipFill>
        <p:spPr>
          <a:xfrm>
            <a:off x="10559562" y="4183695"/>
            <a:ext cx="1632438" cy="1776476"/>
          </a:xfrm>
          <a:prstGeom prst="rect">
            <a:avLst/>
          </a:prstGeom>
        </p:spPr>
      </p:pic>
    </p:spTree>
    <p:extLst>
      <p:ext uri="{BB962C8B-B14F-4D97-AF65-F5344CB8AC3E}">
        <p14:creationId xmlns:p14="http://schemas.microsoft.com/office/powerpoint/2010/main" val="268571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Contrôle continu – Niveau de Terminale</a:t>
            </a:r>
            <a:br>
              <a:rPr lang="fr-FR" dirty="0"/>
            </a:br>
            <a:r>
              <a:rPr lang="fr-FR" dirty="0"/>
              <a:t>Série générale &amp; Série technologique</a:t>
            </a:r>
          </a:p>
        </p:txBody>
      </p:sp>
      <p:sp>
        <p:nvSpPr>
          <p:cNvPr id="3" name="Espace réservé du contenu 2"/>
          <p:cNvSpPr>
            <a:spLocks noGrp="1"/>
          </p:cNvSpPr>
          <p:nvPr>
            <p:ph idx="1"/>
          </p:nvPr>
        </p:nvSpPr>
        <p:spPr>
          <a:xfrm>
            <a:off x="680320" y="1971112"/>
            <a:ext cx="9613861" cy="4795447"/>
          </a:xfrm>
        </p:spPr>
        <p:txBody>
          <a:bodyPr>
            <a:normAutofit fontScale="85000" lnSpcReduction="20000"/>
          </a:bodyPr>
          <a:lstStyle/>
          <a:p>
            <a:pPr marL="0" indent="0">
              <a:buNone/>
            </a:pPr>
            <a:r>
              <a:rPr lang="fr-FR" sz="3200" b="1" u="sng" dirty="0"/>
              <a:t>Disciplines concernées : Série générale</a:t>
            </a:r>
          </a:p>
          <a:p>
            <a:pPr lvl="1"/>
            <a:r>
              <a:rPr lang="fr-FR" sz="2800" dirty="0"/>
              <a:t>Histoire Géographie</a:t>
            </a:r>
          </a:p>
          <a:p>
            <a:pPr lvl="1"/>
            <a:r>
              <a:rPr lang="fr-FR" sz="2800" dirty="0"/>
              <a:t>Enseignement moral et civique</a:t>
            </a:r>
          </a:p>
          <a:p>
            <a:pPr lvl="1"/>
            <a:r>
              <a:rPr lang="fr-FR" sz="2800" dirty="0"/>
              <a:t>Langue vivante A</a:t>
            </a:r>
          </a:p>
          <a:p>
            <a:pPr lvl="1"/>
            <a:r>
              <a:rPr lang="fr-FR" sz="2800" dirty="0"/>
              <a:t>Langue vivante B</a:t>
            </a:r>
          </a:p>
          <a:p>
            <a:pPr lvl="1"/>
            <a:r>
              <a:rPr lang="fr-FR" sz="2800" dirty="0"/>
              <a:t>Enseignement scientifique</a:t>
            </a:r>
          </a:p>
          <a:p>
            <a:pPr lvl="1"/>
            <a:r>
              <a:rPr lang="fr-FR" sz="2800" dirty="0">
                <a:solidFill>
                  <a:srgbClr val="FFFF00"/>
                </a:solidFill>
              </a:rPr>
              <a:t>EPS</a:t>
            </a:r>
          </a:p>
          <a:p>
            <a:pPr marL="0" indent="0">
              <a:buNone/>
            </a:pPr>
            <a:r>
              <a:rPr lang="fr-FR" sz="3200" b="1" u="sng" dirty="0"/>
              <a:t>Disciplines concernées : Série technologique</a:t>
            </a:r>
          </a:p>
          <a:p>
            <a:pPr lvl="1"/>
            <a:r>
              <a:rPr lang="fr-FR" sz="2800" dirty="0"/>
              <a:t>Histoire Géographie</a:t>
            </a:r>
          </a:p>
          <a:p>
            <a:pPr lvl="1"/>
            <a:r>
              <a:rPr lang="fr-FR" sz="2800" dirty="0"/>
              <a:t>Enseignement moral et civique</a:t>
            </a:r>
          </a:p>
          <a:p>
            <a:pPr lvl="1"/>
            <a:r>
              <a:rPr lang="fr-FR" sz="2800" dirty="0"/>
              <a:t>Langue vivante A</a:t>
            </a:r>
          </a:p>
          <a:p>
            <a:pPr lvl="1"/>
            <a:r>
              <a:rPr lang="fr-FR" sz="2800" dirty="0"/>
              <a:t>Langue vivante B</a:t>
            </a:r>
          </a:p>
          <a:p>
            <a:pPr lvl="1"/>
            <a:r>
              <a:rPr lang="fr-FR" sz="2800" dirty="0"/>
              <a:t>Mathématiques</a:t>
            </a:r>
          </a:p>
          <a:p>
            <a:pPr lvl="1"/>
            <a:r>
              <a:rPr lang="fr-FR" sz="2800" dirty="0">
                <a:solidFill>
                  <a:srgbClr val="FFFF00"/>
                </a:solidFill>
              </a:rPr>
              <a:t>EPS</a:t>
            </a:r>
          </a:p>
          <a:p>
            <a:pPr lvl="1"/>
            <a:endParaRPr lang="fr-FR" sz="2800"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1709034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Projet d’évaluation - Plan</a:t>
            </a:r>
          </a:p>
        </p:txBody>
      </p:sp>
      <p:sp>
        <p:nvSpPr>
          <p:cNvPr id="3" name="Espace réservé du contenu 2"/>
          <p:cNvSpPr>
            <a:spLocks noGrp="1"/>
          </p:cNvSpPr>
          <p:nvPr>
            <p:ph idx="1"/>
          </p:nvPr>
        </p:nvSpPr>
        <p:spPr>
          <a:xfrm>
            <a:off x="680321" y="2336872"/>
            <a:ext cx="9613861" cy="4333893"/>
          </a:xfrm>
        </p:spPr>
        <p:txBody>
          <a:bodyPr>
            <a:normAutofit fontScale="92500" lnSpcReduction="20000"/>
          </a:bodyPr>
          <a:lstStyle/>
          <a:p>
            <a:r>
              <a:rPr lang="fr-FR" dirty="0"/>
              <a:t>Cadre général</a:t>
            </a:r>
          </a:p>
          <a:p>
            <a:r>
              <a:rPr lang="fr-FR" dirty="0"/>
              <a:t>Niveau de Première</a:t>
            </a:r>
          </a:p>
          <a:p>
            <a:pPr lvl="1"/>
            <a:r>
              <a:rPr lang="fr-FR" dirty="0"/>
              <a:t>Les disciplines évaluées en contrôle continu</a:t>
            </a:r>
          </a:p>
          <a:p>
            <a:pPr lvl="1"/>
            <a:r>
              <a:rPr lang="fr-FR" dirty="0"/>
              <a:t>Les disciplines </a:t>
            </a:r>
            <a:r>
              <a:rPr lang="fr-FR" dirty="0" smtClean="0"/>
              <a:t>évaluées </a:t>
            </a:r>
            <a:r>
              <a:rPr lang="fr-FR" dirty="0"/>
              <a:t>en épreuve terminale</a:t>
            </a:r>
          </a:p>
          <a:p>
            <a:r>
              <a:rPr lang="fr-FR" dirty="0"/>
              <a:t>Niveau de Terminale</a:t>
            </a:r>
          </a:p>
          <a:p>
            <a:pPr lvl="1"/>
            <a:r>
              <a:rPr lang="fr-FR" dirty="0"/>
              <a:t>Les disciplines évaluées en contrôle continu</a:t>
            </a:r>
          </a:p>
          <a:p>
            <a:pPr lvl="1"/>
            <a:r>
              <a:rPr lang="fr-FR" dirty="0"/>
              <a:t>Les disciplines évaluées en épreuve terminale</a:t>
            </a:r>
          </a:p>
          <a:p>
            <a:r>
              <a:rPr lang="fr-FR" dirty="0"/>
              <a:t>Synthèses</a:t>
            </a:r>
          </a:p>
          <a:p>
            <a:r>
              <a:rPr lang="fr-FR" dirty="0"/>
              <a:t>Le bulletin trimestriel</a:t>
            </a:r>
          </a:p>
          <a:p>
            <a:r>
              <a:rPr lang="fr-FR" dirty="0"/>
              <a:t>Cas particuliers</a:t>
            </a:r>
          </a:p>
          <a:p>
            <a:pPr lvl="1"/>
            <a:r>
              <a:rPr lang="fr-FR" dirty="0"/>
              <a:t>Le traitement de l’absentéisme</a:t>
            </a:r>
          </a:p>
          <a:p>
            <a:pPr lvl="1"/>
            <a:r>
              <a:rPr lang="fr-FR" dirty="0"/>
              <a:t>Sanction des actes de tricherie</a:t>
            </a:r>
          </a:p>
          <a:p>
            <a:pPr lvl="1"/>
            <a:r>
              <a:rPr lang="fr-FR" dirty="0"/>
              <a:t>Les aménagements </a:t>
            </a:r>
            <a:r>
              <a:rPr lang="fr-FR" dirty="0" smtClean="0"/>
              <a:t>d’examens – AMEX -</a:t>
            </a:r>
            <a:endParaRPr lang="fr-FR"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3981535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Niveau </a:t>
            </a:r>
            <a:r>
              <a:rPr lang="fr-FR" dirty="0" err="1"/>
              <a:t>Tle</a:t>
            </a:r>
            <a:r>
              <a:rPr lang="fr-FR" dirty="0"/>
              <a:t> Générale et </a:t>
            </a:r>
            <a:r>
              <a:rPr lang="fr-FR" dirty="0" err="1"/>
              <a:t>Tle</a:t>
            </a:r>
            <a:r>
              <a:rPr lang="fr-FR" dirty="0"/>
              <a:t> Technologique</a:t>
            </a:r>
            <a:br>
              <a:rPr lang="fr-FR" dirty="0"/>
            </a:br>
            <a:r>
              <a:rPr lang="fr-FR" dirty="0"/>
              <a:t>Contrôle continu – Modalités d’évaluation</a:t>
            </a:r>
          </a:p>
        </p:txBody>
      </p:sp>
      <p:sp>
        <p:nvSpPr>
          <p:cNvPr id="3" name="Espace réservé du contenu 2"/>
          <p:cNvSpPr>
            <a:spLocks noGrp="1"/>
          </p:cNvSpPr>
          <p:nvPr>
            <p:ph idx="1"/>
          </p:nvPr>
        </p:nvSpPr>
        <p:spPr>
          <a:xfrm>
            <a:off x="680320" y="1993973"/>
            <a:ext cx="11378329" cy="4778302"/>
          </a:xfrm>
        </p:spPr>
        <p:txBody>
          <a:bodyPr>
            <a:normAutofit lnSpcReduction="10000"/>
          </a:bodyPr>
          <a:lstStyle/>
          <a:p>
            <a:pPr marL="457200" indent="-457200" algn="just">
              <a:buFont typeface="+mj-lt"/>
              <a:buAutoNum type="arabicPeriod"/>
            </a:pPr>
            <a:r>
              <a:rPr lang="fr-FR" dirty="0"/>
              <a:t>Les professeurs organisent chaque trimestre plusieurs évaluations (</a:t>
            </a:r>
            <a:r>
              <a:rPr lang="fr-FR" sz="1800" dirty="0"/>
              <a:t>diagnostiques, formatives et sommatives</a:t>
            </a:r>
            <a:r>
              <a:rPr lang="fr-FR" dirty="0"/>
              <a:t>) qui entrent dans le calcul de la moyenne trimestrielle de la discipline.</a:t>
            </a:r>
          </a:p>
          <a:p>
            <a:pPr marL="457200" indent="-457200" algn="just">
              <a:buFont typeface="+mj-lt"/>
              <a:buAutoNum type="arabicPeriod"/>
            </a:pPr>
            <a:r>
              <a:rPr lang="fr-FR" u="sng" dirty="0"/>
              <a:t>Types de travaux </a:t>
            </a:r>
            <a:r>
              <a:rPr lang="fr-FR" dirty="0"/>
              <a:t>: </a:t>
            </a:r>
            <a:r>
              <a:rPr lang="fr-FR" sz="2000" dirty="0"/>
              <a:t>Oral, écrit, QCM, devoirs maisons, devoirs sur table, devoirs communs à tous les élèves du niveau…</a:t>
            </a:r>
          </a:p>
          <a:p>
            <a:pPr marL="457200" indent="-457200" algn="just">
              <a:buFont typeface="+mj-lt"/>
              <a:buAutoNum type="arabicPeriod"/>
            </a:pPr>
            <a:r>
              <a:rPr lang="fr-FR" dirty="0"/>
              <a:t>Parmi ces évaluations, 2 à 3 d’entre elles (</a:t>
            </a:r>
            <a:r>
              <a:rPr lang="fr-FR" sz="1800" dirty="0"/>
              <a:t>sommatives</a:t>
            </a:r>
            <a:r>
              <a:rPr lang="fr-FR" dirty="0"/>
              <a:t>), par trimestre, sont nanties d’un coefficient plus important, </a:t>
            </a:r>
            <a:r>
              <a:rPr lang="fr-FR" dirty="0">
                <a:solidFill>
                  <a:srgbClr val="FFFF00"/>
                </a:solidFill>
              </a:rPr>
              <a:t>déterminé par le professeur</a:t>
            </a:r>
            <a:r>
              <a:rPr lang="fr-FR" dirty="0"/>
              <a:t>. </a:t>
            </a:r>
          </a:p>
          <a:p>
            <a:pPr marL="457200" indent="-457200" algn="just">
              <a:buFont typeface="+mj-lt"/>
              <a:buAutoNum type="arabicPeriod"/>
            </a:pPr>
            <a:r>
              <a:rPr lang="fr-FR" dirty="0"/>
              <a:t>Le professeur informe les élèves des coefficients qui sont appliqués.</a:t>
            </a:r>
          </a:p>
          <a:p>
            <a:pPr marL="457200" indent="-457200" algn="just">
              <a:buFont typeface="+mj-lt"/>
              <a:buAutoNum type="arabicPeriod"/>
            </a:pPr>
            <a:r>
              <a:rPr lang="fr-FR" dirty="0">
                <a:solidFill>
                  <a:srgbClr val="FFFF00"/>
                </a:solidFill>
              </a:rPr>
              <a:t>La moyenne trimestrielle </a:t>
            </a:r>
            <a:r>
              <a:rPr lang="fr-FR" dirty="0"/>
              <a:t>des disciplines évaluées en contrôle continu est </a:t>
            </a:r>
            <a:r>
              <a:rPr lang="fr-FR" dirty="0">
                <a:solidFill>
                  <a:srgbClr val="FFFF00"/>
                </a:solidFill>
              </a:rPr>
              <a:t>arrêtée à chaque Conseil de Classe </a:t>
            </a:r>
            <a:r>
              <a:rPr lang="fr-FR" dirty="0"/>
              <a:t>et reportée dans le livret scolaire pour sa prise en compte au Baccalauréat et pour le dossier Parcoursup – </a:t>
            </a:r>
            <a:r>
              <a:rPr lang="fr-FR" dirty="0">
                <a:solidFill>
                  <a:srgbClr val="FFFF00"/>
                </a:solidFill>
              </a:rPr>
              <a:t>Il n’est dès lors plus possible de la modifier.</a:t>
            </a:r>
          </a:p>
          <a:p>
            <a:pPr marL="457200" indent="-457200" algn="just">
              <a:buFont typeface="+mj-lt"/>
              <a:buAutoNum type="arabicPeriod"/>
            </a:pPr>
            <a:r>
              <a:rPr lang="fr-FR" u="sng" dirty="0"/>
              <a:t>Les élèves sont tenus de participer à tous les contrôles</a:t>
            </a:r>
            <a:r>
              <a:rPr lang="fr-FR" dirty="0"/>
              <a:t>.</a:t>
            </a:r>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3386342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Niveau </a:t>
            </a:r>
            <a:r>
              <a:rPr lang="fr-FR" dirty="0" err="1"/>
              <a:t>Tle</a:t>
            </a:r>
            <a:r>
              <a:rPr lang="fr-FR" dirty="0"/>
              <a:t> Générale et </a:t>
            </a:r>
            <a:r>
              <a:rPr lang="fr-FR" dirty="0" err="1"/>
              <a:t>Tle</a:t>
            </a:r>
            <a:r>
              <a:rPr lang="fr-FR" dirty="0"/>
              <a:t> Technologique</a:t>
            </a:r>
            <a:br>
              <a:rPr lang="fr-FR" dirty="0"/>
            </a:br>
            <a:r>
              <a:rPr lang="fr-FR" dirty="0"/>
              <a:t>Contrôle continu – Modalités d’évaluation</a:t>
            </a:r>
          </a:p>
        </p:txBody>
      </p:sp>
      <p:sp>
        <p:nvSpPr>
          <p:cNvPr id="3" name="Espace réservé du contenu 2"/>
          <p:cNvSpPr>
            <a:spLocks noGrp="1"/>
          </p:cNvSpPr>
          <p:nvPr>
            <p:ph idx="1"/>
          </p:nvPr>
        </p:nvSpPr>
        <p:spPr>
          <a:xfrm>
            <a:off x="161925" y="2336872"/>
            <a:ext cx="11849100" cy="4368727"/>
          </a:xfrm>
        </p:spPr>
        <p:txBody>
          <a:bodyPr/>
          <a:lstStyle/>
          <a:p>
            <a:pPr marL="0" indent="0">
              <a:buNone/>
            </a:pPr>
            <a:r>
              <a:rPr lang="fr-FR" sz="1800" u="sng" dirty="0"/>
              <a:t>Cas particulier </a:t>
            </a:r>
            <a:r>
              <a:rPr lang="fr-FR" sz="1800" dirty="0"/>
              <a:t>:</a:t>
            </a:r>
          </a:p>
          <a:p>
            <a:pPr marL="0" indent="0" algn="just">
              <a:buNone/>
            </a:pPr>
            <a:r>
              <a:rPr lang="fr-FR" b="1" dirty="0" smtClean="0">
                <a:solidFill>
                  <a:srgbClr val="FFFF00"/>
                </a:solidFill>
              </a:rPr>
              <a:t>L’attestation </a:t>
            </a:r>
            <a:r>
              <a:rPr lang="fr-FR" b="1" dirty="0">
                <a:solidFill>
                  <a:srgbClr val="FFFF00"/>
                </a:solidFill>
              </a:rPr>
              <a:t>des compétences en Langues vivantes A et </a:t>
            </a:r>
            <a:r>
              <a:rPr lang="fr-FR" b="1" dirty="0" smtClean="0">
                <a:solidFill>
                  <a:srgbClr val="FFFF00"/>
                </a:solidFill>
              </a:rPr>
              <a:t>B :</a:t>
            </a:r>
          </a:p>
          <a:p>
            <a:pPr marL="0" indent="0" algn="just">
              <a:buNone/>
            </a:pPr>
            <a:endParaRPr lang="fr-FR" b="1" dirty="0" smtClean="0">
              <a:solidFill>
                <a:srgbClr val="FFFF00"/>
              </a:solidFill>
            </a:endParaRPr>
          </a:p>
          <a:p>
            <a:pPr algn="just"/>
            <a:r>
              <a:rPr lang="fr-FR" b="1" dirty="0" smtClean="0">
                <a:solidFill>
                  <a:srgbClr val="FFFF00"/>
                </a:solidFill>
              </a:rPr>
              <a:t>Deux épreuves au cours du 3</a:t>
            </a:r>
            <a:r>
              <a:rPr lang="fr-FR" b="1" baseline="30000" dirty="0" smtClean="0">
                <a:solidFill>
                  <a:srgbClr val="FFFF00"/>
                </a:solidFill>
              </a:rPr>
              <a:t>ème</a:t>
            </a:r>
            <a:r>
              <a:rPr lang="fr-FR" b="1" dirty="0" smtClean="0">
                <a:solidFill>
                  <a:srgbClr val="FFFF00"/>
                </a:solidFill>
              </a:rPr>
              <a:t> Trimestre Terminale – </a:t>
            </a:r>
            <a:r>
              <a:rPr lang="fr-FR" b="1" dirty="0" smtClean="0"/>
              <a:t>Une épreuve écrite et une épreuve Orale.</a:t>
            </a:r>
          </a:p>
          <a:p>
            <a:pPr marL="0" indent="0" algn="just">
              <a:buNone/>
            </a:pPr>
            <a:endParaRPr lang="fr-FR" b="1" dirty="0" smtClean="0">
              <a:solidFill>
                <a:srgbClr val="FFFF00"/>
              </a:solidFill>
            </a:endParaRPr>
          </a:p>
          <a:p>
            <a:pPr algn="just"/>
            <a:r>
              <a:rPr lang="fr-FR" b="1" dirty="0" smtClean="0">
                <a:solidFill>
                  <a:srgbClr val="FFFF00"/>
                </a:solidFill>
              </a:rPr>
              <a:t>Le degré du CECRL </a:t>
            </a:r>
            <a:r>
              <a:rPr lang="fr-FR" b="1" dirty="0" smtClean="0"/>
              <a:t>atteint par l’élève est acté par</a:t>
            </a:r>
            <a:r>
              <a:rPr lang="fr-FR" b="1" dirty="0" smtClean="0">
                <a:solidFill>
                  <a:srgbClr val="FFFF00"/>
                </a:solidFill>
              </a:rPr>
              <a:t> une attestation du chef d’établissement, </a:t>
            </a:r>
            <a:r>
              <a:rPr lang="fr-FR" b="1" dirty="0" smtClean="0"/>
              <a:t>remise à l’élève et jointe au diplôme du Baccalauréat.</a:t>
            </a:r>
            <a:endParaRPr lang="fr-FR" b="1"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1902350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Niveau </a:t>
            </a:r>
            <a:r>
              <a:rPr lang="fr-FR" dirty="0" err="1"/>
              <a:t>Tle</a:t>
            </a:r>
            <a:r>
              <a:rPr lang="fr-FR" dirty="0"/>
              <a:t> Technologique</a:t>
            </a:r>
            <a:br>
              <a:rPr lang="fr-FR" dirty="0"/>
            </a:br>
            <a:r>
              <a:rPr lang="fr-FR" dirty="0"/>
              <a:t>Contrôle continu – Modalités d’évaluation</a:t>
            </a:r>
          </a:p>
        </p:txBody>
      </p:sp>
      <p:sp>
        <p:nvSpPr>
          <p:cNvPr id="3" name="Espace réservé du contenu 2"/>
          <p:cNvSpPr>
            <a:spLocks noGrp="1"/>
          </p:cNvSpPr>
          <p:nvPr>
            <p:ph idx="1"/>
          </p:nvPr>
        </p:nvSpPr>
        <p:spPr>
          <a:xfrm>
            <a:off x="257175" y="2019300"/>
            <a:ext cx="11763375" cy="4752975"/>
          </a:xfrm>
        </p:spPr>
        <p:txBody>
          <a:bodyPr>
            <a:normAutofit lnSpcReduction="10000"/>
          </a:bodyPr>
          <a:lstStyle/>
          <a:p>
            <a:pPr marL="0" indent="0">
              <a:buNone/>
            </a:pPr>
            <a:r>
              <a:rPr lang="fr-FR" sz="1800" b="1" u="sng" dirty="0"/>
              <a:t>Cas particulier des valences de la classe de Terminale </a:t>
            </a:r>
            <a:r>
              <a:rPr lang="fr-FR" sz="1800" dirty="0"/>
              <a:t>: </a:t>
            </a:r>
          </a:p>
          <a:p>
            <a:pPr marL="0" indent="0">
              <a:buNone/>
            </a:pPr>
            <a:r>
              <a:rPr lang="fr-FR" sz="2600" b="1" dirty="0">
                <a:solidFill>
                  <a:srgbClr val="FFFF00"/>
                </a:solidFill>
              </a:rPr>
              <a:t>Gestion finance, Ressources humaines communication, Mercatique ou Systèmes informatiques de gestion.</a:t>
            </a:r>
          </a:p>
          <a:p>
            <a:pPr marL="457200" indent="-457200" algn="just">
              <a:buFont typeface="+mj-lt"/>
              <a:buAutoNum type="arabicPeriod"/>
            </a:pPr>
            <a:r>
              <a:rPr lang="fr-FR" dirty="0"/>
              <a:t>Les professeurs organisent chaque trimestre plusieurs évaluations </a:t>
            </a:r>
            <a:r>
              <a:rPr lang="fr-FR" dirty="0" smtClean="0"/>
              <a:t>(</a:t>
            </a:r>
            <a:r>
              <a:rPr lang="fr-FR" sz="1800" dirty="0" smtClean="0"/>
              <a:t>formatives </a:t>
            </a:r>
            <a:r>
              <a:rPr lang="fr-FR" sz="1800" dirty="0"/>
              <a:t>et sommatives</a:t>
            </a:r>
            <a:r>
              <a:rPr lang="fr-FR" dirty="0"/>
              <a:t>) qui entrent dans le calcul de la moyenne de la discipline qui sera prise en compte dans le dossier d’orientation post-bac.</a:t>
            </a:r>
          </a:p>
          <a:p>
            <a:pPr marL="457200" indent="-457200" algn="just">
              <a:buFont typeface="+mj-lt"/>
              <a:buAutoNum type="arabicPeriod"/>
            </a:pPr>
            <a:r>
              <a:rPr lang="fr-FR" u="sng" dirty="0"/>
              <a:t>Types de travaux </a:t>
            </a:r>
            <a:r>
              <a:rPr lang="fr-FR" dirty="0"/>
              <a:t>: </a:t>
            </a:r>
            <a:r>
              <a:rPr lang="fr-FR" sz="1800" dirty="0"/>
              <a:t>Oral, écrit, QCM, devoirs maisons, devoirs sur table, devoirs communs à tous les élèves du niveau…</a:t>
            </a:r>
          </a:p>
          <a:p>
            <a:pPr marL="457200" indent="-457200" algn="just">
              <a:buFont typeface="+mj-lt"/>
              <a:buAutoNum type="arabicPeriod"/>
            </a:pPr>
            <a:r>
              <a:rPr lang="fr-FR" dirty="0"/>
              <a:t>E</a:t>
            </a:r>
            <a:r>
              <a:rPr lang="fr-FR" dirty="0" smtClean="0"/>
              <a:t>n </a:t>
            </a:r>
            <a:r>
              <a:rPr lang="fr-FR" dirty="0"/>
              <a:t>fonction du type de travail demandé, </a:t>
            </a:r>
            <a:r>
              <a:rPr lang="fr-FR" dirty="0" smtClean="0"/>
              <a:t>le professeur peut appliquer </a:t>
            </a:r>
            <a:r>
              <a:rPr lang="fr-FR" dirty="0"/>
              <a:t>différents coefficients aux évaluations. Il en informe au préalable les élèves.</a:t>
            </a:r>
          </a:p>
          <a:p>
            <a:pPr marL="457200" indent="-457200" algn="just">
              <a:buFont typeface="+mj-lt"/>
              <a:buAutoNum type="arabicPeriod"/>
            </a:pPr>
            <a:r>
              <a:rPr lang="fr-FR" dirty="0"/>
              <a:t>En fin d’année scolaire, </a:t>
            </a:r>
            <a:r>
              <a:rPr lang="fr-FR" b="1" dirty="0">
                <a:solidFill>
                  <a:srgbClr val="FFFF00"/>
                </a:solidFill>
              </a:rPr>
              <a:t>cette spécialité peu servir de support aux thématiques de Grand Oral</a:t>
            </a:r>
            <a:r>
              <a:rPr lang="fr-FR" dirty="0"/>
              <a:t>. La note obtenue pour cette épreuve est prise en compte dans le calcul des résultats pour le Baccalauréat.</a:t>
            </a:r>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317473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Niveau </a:t>
            </a:r>
            <a:r>
              <a:rPr lang="fr-FR" dirty="0" err="1"/>
              <a:t>Tle</a:t>
            </a:r>
            <a:r>
              <a:rPr lang="fr-FR" dirty="0"/>
              <a:t> Générale et </a:t>
            </a:r>
            <a:r>
              <a:rPr lang="fr-FR" dirty="0" err="1"/>
              <a:t>Tle</a:t>
            </a:r>
            <a:r>
              <a:rPr lang="fr-FR" dirty="0"/>
              <a:t> Technologique</a:t>
            </a:r>
            <a:br>
              <a:rPr lang="fr-FR" dirty="0"/>
            </a:br>
            <a:r>
              <a:rPr lang="fr-FR" dirty="0"/>
              <a:t>Contrôle continu – Modalités d’évaluation</a:t>
            </a:r>
          </a:p>
        </p:txBody>
      </p:sp>
      <p:sp>
        <p:nvSpPr>
          <p:cNvPr id="3" name="Espace réservé du contenu 2"/>
          <p:cNvSpPr>
            <a:spLocks noGrp="1"/>
          </p:cNvSpPr>
          <p:nvPr>
            <p:ph idx="1"/>
          </p:nvPr>
        </p:nvSpPr>
        <p:spPr>
          <a:xfrm>
            <a:off x="680321" y="2363248"/>
            <a:ext cx="9613861" cy="4063927"/>
          </a:xfrm>
        </p:spPr>
        <p:txBody>
          <a:bodyPr>
            <a:normAutofit/>
          </a:bodyPr>
          <a:lstStyle/>
          <a:p>
            <a:pPr marL="0" indent="0">
              <a:buNone/>
            </a:pPr>
            <a:r>
              <a:rPr lang="fr-FR" sz="1800" b="1" u="sng" dirty="0"/>
              <a:t>Cas particulier :</a:t>
            </a:r>
          </a:p>
          <a:p>
            <a:pPr marL="0" indent="0">
              <a:buNone/>
            </a:pPr>
            <a:r>
              <a:rPr lang="fr-FR" b="1" dirty="0">
                <a:solidFill>
                  <a:srgbClr val="FFFF00"/>
                </a:solidFill>
              </a:rPr>
              <a:t>L’Education Physique et Sportive</a:t>
            </a:r>
            <a:r>
              <a:rPr lang="fr-FR" b="1" dirty="0" smtClean="0">
                <a:solidFill>
                  <a:srgbClr val="FFFF00"/>
                </a:solidFill>
              </a:rPr>
              <a:t>.</a:t>
            </a:r>
          </a:p>
          <a:p>
            <a:pPr algn="just"/>
            <a:r>
              <a:rPr lang="fr-FR" b="1" dirty="0" smtClean="0"/>
              <a:t>A propos du niveau de Première la moyenne annuelle établit le rang de l’élève pour le choix des menus de Terminale (type </a:t>
            </a:r>
            <a:r>
              <a:rPr lang="fr-FR" b="1" dirty="0" err="1" smtClean="0"/>
              <a:t>Parcousup</a:t>
            </a:r>
            <a:r>
              <a:rPr lang="fr-FR" b="1" dirty="0" smtClean="0"/>
              <a:t>).</a:t>
            </a:r>
          </a:p>
          <a:p>
            <a:pPr marL="0" indent="0" algn="just">
              <a:buNone/>
            </a:pPr>
            <a:endParaRPr lang="fr-FR" b="1" dirty="0" smtClean="0"/>
          </a:p>
          <a:p>
            <a:pPr algn="just"/>
            <a:r>
              <a:rPr lang="fr-FR" b="1" dirty="0" smtClean="0"/>
              <a:t>A partir des menus choisis par les élèves, </a:t>
            </a:r>
            <a:r>
              <a:rPr lang="fr-FR" b="1" dirty="0" smtClean="0">
                <a:solidFill>
                  <a:srgbClr val="FFFF00"/>
                </a:solidFill>
              </a:rPr>
              <a:t>3 CCF à dates déterminées sur le niveau de la Terminale déterminent la note proposée à la commission d’harmonisation et retenue pour le Baccalauréat.</a:t>
            </a:r>
            <a:endParaRPr lang="fr-FR" b="1"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2403420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disciplines évaluées en épreuves terminales</a:t>
            </a:r>
          </a:p>
        </p:txBody>
      </p:sp>
      <p:sp>
        <p:nvSpPr>
          <p:cNvPr id="3" name="Espace réservé du texte 2"/>
          <p:cNvSpPr>
            <a:spLocks noGrp="1"/>
          </p:cNvSpPr>
          <p:nvPr>
            <p:ph type="body" sz="half" idx="2"/>
          </p:nvPr>
        </p:nvSpPr>
        <p:spPr/>
        <p:txBody>
          <a:bodyPr/>
          <a:lstStyle/>
          <a:p>
            <a:r>
              <a:rPr lang="fr-FR" dirty="0"/>
              <a:t>Niveau de Terminale générale et technologique</a:t>
            </a:r>
          </a:p>
        </p:txBody>
      </p:sp>
      <p:pic>
        <p:nvPicPr>
          <p:cNvPr id="4" name="Image 3"/>
          <p:cNvPicPr>
            <a:picLocks noChangeAspect="1"/>
          </p:cNvPicPr>
          <p:nvPr/>
        </p:nvPicPr>
        <p:blipFill>
          <a:blip r:embed="rId2"/>
          <a:stretch>
            <a:fillRect/>
          </a:stretch>
        </p:blipFill>
        <p:spPr>
          <a:xfrm>
            <a:off x="10559562" y="4183695"/>
            <a:ext cx="1632438" cy="1776476"/>
          </a:xfrm>
          <a:prstGeom prst="rect">
            <a:avLst/>
          </a:prstGeom>
        </p:spPr>
      </p:pic>
    </p:spTree>
    <p:extLst>
      <p:ext uri="{BB962C8B-B14F-4D97-AF65-F5344CB8AC3E}">
        <p14:creationId xmlns:p14="http://schemas.microsoft.com/office/powerpoint/2010/main" val="474135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Niveau de </a:t>
            </a:r>
            <a:r>
              <a:rPr lang="fr-FR" dirty="0" err="1"/>
              <a:t>Tle</a:t>
            </a:r>
            <a:r>
              <a:rPr lang="fr-FR" baseline="30000" dirty="0"/>
              <a:t> </a:t>
            </a:r>
            <a:r>
              <a:rPr lang="fr-FR" dirty="0"/>
              <a:t> Générale &amp; </a:t>
            </a:r>
            <a:r>
              <a:rPr lang="fr-FR" dirty="0" err="1"/>
              <a:t>Tle</a:t>
            </a:r>
            <a:r>
              <a:rPr lang="fr-FR" dirty="0"/>
              <a:t> Technologique</a:t>
            </a:r>
            <a:br>
              <a:rPr lang="fr-FR" dirty="0"/>
            </a:br>
            <a:r>
              <a:rPr lang="fr-FR" dirty="0"/>
              <a:t>Les disciplines évaluées en épreuves terminales</a:t>
            </a:r>
          </a:p>
        </p:txBody>
      </p:sp>
      <p:sp>
        <p:nvSpPr>
          <p:cNvPr id="3" name="Espace réservé du contenu 2"/>
          <p:cNvSpPr>
            <a:spLocks noGrp="1"/>
          </p:cNvSpPr>
          <p:nvPr>
            <p:ph idx="1"/>
          </p:nvPr>
        </p:nvSpPr>
        <p:spPr>
          <a:xfrm>
            <a:off x="680321" y="2336873"/>
            <a:ext cx="10135725" cy="4316476"/>
          </a:xfrm>
        </p:spPr>
        <p:txBody>
          <a:bodyPr>
            <a:normAutofit fontScale="85000" lnSpcReduction="20000"/>
          </a:bodyPr>
          <a:lstStyle/>
          <a:p>
            <a:pPr marL="0" indent="0">
              <a:buNone/>
            </a:pPr>
            <a:r>
              <a:rPr lang="fr-FR" sz="3200" b="1" u="sng" dirty="0"/>
              <a:t>Série générale :</a:t>
            </a:r>
          </a:p>
          <a:p>
            <a:r>
              <a:rPr lang="fr-FR" sz="3200" dirty="0"/>
              <a:t>Philosophie</a:t>
            </a:r>
          </a:p>
          <a:p>
            <a:r>
              <a:rPr lang="fr-FR" sz="3200" dirty="0"/>
              <a:t>La spécialité 1</a:t>
            </a:r>
          </a:p>
          <a:p>
            <a:r>
              <a:rPr lang="fr-FR" sz="3200" dirty="0"/>
              <a:t>La spécialité 2</a:t>
            </a:r>
          </a:p>
          <a:p>
            <a:r>
              <a:rPr lang="fr-FR" sz="3200" dirty="0"/>
              <a:t>Le Grand Oral</a:t>
            </a:r>
          </a:p>
          <a:p>
            <a:pPr marL="0" indent="0">
              <a:buNone/>
            </a:pPr>
            <a:r>
              <a:rPr lang="fr-FR" sz="3200" b="1" u="sng" dirty="0"/>
              <a:t>Série technologique :</a:t>
            </a:r>
            <a:endParaRPr lang="fr-FR" sz="3200" dirty="0"/>
          </a:p>
          <a:p>
            <a:r>
              <a:rPr lang="fr-FR" sz="3200" dirty="0"/>
              <a:t>Philosophie</a:t>
            </a:r>
          </a:p>
          <a:p>
            <a:r>
              <a:rPr lang="fr-FR" sz="3200" dirty="0" smtClean="0">
                <a:solidFill>
                  <a:srgbClr val="FFFF00"/>
                </a:solidFill>
              </a:rPr>
              <a:t>Management Sciences de Gestion et du Numérique (SGDN)</a:t>
            </a:r>
            <a:endParaRPr lang="fr-FR" sz="3200" dirty="0">
              <a:solidFill>
                <a:srgbClr val="FFFF00"/>
              </a:solidFill>
            </a:endParaRPr>
          </a:p>
          <a:p>
            <a:r>
              <a:rPr lang="fr-FR" sz="3200" dirty="0"/>
              <a:t>Droit économie</a:t>
            </a:r>
          </a:p>
          <a:p>
            <a:r>
              <a:rPr lang="fr-FR" sz="3200" dirty="0"/>
              <a:t>Le Grand Oral</a:t>
            </a:r>
          </a:p>
          <a:p>
            <a:endParaRPr lang="fr-FR" sz="3200"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257697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Niveau de </a:t>
            </a:r>
            <a:r>
              <a:rPr lang="fr-FR" dirty="0" err="1"/>
              <a:t>Tle</a:t>
            </a:r>
            <a:r>
              <a:rPr lang="fr-FR" baseline="30000" dirty="0"/>
              <a:t> </a:t>
            </a:r>
            <a:r>
              <a:rPr lang="fr-FR" dirty="0"/>
              <a:t> Générale et </a:t>
            </a:r>
            <a:r>
              <a:rPr lang="fr-FR" dirty="0" err="1"/>
              <a:t>Tle</a:t>
            </a:r>
            <a:r>
              <a:rPr lang="fr-FR" dirty="0"/>
              <a:t> Technologique</a:t>
            </a:r>
            <a:br>
              <a:rPr lang="fr-FR" dirty="0"/>
            </a:br>
            <a:r>
              <a:rPr lang="fr-FR" dirty="0"/>
              <a:t>Les disciplines évaluées en épreuves terminales</a:t>
            </a:r>
          </a:p>
        </p:txBody>
      </p:sp>
      <p:sp>
        <p:nvSpPr>
          <p:cNvPr id="3" name="Espace réservé du contenu 2"/>
          <p:cNvSpPr>
            <a:spLocks noGrp="1"/>
          </p:cNvSpPr>
          <p:nvPr>
            <p:ph idx="1"/>
          </p:nvPr>
        </p:nvSpPr>
        <p:spPr>
          <a:xfrm>
            <a:off x="680321" y="1988529"/>
            <a:ext cx="11311382" cy="4760613"/>
          </a:xfrm>
        </p:spPr>
        <p:txBody>
          <a:bodyPr>
            <a:normAutofit fontScale="92500" lnSpcReduction="20000"/>
          </a:bodyPr>
          <a:lstStyle/>
          <a:p>
            <a:pPr marL="0" indent="0">
              <a:buNone/>
            </a:pPr>
            <a:r>
              <a:rPr lang="fr-FR" sz="3000" b="1" dirty="0">
                <a:solidFill>
                  <a:srgbClr val="FFFF00"/>
                </a:solidFill>
              </a:rPr>
              <a:t>La Philosophie </a:t>
            </a:r>
          </a:p>
          <a:p>
            <a:pPr marL="0" indent="0">
              <a:buNone/>
            </a:pPr>
            <a:r>
              <a:rPr lang="fr-FR" b="1" u="sng" dirty="0"/>
              <a:t>Au cours de l’année de Terminale</a:t>
            </a:r>
            <a:r>
              <a:rPr lang="fr-FR" dirty="0"/>
              <a:t> :</a:t>
            </a:r>
          </a:p>
          <a:p>
            <a:pPr algn="just"/>
            <a:r>
              <a:rPr lang="fr-FR" dirty="0"/>
              <a:t>La Philosophie est évaluée chaque trimestre à l’occasion de travaux, notés, donnés par le professeur (</a:t>
            </a:r>
            <a:r>
              <a:rPr lang="fr-FR" sz="1900" dirty="0"/>
              <a:t>évaluations </a:t>
            </a:r>
            <a:r>
              <a:rPr lang="fr-FR" sz="1900" dirty="0" smtClean="0"/>
              <a:t>formatives</a:t>
            </a:r>
            <a:r>
              <a:rPr lang="fr-FR" dirty="0"/>
              <a:t>), des coefficients différents peuvent être attribués, par les professeurs pour chacun des travaux.</a:t>
            </a:r>
          </a:p>
          <a:p>
            <a:pPr algn="just"/>
            <a:r>
              <a:rPr lang="fr-FR" dirty="0"/>
              <a:t>Outre les devoirs proposés en classe ou à la maison, des devoirs </a:t>
            </a:r>
            <a:r>
              <a:rPr lang="fr-FR" dirty="0">
                <a:solidFill>
                  <a:srgbClr val="FFFF00"/>
                </a:solidFill>
              </a:rPr>
              <a:t>d’entrainement à l’épreuve écrite </a:t>
            </a:r>
            <a:r>
              <a:rPr lang="fr-FR" dirty="0"/>
              <a:t>seront </a:t>
            </a:r>
            <a:r>
              <a:rPr lang="fr-FR" dirty="0" smtClean="0"/>
              <a:t>organisés. </a:t>
            </a:r>
            <a:r>
              <a:rPr lang="fr-FR" dirty="0"/>
              <a:t>Les notes obtenues à ces travaux sont intégrées au calcul de la moyenne trimestrielle.</a:t>
            </a:r>
          </a:p>
          <a:p>
            <a:pPr algn="just"/>
            <a:r>
              <a:rPr lang="fr-FR" dirty="0"/>
              <a:t>Chaque trimestre, le Conseil de classe arrête la moyenne de la discipline. Celle-ci est reportée dans le livret scolaire et prise en compte pour le dossier d’orientation Parcoursup.</a:t>
            </a:r>
          </a:p>
          <a:p>
            <a:pPr marL="0" indent="0">
              <a:buNone/>
            </a:pPr>
            <a:r>
              <a:rPr lang="fr-FR" b="1" u="sng" dirty="0"/>
              <a:t>En fin d’année de Terminale </a:t>
            </a:r>
            <a:r>
              <a:rPr lang="fr-FR" dirty="0"/>
              <a:t>:</a:t>
            </a:r>
          </a:p>
          <a:p>
            <a:pPr algn="just"/>
            <a:r>
              <a:rPr lang="fr-FR" dirty="0"/>
              <a:t>La Philosophie est évaluée à l’occasion d’une épreuve écrite sous la forme d’une évaluation sommative. </a:t>
            </a:r>
            <a:r>
              <a:rPr lang="fr-FR" dirty="0">
                <a:solidFill>
                  <a:srgbClr val="FFFF00"/>
                </a:solidFill>
              </a:rPr>
              <a:t>La note obtenue est intégrée au calcul des résultats du Baccalauréat.</a:t>
            </a:r>
          </a:p>
          <a:p>
            <a:pPr marL="0" indent="0">
              <a:buNone/>
            </a:pPr>
            <a:endParaRPr lang="fr-FR" dirty="0"/>
          </a:p>
          <a:p>
            <a:pPr marL="0" indent="0">
              <a:buNone/>
            </a:pPr>
            <a:endParaRPr lang="fr-FR"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2794685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Niveau de </a:t>
            </a:r>
            <a:r>
              <a:rPr lang="fr-FR" dirty="0" err="1"/>
              <a:t>Tle</a:t>
            </a:r>
            <a:r>
              <a:rPr lang="fr-FR" baseline="30000" dirty="0"/>
              <a:t> </a:t>
            </a:r>
            <a:r>
              <a:rPr lang="fr-FR" dirty="0"/>
              <a:t> Générale et </a:t>
            </a:r>
            <a:r>
              <a:rPr lang="fr-FR" dirty="0" err="1"/>
              <a:t>Tle</a:t>
            </a:r>
            <a:r>
              <a:rPr lang="fr-FR" dirty="0"/>
              <a:t> Technologique</a:t>
            </a:r>
            <a:br>
              <a:rPr lang="fr-FR" dirty="0"/>
            </a:br>
            <a:r>
              <a:rPr lang="fr-FR" dirty="0"/>
              <a:t>Les disciplines évaluées en épreuves terminales</a:t>
            </a:r>
          </a:p>
        </p:txBody>
      </p:sp>
      <p:sp>
        <p:nvSpPr>
          <p:cNvPr id="3" name="Espace réservé du contenu 2"/>
          <p:cNvSpPr>
            <a:spLocks noGrp="1"/>
          </p:cNvSpPr>
          <p:nvPr>
            <p:ph idx="1"/>
          </p:nvPr>
        </p:nvSpPr>
        <p:spPr>
          <a:xfrm>
            <a:off x="680321" y="1988529"/>
            <a:ext cx="11276548" cy="4760613"/>
          </a:xfrm>
        </p:spPr>
        <p:txBody>
          <a:bodyPr>
            <a:normAutofit fontScale="92500"/>
          </a:bodyPr>
          <a:lstStyle/>
          <a:p>
            <a:pPr marL="0" indent="0">
              <a:buNone/>
            </a:pPr>
            <a:r>
              <a:rPr lang="fr-FR" sz="3000" b="1" dirty="0">
                <a:solidFill>
                  <a:srgbClr val="FFFF00"/>
                </a:solidFill>
              </a:rPr>
              <a:t>Les spécialités 1 et 2 (séries générales) Sciences de gestion/management et Droit/Economie (séries technologiques)</a:t>
            </a:r>
          </a:p>
          <a:p>
            <a:pPr marL="0" indent="0">
              <a:buNone/>
            </a:pPr>
            <a:r>
              <a:rPr lang="fr-FR" b="1" u="sng" dirty="0"/>
              <a:t>Au cours de l’année de </a:t>
            </a:r>
            <a:r>
              <a:rPr lang="fr-FR" b="1" u="sng" dirty="0" smtClean="0"/>
              <a:t>Terminale </a:t>
            </a:r>
            <a:r>
              <a:rPr lang="fr-FR" dirty="0"/>
              <a:t>:</a:t>
            </a:r>
          </a:p>
          <a:p>
            <a:pPr algn="just"/>
            <a:r>
              <a:rPr lang="fr-FR" dirty="0"/>
              <a:t>Les deux spécialités sont évaluées chaque trimestre à l’occasion de travaux, notés, donnés par le professeur </a:t>
            </a:r>
            <a:r>
              <a:rPr lang="fr-FR" dirty="0" smtClean="0"/>
              <a:t>(évaluations formatives </a:t>
            </a:r>
            <a:r>
              <a:rPr lang="fr-FR" dirty="0"/>
              <a:t>et sommatives), des coefficients différents peuvent être attribués, par les professeurs pour chacun des travaux.</a:t>
            </a:r>
          </a:p>
          <a:p>
            <a:pPr algn="just"/>
            <a:r>
              <a:rPr lang="fr-FR" dirty="0"/>
              <a:t>Outre les devoirs proposés en classe ou à la maison, des devoirs </a:t>
            </a:r>
            <a:r>
              <a:rPr lang="fr-FR" dirty="0">
                <a:solidFill>
                  <a:srgbClr val="FFFF00"/>
                </a:solidFill>
              </a:rPr>
              <a:t>d’entrainement aux épreuves écrites </a:t>
            </a:r>
            <a:r>
              <a:rPr lang="fr-FR" dirty="0"/>
              <a:t>seront </a:t>
            </a:r>
            <a:r>
              <a:rPr lang="fr-FR" dirty="0" smtClean="0"/>
              <a:t>organisés</a:t>
            </a:r>
            <a:r>
              <a:rPr lang="fr-FR" dirty="0"/>
              <a:t>. Les notes obtenues à ces travaux sont intégrées au calcul de la moyenne trimestrielle.</a:t>
            </a:r>
          </a:p>
          <a:p>
            <a:pPr algn="just"/>
            <a:r>
              <a:rPr lang="fr-FR" dirty="0"/>
              <a:t>Chaque trimestre, le Conseil de classe arrête les moyennes des deux disciplines. Celles-ci sont reportées dans le livret scolaire et prises en compte pour le dossier d’orientation Parcoursup.</a:t>
            </a:r>
          </a:p>
          <a:p>
            <a:pPr marL="0" indent="0">
              <a:buNone/>
            </a:pPr>
            <a:endParaRPr lang="fr-FR"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3340211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Niveau de </a:t>
            </a:r>
            <a:r>
              <a:rPr lang="fr-FR" dirty="0" err="1"/>
              <a:t>Tle</a:t>
            </a:r>
            <a:r>
              <a:rPr lang="fr-FR" baseline="30000" dirty="0"/>
              <a:t> </a:t>
            </a:r>
            <a:r>
              <a:rPr lang="fr-FR" dirty="0"/>
              <a:t> Générale et </a:t>
            </a:r>
            <a:r>
              <a:rPr lang="fr-FR" dirty="0" err="1"/>
              <a:t>Tle</a:t>
            </a:r>
            <a:r>
              <a:rPr lang="fr-FR" dirty="0"/>
              <a:t> Technologique</a:t>
            </a:r>
            <a:br>
              <a:rPr lang="fr-FR" dirty="0"/>
            </a:br>
            <a:r>
              <a:rPr lang="fr-FR" dirty="0"/>
              <a:t>Les disciplines évaluées en épreuves terminales</a:t>
            </a:r>
          </a:p>
        </p:txBody>
      </p:sp>
      <p:sp>
        <p:nvSpPr>
          <p:cNvPr id="3" name="Espace réservé du contenu 2"/>
          <p:cNvSpPr>
            <a:spLocks noGrp="1"/>
          </p:cNvSpPr>
          <p:nvPr>
            <p:ph idx="1"/>
          </p:nvPr>
        </p:nvSpPr>
        <p:spPr>
          <a:xfrm>
            <a:off x="680321" y="1988529"/>
            <a:ext cx="11276548" cy="4760613"/>
          </a:xfrm>
        </p:spPr>
        <p:txBody>
          <a:bodyPr>
            <a:normAutofit fontScale="92500" lnSpcReduction="10000"/>
          </a:bodyPr>
          <a:lstStyle/>
          <a:p>
            <a:pPr marL="0" indent="0">
              <a:buNone/>
            </a:pPr>
            <a:r>
              <a:rPr lang="fr-FR" sz="3000" b="1" dirty="0">
                <a:solidFill>
                  <a:srgbClr val="FFFF00"/>
                </a:solidFill>
              </a:rPr>
              <a:t>Les spécialités 1 et 2 (séries générales) Sciences de gestion/management et Droit/Economie (séries technologiques)</a:t>
            </a:r>
          </a:p>
          <a:p>
            <a:pPr marL="0" indent="0">
              <a:buNone/>
            </a:pPr>
            <a:r>
              <a:rPr lang="fr-FR" b="1" u="sng" dirty="0" smtClean="0"/>
              <a:t>En </a:t>
            </a:r>
            <a:r>
              <a:rPr lang="fr-FR" b="1" u="sng" dirty="0"/>
              <a:t>fin d’année de </a:t>
            </a:r>
            <a:r>
              <a:rPr lang="fr-FR" b="1" u="sng" dirty="0" smtClean="0"/>
              <a:t>Terminale </a:t>
            </a:r>
            <a:r>
              <a:rPr lang="fr-FR" b="1" u="sng" dirty="0"/>
              <a:t>(Fin 2</a:t>
            </a:r>
            <a:r>
              <a:rPr lang="fr-FR" b="1" u="sng" baseline="30000" dirty="0"/>
              <a:t>nd</a:t>
            </a:r>
            <a:r>
              <a:rPr lang="fr-FR" b="1" u="sng" dirty="0"/>
              <a:t> trimestre) </a:t>
            </a:r>
            <a:r>
              <a:rPr lang="fr-FR" dirty="0"/>
              <a:t>:</a:t>
            </a:r>
          </a:p>
          <a:p>
            <a:pPr algn="just"/>
            <a:r>
              <a:rPr lang="fr-FR" dirty="0"/>
              <a:t>Les deux spécialités sont évaluées à l’occasion </a:t>
            </a:r>
            <a:r>
              <a:rPr lang="fr-FR" dirty="0" smtClean="0"/>
              <a:t>de deux épreuves écrites </a:t>
            </a:r>
            <a:r>
              <a:rPr lang="fr-FR" dirty="0"/>
              <a:t>sous la forme </a:t>
            </a:r>
            <a:r>
              <a:rPr lang="fr-FR" dirty="0" smtClean="0"/>
              <a:t>d’évaluations sommatives, en fin de second trimestre. </a:t>
            </a:r>
            <a:r>
              <a:rPr lang="fr-FR" dirty="0">
                <a:solidFill>
                  <a:srgbClr val="FFFF00"/>
                </a:solidFill>
              </a:rPr>
              <a:t>Les notes obtenues sont intégrées au calcul des résultats du </a:t>
            </a:r>
            <a:r>
              <a:rPr lang="fr-FR" dirty="0" smtClean="0">
                <a:solidFill>
                  <a:srgbClr val="FFFF00"/>
                </a:solidFill>
              </a:rPr>
              <a:t>Baccalauréat et prises en compte pour le dossier Parcoursup.</a:t>
            </a:r>
          </a:p>
          <a:p>
            <a:pPr marL="0" indent="0" algn="just">
              <a:buNone/>
            </a:pPr>
            <a:r>
              <a:rPr lang="fr-FR" sz="2200" b="1" u="sng" dirty="0" smtClean="0"/>
              <a:t>Cas particuliers :</a:t>
            </a:r>
          </a:p>
          <a:p>
            <a:pPr algn="just"/>
            <a:r>
              <a:rPr lang="fr-FR" dirty="0" smtClean="0">
                <a:solidFill>
                  <a:srgbClr val="FFFF00"/>
                </a:solidFill>
              </a:rPr>
              <a:t>Les spécialités SPC et SVT </a:t>
            </a:r>
            <a:r>
              <a:rPr lang="fr-FR" dirty="0" smtClean="0"/>
              <a:t>ont une épreuve supplémentaire en amont de l’épreuve écrite :</a:t>
            </a:r>
            <a:r>
              <a:rPr lang="fr-FR" dirty="0" smtClean="0">
                <a:solidFill>
                  <a:srgbClr val="FFFF00"/>
                </a:solidFill>
              </a:rPr>
              <a:t> L’épreuve commune expérimentale  à l’oral</a:t>
            </a:r>
            <a:r>
              <a:rPr lang="fr-FR" dirty="0">
                <a:solidFill>
                  <a:srgbClr val="FFFF00"/>
                </a:solidFill>
              </a:rPr>
              <a:t> </a:t>
            </a:r>
            <a:r>
              <a:rPr lang="fr-FR" dirty="0" smtClean="0">
                <a:solidFill>
                  <a:srgbClr val="FFFF00"/>
                </a:solidFill>
              </a:rPr>
              <a:t>(ECE).</a:t>
            </a:r>
          </a:p>
          <a:p>
            <a:pPr algn="just"/>
            <a:r>
              <a:rPr lang="fr-FR" dirty="0" smtClean="0">
                <a:solidFill>
                  <a:srgbClr val="FFFF00"/>
                </a:solidFill>
              </a:rPr>
              <a:t>Les spécialités artistiques : </a:t>
            </a:r>
            <a:r>
              <a:rPr lang="fr-FR" dirty="0" smtClean="0"/>
              <a:t>Arts plastiques, </a:t>
            </a:r>
            <a:r>
              <a:rPr lang="fr-FR" dirty="0"/>
              <a:t>cinéma-audiovisuel, danse, Histoire des arts, </a:t>
            </a:r>
            <a:r>
              <a:rPr lang="fr-FR" dirty="0" smtClean="0"/>
              <a:t>Musique, </a:t>
            </a:r>
            <a:r>
              <a:rPr lang="fr-FR" dirty="0"/>
              <a:t>Théâtre, pour </a:t>
            </a:r>
            <a:r>
              <a:rPr lang="fr-FR" dirty="0" smtClean="0"/>
              <a:t>lesquelles </a:t>
            </a:r>
            <a:r>
              <a:rPr lang="fr-FR" dirty="0" smtClean="0">
                <a:solidFill>
                  <a:srgbClr val="FFFF00"/>
                </a:solidFill>
              </a:rPr>
              <a:t>l’épreuve d’examen se présente sous la forme d’un oral + un écrit</a:t>
            </a:r>
            <a:r>
              <a:rPr lang="fr-FR" dirty="0" smtClean="0">
                <a:solidFill>
                  <a:srgbClr val="FFFF00"/>
                </a:solidFill>
              </a:rPr>
              <a:t>.</a:t>
            </a:r>
          </a:p>
          <a:p>
            <a:pPr algn="just"/>
            <a:r>
              <a:rPr lang="fr-FR" dirty="0" smtClean="0">
                <a:solidFill>
                  <a:srgbClr val="FFFF00"/>
                </a:solidFill>
              </a:rPr>
              <a:t>Les spécialités LLCE </a:t>
            </a:r>
            <a:r>
              <a:rPr lang="fr-FR" dirty="0" smtClean="0"/>
              <a:t>pour lesquelles </a:t>
            </a:r>
            <a:r>
              <a:rPr lang="fr-FR" dirty="0" smtClean="0">
                <a:solidFill>
                  <a:srgbClr val="FFFF00"/>
                </a:solidFill>
              </a:rPr>
              <a:t>un oral </a:t>
            </a:r>
            <a:r>
              <a:rPr lang="fr-FR" dirty="0" smtClean="0"/>
              <a:t>est également organisé </a:t>
            </a:r>
            <a:r>
              <a:rPr lang="fr-FR" dirty="0" smtClean="0">
                <a:solidFill>
                  <a:srgbClr val="FFFF00"/>
                </a:solidFill>
              </a:rPr>
              <a:t>en plus de l’écrit.</a:t>
            </a:r>
            <a:endParaRPr lang="fr-FR" dirty="0">
              <a:solidFill>
                <a:srgbClr val="FFFF00"/>
              </a:solidFill>
            </a:endParaRPr>
          </a:p>
          <a:p>
            <a:pPr marL="0" indent="0">
              <a:buNone/>
            </a:pPr>
            <a:endParaRPr lang="fr-FR"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392522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Niveau de </a:t>
            </a:r>
            <a:r>
              <a:rPr lang="fr-FR" dirty="0" err="1"/>
              <a:t>Tle</a:t>
            </a:r>
            <a:r>
              <a:rPr lang="fr-FR" baseline="30000" dirty="0"/>
              <a:t> </a:t>
            </a:r>
            <a:r>
              <a:rPr lang="fr-FR" dirty="0"/>
              <a:t> Générale et </a:t>
            </a:r>
            <a:r>
              <a:rPr lang="fr-FR" dirty="0" err="1"/>
              <a:t>Tle</a:t>
            </a:r>
            <a:r>
              <a:rPr lang="fr-FR" dirty="0"/>
              <a:t> Technologique</a:t>
            </a:r>
            <a:br>
              <a:rPr lang="fr-FR" dirty="0"/>
            </a:br>
            <a:r>
              <a:rPr lang="fr-FR" dirty="0"/>
              <a:t>Les disciplines évaluées en épreuves terminales</a:t>
            </a:r>
          </a:p>
        </p:txBody>
      </p:sp>
      <p:sp>
        <p:nvSpPr>
          <p:cNvPr id="3" name="Espace réservé du contenu 2"/>
          <p:cNvSpPr>
            <a:spLocks noGrp="1"/>
          </p:cNvSpPr>
          <p:nvPr>
            <p:ph idx="1"/>
          </p:nvPr>
        </p:nvSpPr>
        <p:spPr>
          <a:xfrm>
            <a:off x="680320" y="1988529"/>
            <a:ext cx="11162917" cy="4760613"/>
          </a:xfrm>
        </p:spPr>
        <p:txBody>
          <a:bodyPr>
            <a:normAutofit/>
          </a:bodyPr>
          <a:lstStyle/>
          <a:p>
            <a:pPr marL="0" indent="0">
              <a:buNone/>
            </a:pPr>
            <a:r>
              <a:rPr lang="fr-FR" sz="3000" b="1" dirty="0">
                <a:solidFill>
                  <a:srgbClr val="FFFF00"/>
                </a:solidFill>
              </a:rPr>
              <a:t>Le Grand Oral (Spé1 et Spé2)</a:t>
            </a:r>
          </a:p>
          <a:p>
            <a:pPr marL="0" indent="0">
              <a:buNone/>
            </a:pPr>
            <a:r>
              <a:rPr lang="fr-FR" sz="2800" b="1" u="sng" dirty="0"/>
              <a:t>Au cours de l’année de </a:t>
            </a:r>
            <a:r>
              <a:rPr lang="fr-FR" sz="2800" b="1" u="sng" dirty="0" err="1"/>
              <a:t>Tle</a:t>
            </a:r>
            <a:r>
              <a:rPr lang="fr-FR" sz="2800" b="1" u="sng" dirty="0"/>
              <a:t> </a:t>
            </a:r>
            <a:r>
              <a:rPr lang="fr-FR" sz="2800" dirty="0"/>
              <a:t>:</a:t>
            </a:r>
          </a:p>
          <a:p>
            <a:pPr marL="0" indent="0">
              <a:buNone/>
            </a:pPr>
            <a:r>
              <a:rPr lang="fr-FR" sz="2800" dirty="0"/>
              <a:t>Les professeurs de spécialités assistent </a:t>
            </a:r>
            <a:r>
              <a:rPr lang="fr-FR" sz="2800" dirty="0" smtClean="0"/>
              <a:t>les </a:t>
            </a:r>
            <a:r>
              <a:rPr lang="fr-FR" sz="2800" dirty="0"/>
              <a:t>élèves (conseils, corrections…) dans la préparation de l’épreuve du grand oral. </a:t>
            </a:r>
          </a:p>
          <a:p>
            <a:pPr marL="0" indent="0">
              <a:buNone/>
            </a:pPr>
            <a:endParaRPr lang="fr-FR" sz="2800" dirty="0"/>
          </a:p>
          <a:p>
            <a:pPr marL="0" indent="0">
              <a:buNone/>
            </a:pPr>
            <a:r>
              <a:rPr lang="fr-FR" sz="2800" b="1" u="sng" dirty="0"/>
              <a:t>En fin d’année de Terminale </a:t>
            </a:r>
            <a:r>
              <a:rPr lang="fr-FR" sz="2800" dirty="0"/>
              <a:t>:</a:t>
            </a:r>
          </a:p>
          <a:p>
            <a:pPr marL="0" indent="0">
              <a:buNone/>
            </a:pPr>
            <a:r>
              <a:rPr lang="fr-FR" sz="2800" dirty="0"/>
              <a:t>Les élèves sont évalués au cours d’une épreuve dont la note est prise en compte dans le calcul des résultats du Baccalauréat.</a:t>
            </a:r>
          </a:p>
          <a:p>
            <a:pPr marL="0" indent="0">
              <a:buNone/>
            </a:pPr>
            <a:endParaRPr lang="fr-FR" sz="2800" dirty="0"/>
          </a:p>
          <a:p>
            <a:pPr marL="0" indent="0">
              <a:buNone/>
            </a:pPr>
            <a:endParaRPr lang="fr-FR" sz="2800"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375355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cadre général</a:t>
            </a:r>
          </a:p>
        </p:txBody>
      </p:sp>
      <p:sp>
        <p:nvSpPr>
          <p:cNvPr id="3" name="Espace réservé du texte 2"/>
          <p:cNvSpPr>
            <a:spLocks noGrp="1"/>
          </p:cNvSpPr>
          <p:nvPr>
            <p:ph type="body" idx="1"/>
          </p:nvPr>
        </p:nvSpPr>
        <p:spPr/>
        <p:txBody>
          <a:bodyPr/>
          <a:lstStyle/>
          <a:p>
            <a:r>
              <a:rPr lang="fr-FR" dirty="0"/>
              <a:t>Un nouveau cadre pour les épreuves du Baccalauréat à partir de la session 2022</a:t>
            </a:r>
          </a:p>
        </p:txBody>
      </p:sp>
      <p:pic>
        <p:nvPicPr>
          <p:cNvPr id="4" name="Image 3"/>
          <p:cNvPicPr>
            <a:picLocks noChangeAspect="1"/>
          </p:cNvPicPr>
          <p:nvPr/>
        </p:nvPicPr>
        <p:blipFill>
          <a:blip r:embed="rId2"/>
          <a:stretch>
            <a:fillRect/>
          </a:stretch>
        </p:blipFill>
        <p:spPr>
          <a:xfrm>
            <a:off x="10559562" y="2337311"/>
            <a:ext cx="1632438" cy="1776476"/>
          </a:xfrm>
          <a:prstGeom prst="rect">
            <a:avLst/>
          </a:prstGeom>
        </p:spPr>
      </p:pic>
    </p:spTree>
    <p:extLst>
      <p:ext uri="{BB962C8B-B14F-4D97-AF65-F5344CB8AC3E}">
        <p14:creationId xmlns:p14="http://schemas.microsoft.com/office/powerpoint/2010/main" val="3784450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Synthèse – Série générale</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810220082"/>
              </p:ext>
            </p:extLst>
          </p:nvPr>
        </p:nvGraphicFramePr>
        <p:xfrm>
          <a:off x="-2" y="1902182"/>
          <a:ext cx="12192001" cy="4955818"/>
        </p:xfrm>
        <a:graphic>
          <a:graphicData uri="http://schemas.openxmlformats.org/drawingml/2006/table">
            <a:tbl>
              <a:tblPr firstRow="1" bandRow="1">
                <a:tableStyleId>{5C22544A-7EE6-4342-B048-85BDC9FD1C3A}</a:tableStyleId>
              </a:tblPr>
              <a:tblGrid>
                <a:gridCol w="762529">
                  <a:extLst>
                    <a:ext uri="{9D8B030D-6E8A-4147-A177-3AD203B41FA5}">
                      <a16:colId xmlns:a16="http://schemas.microsoft.com/office/drawing/2014/main" val="155384559"/>
                    </a:ext>
                  </a:extLst>
                </a:gridCol>
                <a:gridCol w="1971890">
                  <a:extLst>
                    <a:ext uri="{9D8B030D-6E8A-4147-A177-3AD203B41FA5}">
                      <a16:colId xmlns:a16="http://schemas.microsoft.com/office/drawing/2014/main" val="1987807767"/>
                    </a:ext>
                  </a:extLst>
                </a:gridCol>
                <a:gridCol w="631393">
                  <a:extLst>
                    <a:ext uri="{9D8B030D-6E8A-4147-A177-3AD203B41FA5}">
                      <a16:colId xmlns:a16="http://schemas.microsoft.com/office/drawing/2014/main" val="1803525503"/>
                    </a:ext>
                  </a:extLst>
                </a:gridCol>
                <a:gridCol w="650820">
                  <a:extLst>
                    <a:ext uri="{9D8B030D-6E8A-4147-A177-3AD203B41FA5}">
                      <a16:colId xmlns:a16="http://schemas.microsoft.com/office/drawing/2014/main" val="978251670"/>
                    </a:ext>
                  </a:extLst>
                </a:gridCol>
                <a:gridCol w="718817">
                  <a:extLst>
                    <a:ext uri="{9D8B030D-6E8A-4147-A177-3AD203B41FA5}">
                      <a16:colId xmlns:a16="http://schemas.microsoft.com/office/drawing/2014/main" val="3158024394"/>
                    </a:ext>
                  </a:extLst>
                </a:gridCol>
                <a:gridCol w="786814">
                  <a:extLst>
                    <a:ext uri="{9D8B030D-6E8A-4147-A177-3AD203B41FA5}">
                      <a16:colId xmlns:a16="http://schemas.microsoft.com/office/drawing/2014/main" val="911463539"/>
                    </a:ext>
                  </a:extLst>
                </a:gridCol>
                <a:gridCol w="1107367">
                  <a:extLst>
                    <a:ext uri="{9D8B030D-6E8A-4147-A177-3AD203B41FA5}">
                      <a16:colId xmlns:a16="http://schemas.microsoft.com/office/drawing/2014/main" val="1119223992"/>
                    </a:ext>
                  </a:extLst>
                </a:gridCol>
                <a:gridCol w="689676">
                  <a:extLst>
                    <a:ext uri="{9D8B030D-6E8A-4147-A177-3AD203B41FA5}">
                      <a16:colId xmlns:a16="http://schemas.microsoft.com/office/drawing/2014/main" val="573231741"/>
                    </a:ext>
                  </a:extLst>
                </a:gridCol>
                <a:gridCol w="903378">
                  <a:extLst>
                    <a:ext uri="{9D8B030D-6E8A-4147-A177-3AD203B41FA5}">
                      <a16:colId xmlns:a16="http://schemas.microsoft.com/office/drawing/2014/main" val="885217707"/>
                    </a:ext>
                  </a:extLst>
                </a:gridCol>
                <a:gridCol w="699390">
                  <a:extLst>
                    <a:ext uri="{9D8B030D-6E8A-4147-A177-3AD203B41FA5}">
                      <a16:colId xmlns:a16="http://schemas.microsoft.com/office/drawing/2014/main" val="2706027523"/>
                    </a:ext>
                  </a:extLst>
                </a:gridCol>
                <a:gridCol w="738244">
                  <a:extLst>
                    <a:ext uri="{9D8B030D-6E8A-4147-A177-3AD203B41FA5}">
                      <a16:colId xmlns:a16="http://schemas.microsoft.com/office/drawing/2014/main" val="510761830"/>
                    </a:ext>
                  </a:extLst>
                </a:gridCol>
                <a:gridCol w="699390">
                  <a:extLst>
                    <a:ext uri="{9D8B030D-6E8A-4147-A177-3AD203B41FA5}">
                      <a16:colId xmlns:a16="http://schemas.microsoft.com/office/drawing/2014/main" val="2987415721"/>
                    </a:ext>
                  </a:extLst>
                </a:gridCol>
                <a:gridCol w="1107367">
                  <a:extLst>
                    <a:ext uri="{9D8B030D-6E8A-4147-A177-3AD203B41FA5}">
                      <a16:colId xmlns:a16="http://schemas.microsoft.com/office/drawing/2014/main" val="2004572892"/>
                    </a:ext>
                  </a:extLst>
                </a:gridCol>
                <a:gridCol w="724926">
                  <a:extLst>
                    <a:ext uri="{9D8B030D-6E8A-4147-A177-3AD203B41FA5}">
                      <a16:colId xmlns:a16="http://schemas.microsoft.com/office/drawing/2014/main" val="2512869626"/>
                    </a:ext>
                  </a:extLst>
                </a:gridCol>
              </a:tblGrid>
              <a:tr h="525094">
                <a:tc>
                  <a:txBody>
                    <a:bodyPr/>
                    <a:lstStyle/>
                    <a:p>
                      <a:pPr algn="ctr"/>
                      <a:r>
                        <a:rPr lang="fr-FR" sz="1200" b="1" dirty="0"/>
                        <a:t>Niveau</a:t>
                      </a:r>
                    </a:p>
                  </a:txBody>
                  <a:tcPr/>
                </a:tc>
                <a:tc>
                  <a:txBody>
                    <a:bodyPr/>
                    <a:lstStyle/>
                    <a:p>
                      <a:pPr algn="ctr"/>
                      <a:endParaRPr lang="fr-FR" sz="1200" b="1" dirty="0"/>
                    </a:p>
                  </a:txBody>
                  <a:tcPr/>
                </a:tc>
                <a:tc>
                  <a:txBody>
                    <a:bodyPr/>
                    <a:lstStyle/>
                    <a:p>
                      <a:pPr algn="ctr"/>
                      <a:r>
                        <a:rPr lang="fr-FR" sz="1200" b="1" dirty="0"/>
                        <a:t>HG</a:t>
                      </a:r>
                    </a:p>
                  </a:txBody>
                  <a:tcPr/>
                </a:tc>
                <a:tc>
                  <a:txBody>
                    <a:bodyPr/>
                    <a:lstStyle/>
                    <a:p>
                      <a:pPr algn="ctr"/>
                      <a:r>
                        <a:rPr lang="fr-FR" sz="1200" b="1" dirty="0"/>
                        <a:t>EMC</a:t>
                      </a:r>
                    </a:p>
                  </a:txBody>
                  <a:tcPr/>
                </a:tc>
                <a:tc>
                  <a:txBody>
                    <a:bodyPr/>
                    <a:lstStyle/>
                    <a:p>
                      <a:pPr algn="ctr"/>
                      <a:r>
                        <a:rPr lang="fr-FR" sz="1200" b="1" dirty="0"/>
                        <a:t>LVA</a:t>
                      </a:r>
                    </a:p>
                  </a:txBody>
                  <a:tcPr/>
                </a:tc>
                <a:tc>
                  <a:txBody>
                    <a:bodyPr/>
                    <a:lstStyle/>
                    <a:p>
                      <a:pPr algn="ctr"/>
                      <a:r>
                        <a:rPr lang="fr-FR" sz="1200" b="1" dirty="0"/>
                        <a:t>LVB</a:t>
                      </a:r>
                    </a:p>
                  </a:txBody>
                  <a:tcPr/>
                </a:tc>
                <a:tc>
                  <a:txBody>
                    <a:bodyPr/>
                    <a:lstStyle/>
                    <a:p>
                      <a:pPr algn="ctr"/>
                      <a:r>
                        <a:rPr lang="fr-FR" sz="1200" b="1" dirty="0" err="1"/>
                        <a:t>Enseig</a:t>
                      </a:r>
                      <a:r>
                        <a:rPr lang="fr-FR" sz="1200" b="1" dirty="0"/>
                        <a:t>.</a:t>
                      </a:r>
                      <a:r>
                        <a:rPr lang="fr-FR" sz="1200" b="1" baseline="0" dirty="0"/>
                        <a:t> scientifique</a:t>
                      </a:r>
                      <a:endParaRPr lang="fr-FR" sz="1200" b="1" dirty="0"/>
                    </a:p>
                  </a:txBody>
                  <a:tcPr/>
                </a:tc>
                <a:tc>
                  <a:txBody>
                    <a:bodyPr/>
                    <a:lstStyle/>
                    <a:p>
                      <a:pPr algn="ctr"/>
                      <a:r>
                        <a:rPr lang="fr-FR" sz="1200" b="1" dirty="0"/>
                        <a:t>EPS</a:t>
                      </a:r>
                    </a:p>
                  </a:txBody>
                  <a:tcPr/>
                </a:tc>
                <a:tc>
                  <a:txBody>
                    <a:bodyPr/>
                    <a:lstStyle/>
                    <a:p>
                      <a:pPr algn="ctr"/>
                      <a:r>
                        <a:rPr lang="fr-FR" sz="1200" b="1" dirty="0"/>
                        <a:t>Français</a:t>
                      </a:r>
                    </a:p>
                  </a:txBody>
                  <a:tcPr/>
                </a:tc>
                <a:tc>
                  <a:txBody>
                    <a:bodyPr/>
                    <a:lstStyle/>
                    <a:p>
                      <a:pPr algn="ctr"/>
                      <a:r>
                        <a:rPr lang="fr-FR" sz="1200" b="1" dirty="0"/>
                        <a:t>Spé 1</a:t>
                      </a:r>
                    </a:p>
                  </a:txBody>
                  <a:tcPr/>
                </a:tc>
                <a:tc>
                  <a:txBody>
                    <a:bodyPr/>
                    <a:lstStyle/>
                    <a:p>
                      <a:pPr algn="ctr"/>
                      <a:r>
                        <a:rPr lang="fr-FR" sz="1200" b="1" dirty="0"/>
                        <a:t>Spé 2</a:t>
                      </a:r>
                    </a:p>
                  </a:txBody>
                  <a:tcPr/>
                </a:tc>
                <a:tc>
                  <a:txBody>
                    <a:bodyPr/>
                    <a:lstStyle/>
                    <a:p>
                      <a:pPr algn="ctr"/>
                      <a:r>
                        <a:rPr lang="fr-FR" sz="1200" b="1" dirty="0"/>
                        <a:t>Spé 3 (1</a:t>
                      </a:r>
                      <a:r>
                        <a:rPr lang="fr-FR" sz="1200" b="1" baseline="30000" dirty="0"/>
                        <a:t>ère</a:t>
                      </a:r>
                      <a:r>
                        <a:rPr lang="fr-FR" sz="1200" b="1" dirty="0"/>
                        <a:t>)</a:t>
                      </a:r>
                    </a:p>
                  </a:txBody>
                  <a:tcPr/>
                </a:tc>
                <a:tc>
                  <a:txBody>
                    <a:bodyPr/>
                    <a:lstStyle/>
                    <a:p>
                      <a:pPr algn="ctr"/>
                      <a:r>
                        <a:rPr lang="fr-FR" sz="1200" b="1" dirty="0"/>
                        <a:t>Philosophie</a:t>
                      </a:r>
                    </a:p>
                  </a:txBody>
                  <a:tcPr/>
                </a:tc>
                <a:tc>
                  <a:txBody>
                    <a:bodyPr/>
                    <a:lstStyle/>
                    <a:p>
                      <a:pPr algn="ctr"/>
                      <a:r>
                        <a:rPr lang="fr-FR" sz="1200" b="1" dirty="0"/>
                        <a:t>G oral</a:t>
                      </a:r>
                    </a:p>
                  </a:txBody>
                  <a:tcPr/>
                </a:tc>
                <a:extLst>
                  <a:ext uri="{0D108BD9-81ED-4DB2-BD59-A6C34878D82A}">
                    <a16:rowId xmlns:a16="http://schemas.microsoft.com/office/drawing/2014/main" val="2874230777"/>
                  </a:ext>
                </a:extLst>
              </a:tr>
              <a:tr h="525094">
                <a:tc rowSpan="4">
                  <a:txBody>
                    <a:bodyPr/>
                    <a:lstStyle/>
                    <a:p>
                      <a:pPr algn="ctr"/>
                      <a:r>
                        <a:rPr lang="fr-FR" sz="1200" b="1" dirty="0"/>
                        <a:t>Niveau de 1ère</a:t>
                      </a:r>
                    </a:p>
                  </a:txBody>
                  <a:tcPr vert="vert270"/>
                </a:tc>
                <a:tc>
                  <a:txBody>
                    <a:bodyPr/>
                    <a:lstStyle/>
                    <a:p>
                      <a:pPr algn="ctr"/>
                      <a:r>
                        <a:rPr lang="fr-FR" sz="1200" b="1" dirty="0"/>
                        <a:t>Moyenne Trimestrielle</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endParaRPr lang="fr-FR" sz="1200" b="1" dirty="0"/>
                    </a:p>
                  </a:txBody>
                  <a:tcPr/>
                </a:tc>
                <a:tc>
                  <a:txBody>
                    <a:bodyPr/>
                    <a:lstStyle/>
                    <a:p>
                      <a:pPr algn="ctr"/>
                      <a:endParaRPr lang="fr-FR" sz="1200" b="1" dirty="0"/>
                    </a:p>
                  </a:txBody>
                  <a:tcPr/>
                </a:tc>
                <a:extLst>
                  <a:ext uri="{0D108BD9-81ED-4DB2-BD59-A6C34878D82A}">
                    <a16:rowId xmlns:a16="http://schemas.microsoft.com/office/drawing/2014/main" val="3146762860"/>
                  </a:ext>
                </a:extLst>
              </a:tr>
              <a:tr h="525094">
                <a:tc vMerge="1">
                  <a:txBody>
                    <a:bodyPr/>
                    <a:lstStyle/>
                    <a:p>
                      <a:endParaRPr lang="fr-FR" sz="1200" dirty="0"/>
                    </a:p>
                  </a:txBody>
                  <a:tcPr/>
                </a:tc>
                <a:tc>
                  <a:txBody>
                    <a:bodyPr/>
                    <a:lstStyle/>
                    <a:p>
                      <a:pPr algn="ctr"/>
                      <a:r>
                        <a:rPr lang="fr-FR" sz="1200" b="1" dirty="0"/>
                        <a:t>Moyenne</a:t>
                      </a:r>
                      <a:r>
                        <a:rPr lang="fr-FR" sz="1200" b="1" baseline="0" dirty="0"/>
                        <a:t> T prise en compte pour le Baccalauréat</a:t>
                      </a:r>
                      <a:endParaRPr lang="fr-FR" sz="1200" b="1" dirty="0"/>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endParaRPr lang="fr-FR" sz="1200" b="1" dirty="0">
                        <a:solidFill>
                          <a:srgbClr val="0070C0"/>
                        </a:solidFill>
                      </a:endParaRPr>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r>
                        <a:rPr lang="fr-FR" sz="1200" b="1" dirty="0">
                          <a:solidFill>
                            <a:srgbClr val="0070C0"/>
                          </a:solidFill>
                        </a:rPr>
                        <a:t>Oui</a:t>
                      </a:r>
                    </a:p>
                  </a:txBody>
                  <a:tcPr/>
                </a:tc>
                <a:tc>
                  <a:txBody>
                    <a:bodyPr/>
                    <a:lstStyle/>
                    <a:p>
                      <a:pPr algn="ctr"/>
                      <a:endParaRPr lang="fr-FR" sz="1200" b="1" dirty="0"/>
                    </a:p>
                  </a:txBody>
                  <a:tcPr/>
                </a:tc>
                <a:tc>
                  <a:txBody>
                    <a:bodyPr/>
                    <a:lstStyle/>
                    <a:p>
                      <a:pPr algn="ctr"/>
                      <a:endParaRPr lang="fr-FR" sz="1200" b="1" dirty="0"/>
                    </a:p>
                  </a:txBody>
                  <a:tcPr/>
                </a:tc>
                <a:extLst>
                  <a:ext uri="{0D108BD9-81ED-4DB2-BD59-A6C34878D82A}">
                    <a16:rowId xmlns:a16="http://schemas.microsoft.com/office/drawing/2014/main" val="531824262"/>
                  </a:ext>
                </a:extLst>
              </a:tr>
              <a:tr h="525094">
                <a:tc vMerge="1">
                  <a:txBody>
                    <a:bodyPr/>
                    <a:lstStyle/>
                    <a:p>
                      <a:endParaRPr lang="fr-FR" sz="1200" dirty="0"/>
                    </a:p>
                  </a:txBody>
                  <a:tcPr/>
                </a:tc>
                <a:tc>
                  <a:txBody>
                    <a:bodyPr/>
                    <a:lstStyle/>
                    <a:p>
                      <a:pPr algn="ctr"/>
                      <a:r>
                        <a:rPr lang="fr-FR" sz="1200" b="1" dirty="0"/>
                        <a:t>Moy</a:t>
                      </a:r>
                      <a:r>
                        <a:rPr lang="fr-FR" sz="1200" b="1" baseline="0" dirty="0"/>
                        <a:t>enne T prise en compte pour Parcoursup</a:t>
                      </a: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p>
                    <a:p>
                      <a:pPr algn="ctr"/>
                      <a:endParaRPr lang="fr-FR" sz="1200" b="1" dirty="0"/>
                    </a:p>
                  </a:txBody>
                  <a:tcPr/>
                </a:tc>
                <a:tc>
                  <a:txBody>
                    <a:bodyPr/>
                    <a:lstStyle/>
                    <a:p>
                      <a:pPr algn="ctr"/>
                      <a:endParaRPr lang="fr-FR" sz="1200" b="1" dirty="0"/>
                    </a:p>
                  </a:txBody>
                  <a:tcPr/>
                </a:tc>
                <a:extLst>
                  <a:ext uri="{0D108BD9-81ED-4DB2-BD59-A6C34878D82A}">
                    <a16:rowId xmlns:a16="http://schemas.microsoft.com/office/drawing/2014/main" val="414315289"/>
                  </a:ext>
                </a:extLst>
              </a:tr>
              <a:tr h="525094">
                <a:tc vMerge="1">
                  <a:txBody>
                    <a:bodyPr/>
                    <a:lstStyle/>
                    <a:p>
                      <a:endParaRPr lang="fr-FR" sz="1200" dirty="0"/>
                    </a:p>
                  </a:txBody>
                  <a:tcPr/>
                </a:tc>
                <a:tc>
                  <a:txBody>
                    <a:bodyPr/>
                    <a:lstStyle/>
                    <a:p>
                      <a:pPr algn="ctr"/>
                      <a:r>
                        <a:rPr lang="fr-FR" sz="1200" b="1" dirty="0"/>
                        <a:t>Epreuve examen</a:t>
                      </a:r>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rPr>
                        <a:t>Oui</a:t>
                      </a:r>
                    </a:p>
                    <a:p>
                      <a:pPr algn="ct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p>
                    <a:p>
                      <a:pPr algn="ctr"/>
                      <a:endParaRPr lang="fr-FR" sz="1200" b="1" dirty="0"/>
                    </a:p>
                  </a:txBody>
                  <a:tcPr/>
                </a:tc>
                <a:tc>
                  <a:txBody>
                    <a:bodyPr/>
                    <a:lstStyle/>
                    <a:p>
                      <a:pPr algn="ct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p>
                    <a:p>
                      <a:pPr algn="ct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p>
                    <a:p>
                      <a:pPr algn="ctr"/>
                      <a:endParaRPr lang="fr-FR" sz="1200" b="1" dirty="0"/>
                    </a:p>
                  </a:txBody>
                  <a:tcPr/>
                </a:tc>
                <a:extLst>
                  <a:ext uri="{0D108BD9-81ED-4DB2-BD59-A6C34878D82A}">
                    <a16:rowId xmlns:a16="http://schemas.microsoft.com/office/drawing/2014/main" val="69751646"/>
                  </a:ext>
                </a:extLst>
              </a:tr>
              <a:tr h="525094">
                <a:tc rowSpan="4">
                  <a:txBody>
                    <a:bodyPr/>
                    <a:lstStyle/>
                    <a:p>
                      <a:pPr algn="ctr"/>
                      <a:r>
                        <a:rPr lang="fr-FR" sz="1200" b="1" dirty="0"/>
                        <a:t>Niveau de</a:t>
                      </a:r>
                      <a:r>
                        <a:rPr lang="fr-FR" sz="1200" b="1" baseline="0" dirty="0"/>
                        <a:t> Termina</a:t>
                      </a:r>
                      <a:r>
                        <a:rPr lang="fr-FR" sz="1200" b="1" dirty="0"/>
                        <a:t>le</a:t>
                      </a:r>
                    </a:p>
                  </a:txBody>
                  <a:tcPr vert="vert270"/>
                </a:tc>
                <a:tc>
                  <a:txBody>
                    <a:bodyPr/>
                    <a:lstStyle/>
                    <a:p>
                      <a:pPr algn="ctr"/>
                      <a:r>
                        <a:rPr lang="fr-FR" sz="1200" b="1" dirty="0"/>
                        <a:t>Moyenne Trimestrielle</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endParaRPr lang="fr-FR" sz="1200" b="1" dirty="0"/>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endParaRPr lang="fr-FR" sz="1200" b="1" dirty="0"/>
                    </a:p>
                  </a:txBody>
                  <a:tcPr/>
                </a:tc>
                <a:tc>
                  <a:txBody>
                    <a:bodyPr/>
                    <a:lstStyle/>
                    <a:p>
                      <a:pPr algn="ctr"/>
                      <a:r>
                        <a:rPr lang="fr-FR" sz="1200" b="1" dirty="0"/>
                        <a:t>Oui</a:t>
                      </a:r>
                    </a:p>
                  </a:txBody>
                  <a:tcPr/>
                </a:tc>
                <a:tc>
                  <a:txBody>
                    <a:bodyPr/>
                    <a:lstStyle/>
                    <a:p>
                      <a:pPr algn="ctr"/>
                      <a:endParaRPr lang="fr-FR" sz="1200" b="1" dirty="0"/>
                    </a:p>
                  </a:txBody>
                  <a:tcPr/>
                </a:tc>
                <a:extLst>
                  <a:ext uri="{0D108BD9-81ED-4DB2-BD59-A6C34878D82A}">
                    <a16:rowId xmlns:a16="http://schemas.microsoft.com/office/drawing/2014/main" val="2428339187"/>
                  </a:ext>
                </a:extLst>
              </a:tr>
              <a:tr h="525094">
                <a:tc vMerge="1">
                  <a:txBody>
                    <a:bodyPr/>
                    <a:lstStyle/>
                    <a:p>
                      <a:endParaRPr lang="fr-FR" sz="1200" dirty="0"/>
                    </a:p>
                  </a:txBody>
                  <a:tcPr/>
                </a:tc>
                <a:tc>
                  <a:txBody>
                    <a:bodyPr/>
                    <a:lstStyle/>
                    <a:p>
                      <a:pPr algn="ctr"/>
                      <a:r>
                        <a:rPr lang="fr-FR" sz="1200" b="1" dirty="0"/>
                        <a:t>Moyenne</a:t>
                      </a:r>
                      <a:r>
                        <a:rPr lang="fr-FR" sz="1200" b="1" baseline="0" dirty="0"/>
                        <a:t> T prise en compte pour le Baccalauréat</a:t>
                      </a:r>
                      <a:endParaRPr lang="fr-FR" sz="1200" b="1" dirty="0"/>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endParaRPr lang="fr-FR" sz="1200" b="1" dirty="0">
                        <a:solidFill>
                          <a:srgbClr val="0070C0"/>
                        </a:solidFill>
                      </a:endParaRPr>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extLst>
                  <a:ext uri="{0D108BD9-81ED-4DB2-BD59-A6C34878D82A}">
                    <a16:rowId xmlns:a16="http://schemas.microsoft.com/office/drawing/2014/main" val="1679304593"/>
                  </a:ext>
                </a:extLst>
              </a:tr>
              <a:tr h="525094">
                <a:tc vMerge="1">
                  <a:txBody>
                    <a:bodyPr/>
                    <a:lstStyle/>
                    <a:p>
                      <a:endParaRPr lang="fr-FR" sz="1200" dirty="0"/>
                    </a:p>
                  </a:txBody>
                  <a:tcPr/>
                </a:tc>
                <a:tc>
                  <a:txBody>
                    <a:bodyPr/>
                    <a:lstStyle/>
                    <a:p>
                      <a:pPr algn="ctr"/>
                      <a:r>
                        <a:rPr lang="fr-FR" sz="1200" b="1" dirty="0"/>
                        <a:t>Moy</a:t>
                      </a:r>
                      <a:r>
                        <a:rPr lang="fr-FR" sz="1200" b="1" baseline="0" dirty="0"/>
                        <a:t>enne T prise en compte pour Parcoursup</a:t>
                      </a: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algn="ctr"/>
                      <a:endParaRPr lang="fr-FR" sz="1200" b="1" dirty="0"/>
                    </a:p>
                  </a:txBody>
                  <a:tcPr/>
                </a:tc>
                <a:extLst>
                  <a:ext uri="{0D108BD9-81ED-4DB2-BD59-A6C34878D82A}">
                    <a16:rowId xmlns:a16="http://schemas.microsoft.com/office/drawing/2014/main" val="2546754267"/>
                  </a:ext>
                </a:extLst>
              </a:tr>
              <a:tr h="525094">
                <a:tc vMerge="1">
                  <a:txBody>
                    <a:bodyPr/>
                    <a:lstStyle/>
                    <a:p>
                      <a:endParaRPr lang="fr-FR" sz="1200" dirty="0"/>
                    </a:p>
                  </a:txBody>
                  <a:tcPr/>
                </a:tc>
                <a:tc>
                  <a:txBody>
                    <a:bodyPr/>
                    <a:lstStyle/>
                    <a:p>
                      <a:pPr algn="ctr"/>
                      <a:r>
                        <a:rPr lang="fr-FR" sz="1200" b="1" dirty="0"/>
                        <a:t>Epreuve examen</a:t>
                      </a:r>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r>
                        <a:rPr lang="fr-FR" sz="1200" b="1" dirty="0" smtClean="0">
                          <a:solidFill>
                            <a:srgbClr val="FF0000"/>
                          </a:solidFill>
                        </a:rPr>
                        <a:t>Oui CCF</a:t>
                      </a:r>
                      <a:endParaRPr lang="fr-FR" sz="1200"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rPr>
                        <a:t>Oui</a:t>
                      </a:r>
                    </a:p>
                  </a:txBody>
                  <a:tcPr/>
                </a:tc>
                <a:tc>
                  <a:txBody>
                    <a:bodyPr/>
                    <a:lstStyle/>
                    <a:p>
                      <a:pPr algn="ct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rPr>
                        <a:t>Oui</a:t>
                      </a:r>
                    </a:p>
                  </a:txBody>
                  <a:tcPr/>
                </a:tc>
                <a:extLst>
                  <a:ext uri="{0D108BD9-81ED-4DB2-BD59-A6C34878D82A}">
                    <a16:rowId xmlns:a16="http://schemas.microsoft.com/office/drawing/2014/main" val="2057880400"/>
                  </a:ext>
                </a:extLst>
              </a:tr>
            </a:tbl>
          </a:graphicData>
        </a:graphic>
      </p:graphicFrame>
      <p:cxnSp>
        <p:nvCxnSpPr>
          <p:cNvPr id="4" name="Connecteur droit 3"/>
          <p:cNvCxnSpPr/>
          <p:nvPr/>
        </p:nvCxnSpPr>
        <p:spPr>
          <a:xfrm>
            <a:off x="0" y="4638675"/>
            <a:ext cx="12192000" cy="9525"/>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32727362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Synthèse – Série Technologique</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865886202"/>
              </p:ext>
            </p:extLst>
          </p:nvPr>
        </p:nvGraphicFramePr>
        <p:xfrm>
          <a:off x="0" y="1900490"/>
          <a:ext cx="12192001" cy="4957510"/>
        </p:xfrm>
        <a:graphic>
          <a:graphicData uri="http://schemas.openxmlformats.org/drawingml/2006/table">
            <a:tbl>
              <a:tblPr firstRow="1" bandRow="1">
                <a:tableStyleId>{5C22544A-7EE6-4342-B048-85BDC9FD1C3A}</a:tableStyleId>
              </a:tblPr>
              <a:tblGrid>
                <a:gridCol w="716694">
                  <a:extLst>
                    <a:ext uri="{9D8B030D-6E8A-4147-A177-3AD203B41FA5}">
                      <a16:colId xmlns:a16="http://schemas.microsoft.com/office/drawing/2014/main" val="155384559"/>
                    </a:ext>
                  </a:extLst>
                </a:gridCol>
                <a:gridCol w="1853361">
                  <a:extLst>
                    <a:ext uri="{9D8B030D-6E8A-4147-A177-3AD203B41FA5}">
                      <a16:colId xmlns:a16="http://schemas.microsoft.com/office/drawing/2014/main" val="1987807767"/>
                    </a:ext>
                  </a:extLst>
                </a:gridCol>
                <a:gridCol w="593442">
                  <a:extLst>
                    <a:ext uri="{9D8B030D-6E8A-4147-A177-3AD203B41FA5}">
                      <a16:colId xmlns:a16="http://schemas.microsoft.com/office/drawing/2014/main" val="1803525503"/>
                    </a:ext>
                  </a:extLst>
                </a:gridCol>
                <a:gridCol w="611700">
                  <a:extLst>
                    <a:ext uri="{9D8B030D-6E8A-4147-A177-3AD203B41FA5}">
                      <a16:colId xmlns:a16="http://schemas.microsoft.com/office/drawing/2014/main" val="978251670"/>
                    </a:ext>
                  </a:extLst>
                </a:gridCol>
                <a:gridCol w="675610">
                  <a:extLst>
                    <a:ext uri="{9D8B030D-6E8A-4147-A177-3AD203B41FA5}">
                      <a16:colId xmlns:a16="http://schemas.microsoft.com/office/drawing/2014/main" val="3158024394"/>
                    </a:ext>
                  </a:extLst>
                </a:gridCol>
                <a:gridCol w="739522">
                  <a:extLst>
                    <a:ext uri="{9D8B030D-6E8A-4147-A177-3AD203B41FA5}">
                      <a16:colId xmlns:a16="http://schemas.microsoft.com/office/drawing/2014/main" val="911463539"/>
                    </a:ext>
                  </a:extLst>
                </a:gridCol>
                <a:gridCol w="1040803">
                  <a:extLst>
                    <a:ext uri="{9D8B030D-6E8A-4147-A177-3AD203B41FA5}">
                      <a16:colId xmlns:a16="http://schemas.microsoft.com/office/drawing/2014/main" val="1119223992"/>
                    </a:ext>
                  </a:extLst>
                </a:gridCol>
                <a:gridCol w="648222">
                  <a:extLst>
                    <a:ext uri="{9D8B030D-6E8A-4147-A177-3AD203B41FA5}">
                      <a16:colId xmlns:a16="http://schemas.microsoft.com/office/drawing/2014/main" val="573231741"/>
                    </a:ext>
                  </a:extLst>
                </a:gridCol>
                <a:gridCol w="849076">
                  <a:extLst>
                    <a:ext uri="{9D8B030D-6E8A-4147-A177-3AD203B41FA5}">
                      <a16:colId xmlns:a16="http://schemas.microsoft.com/office/drawing/2014/main" val="885217707"/>
                    </a:ext>
                  </a:extLst>
                </a:gridCol>
                <a:gridCol w="928606">
                  <a:extLst>
                    <a:ext uri="{9D8B030D-6E8A-4147-A177-3AD203B41FA5}">
                      <a16:colId xmlns:a16="http://schemas.microsoft.com/office/drawing/2014/main" val="1755339726"/>
                    </a:ext>
                  </a:extLst>
                </a:gridCol>
                <a:gridCol w="928606">
                  <a:extLst>
                    <a:ext uri="{9D8B030D-6E8A-4147-A177-3AD203B41FA5}">
                      <a16:colId xmlns:a16="http://schemas.microsoft.com/office/drawing/2014/main" val="2706027523"/>
                    </a:ext>
                  </a:extLst>
                </a:gridCol>
                <a:gridCol w="838332">
                  <a:extLst>
                    <a:ext uri="{9D8B030D-6E8A-4147-A177-3AD203B41FA5}">
                      <a16:colId xmlns:a16="http://schemas.microsoft.com/office/drawing/2014/main" val="510761830"/>
                    </a:ext>
                  </a:extLst>
                </a:gridCol>
                <a:gridCol w="1112801">
                  <a:extLst>
                    <a:ext uri="{9D8B030D-6E8A-4147-A177-3AD203B41FA5}">
                      <a16:colId xmlns:a16="http://schemas.microsoft.com/office/drawing/2014/main" val="2004572892"/>
                    </a:ext>
                  </a:extLst>
                </a:gridCol>
                <a:gridCol w="655226">
                  <a:extLst>
                    <a:ext uri="{9D8B030D-6E8A-4147-A177-3AD203B41FA5}">
                      <a16:colId xmlns:a16="http://schemas.microsoft.com/office/drawing/2014/main" val="2512869626"/>
                    </a:ext>
                  </a:extLst>
                </a:gridCol>
              </a:tblGrid>
              <a:tr h="609915">
                <a:tc>
                  <a:txBody>
                    <a:bodyPr/>
                    <a:lstStyle/>
                    <a:p>
                      <a:pPr algn="ctr"/>
                      <a:r>
                        <a:rPr lang="fr-FR" sz="1200" b="1" dirty="0"/>
                        <a:t>Niveau</a:t>
                      </a:r>
                    </a:p>
                  </a:txBody>
                  <a:tcPr/>
                </a:tc>
                <a:tc>
                  <a:txBody>
                    <a:bodyPr/>
                    <a:lstStyle/>
                    <a:p>
                      <a:pPr algn="ctr"/>
                      <a:endParaRPr lang="fr-FR" sz="1200" b="1" dirty="0"/>
                    </a:p>
                  </a:txBody>
                  <a:tcPr/>
                </a:tc>
                <a:tc>
                  <a:txBody>
                    <a:bodyPr/>
                    <a:lstStyle/>
                    <a:p>
                      <a:pPr algn="ctr"/>
                      <a:r>
                        <a:rPr lang="fr-FR" sz="1200" b="1" dirty="0"/>
                        <a:t>HG</a:t>
                      </a:r>
                    </a:p>
                  </a:txBody>
                  <a:tcPr/>
                </a:tc>
                <a:tc>
                  <a:txBody>
                    <a:bodyPr/>
                    <a:lstStyle/>
                    <a:p>
                      <a:pPr algn="ctr"/>
                      <a:r>
                        <a:rPr lang="fr-FR" sz="1200" b="1" dirty="0"/>
                        <a:t>EMC</a:t>
                      </a:r>
                    </a:p>
                  </a:txBody>
                  <a:tcPr/>
                </a:tc>
                <a:tc>
                  <a:txBody>
                    <a:bodyPr/>
                    <a:lstStyle/>
                    <a:p>
                      <a:pPr algn="ctr"/>
                      <a:r>
                        <a:rPr lang="fr-FR" sz="1200" b="1" dirty="0"/>
                        <a:t>LVA</a:t>
                      </a:r>
                    </a:p>
                  </a:txBody>
                  <a:tcPr/>
                </a:tc>
                <a:tc>
                  <a:txBody>
                    <a:bodyPr/>
                    <a:lstStyle/>
                    <a:p>
                      <a:pPr algn="ctr"/>
                      <a:r>
                        <a:rPr lang="fr-FR" sz="1200" b="1" dirty="0"/>
                        <a:t>LVB</a:t>
                      </a:r>
                    </a:p>
                  </a:txBody>
                  <a:tcPr/>
                </a:tc>
                <a:tc>
                  <a:txBody>
                    <a:bodyPr/>
                    <a:lstStyle/>
                    <a:p>
                      <a:pPr algn="ctr"/>
                      <a:r>
                        <a:rPr lang="fr-FR" sz="1200" b="1" dirty="0"/>
                        <a:t>Maths</a:t>
                      </a:r>
                    </a:p>
                  </a:txBody>
                  <a:tcPr/>
                </a:tc>
                <a:tc>
                  <a:txBody>
                    <a:bodyPr/>
                    <a:lstStyle/>
                    <a:p>
                      <a:pPr algn="ctr"/>
                      <a:r>
                        <a:rPr lang="fr-FR" sz="1200" b="1" dirty="0"/>
                        <a:t>EPS</a:t>
                      </a:r>
                    </a:p>
                  </a:txBody>
                  <a:tcPr/>
                </a:tc>
                <a:tc>
                  <a:txBody>
                    <a:bodyPr/>
                    <a:lstStyle/>
                    <a:p>
                      <a:pPr algn="ctr"/>
                      <a:r>
                        <a:rPr lang="fr-FR" sz="1200" b="1" dirty="0"/>
                        <a:t>Français</a:t>
                      </a:r>
                    </a:p>
                  </a:txBody>
                  <a:tcPr/>
                </a:tc>
                <a:tc>
                  <a:txBody>
                    <a:bodyPr/>
                    <a:lstStyle/>
                    <a:p>
                      <a:pPr algn="ctr"/>
                      <a:r>
                        <a:rPr lang="fr-FR" sz="1200" b="1" dirty="0" smtClean="0"/>
                        <a:t>Sciences de Gestion</a:t>
                      </a:r>
                      <a:endParaRPr lang="fr-FR" sz="1200" b="1" dirty="0"/>
                    </a:p>
                  </a:txBody>
                  <a:tcPr>
                    <a:solidFill>
                      <a:schemeClr val="bg2">
                        <a:lumMod val="40000"/>
                        <a:lumOff val="60000"/>
                      </a:schemeClr>
                    </a:solidFill>
                  </a:tcPr>
                </a:tc>
                <a:tc>
                  <a:txBody>
                    <a:bodyPr/>
                    <a:lstStyle/>
                    <a:p>
                      <a:pPr algn="ctr"/>
                      <a:r>
                        <a:rPr lang="fr-FR" sz="1200" b="1" dirty="0" smtClean="0"/>
                        <a:t>MSDGN</a:t>
                      </a:r>
                      <a:endParaRPr lang="fr-FR" sz="1200" b="1" dirty="0"/>
                    </a:p>
                  </a:txBody>
                  <a:tcPr>
                    <a:solidFill>
                      <a:schemeClr val="bg2">
                        <a:lumMod val="40000"/>
                        <a:lumOff val="60000"/>
                      </a:schemeClr>
                    </a:solidFill>
                  </a:tcPr>
                </a:tc>
                <a:tc>
                  <a:txBody>
                    <a:bodyPr/>
                    <a:lstStyle/>
                    <a:p>
                      <a:pPr algn="ctr"/>
                      <a:r>
                        <a:rPr lang="fr-FR" sz="1200" b="1" dirty="0"/>
                        <a:t>Droit</a:t>
                      </a:r>
                      <a:r>
                        <a:rPr lang="fr-FR" sz="1200" b="1" baseline="0" dirty="0"/>
                        <a:t> / Economie</a:t>
                      </a:r>
                      <a:endParaRPr lang="fr-FR" sz="1200" b="1" dirty="0"/>
                    </a:p>
                  </a:txBody>
                  <a:tcPr/>
                </a:tc>
                <a:tc>
                  <a:txBody>
                    <a:bodyPr/>
                    <a:lstStyle/>
                    <a:p>
                      <a:pPr algn="ctr"/>
                      <a:r>
                        <a:rPr lang="fr-FR" sz="1200" b="1" dirty="0"/>
                        <a:t>Philosophie</a:t>
                      </a:r>
                    </a:p>
                  </a:txBody>
                  <a:tcPr/>
                </a:tc>
                <a:tc>
                  <a:txBody>
                    <a:bodyPr/>
                    <a:lstStyle/>
                    <a:p>
                      <a:pPr algn="ctr"/>
                      <a:r>
                        <a:rPr lang="fr-FR" sz="1200" b="1" dirty="0"/>
                        <a:t>Grand Oral</a:t>
                      </a:r>
                    </a:p>
                  </a:txBody>
                  <a:tcPr/>
                </a:tc>
                <a:extLst>
                  <a:ext uri="{0D108BD9-81ED-4DB2-BD59-A6C34878D82A}">
                    <a16:rowId xmlns:a16="http://schemas.microsoft.com/office/drawing/2014/main" val="2874230777"/>
                  </a:ext>
                </a:extLst>
              </a:tr>
              <a:tr h="421355">
                <a:tc rowSpan="4">
                  <a:txBody>
                    <a:bodyPr/>
                    <a:lstStyle/>
                    <a:p>
                      <a:pPr algn="ctr"/>
                      <a:r>
                        <a:rPr lang="fr-FR" sz="1200" b="1" dirty="0"/>
                        <a:t>Niveau de 1ère</a:t>
                      </a:r>
                    </a:p>
                  </a:txBody>
                  <a:tcPr vert="vert270"/>
                </a:tc>
                <a:tc>
                  <a:txBody>
                    <a:bodyPr/>
                    <a:lstStyle/>
                    <a:p>
                      <a:pPr algn="ctr"/>
                      <a:r>
                        <a:rPr lang="fr-FR" sz="1200" b="1" dirty="0"/>
                        <a:t>Moyenne Trimestrielle</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smtClean="0"/>
                        <a:t>Oui</a:t>
                      </a:r>
                      <a:endParaRPr lang="fr-FR" sz="1200" b="1" dirty="0"/>
                    </a:p>
                  </a:txBody>
                  <a:tcPr/>
                </a:tc>
                <a:tc>
                  <a:txBody>
                    <a:bodyPr/>
                    <a:lstStyle/>
                    <a:p>
                      <a:pPr algn="ctr"/>
                      <a:endParaRPr lang="fr-FR" sz="1200" b="1" dirty="0"/>
                    </a:p>
                  </a:txBody>
                  <a:tcPr/>
                </a:tc>
                <a:tc>
                  <a:txBody>
                    <a:bodyPr/>
                    <a:lstStyle/>
                    <a:p>
                      <a:pPr algn="ctr"/>
                      <a:r>
                        <a:rPr lang="fr-FR" sz="1200" b="1" dirty="0"/>
                        <a:t>Oui</a:t>
                      </a:r>
                    </a:p>
                  </a:txBody>
                  <a:tcPr/>
                </a:tc>
                <a:tc>
                  <a:txBody>
                    <a:bodyPr/>
                    <a:lstStyle/>
                    <a:p>
                      <a:pPr algn="ctr"/>
                      <a:endParaRPr lang="fr-FR" sz="1200" b="1" dirty="0"/>
                    </a:p>
                  </a:txBody>
                  <a:tcPr/>
                </a:tc>
                <a:tc>
                  <a:txBody>
                    <a:bodyPr/>
                    <a:lstStyle/>
                    <a:p>
                      <a:pPr algn="ctr"/>
                      <a:endParaRPr lang="fr-FR" sz="1200" b="1" dirty="0"/>
                    </a:p>
                  </a:txBody>
                  <a:tcPr/>
                </a:tc>
                <a:extLst>
                  <a:ext uri="{0D108BD9-81ED-4DB2-BD59-A6C34878D82A}">
                    <a16:rowId xmlns:a16="http://schemas.microsoft.com/office/drawing/2014/main" val="3146762860"/>
                  </a:ext>
                </a:extLst>
              </a:tr>
              <a:tr h="609915">
                <a:tc vMerge="1">
                  <a:txBody>
                    <a:bodyPr/>
                    <a:lstStyle/>
                    <a:p>
                      <a:endParaRPr lang="fr-FR" sz="1200" dirty="0"/>
                    </a:p>
                  </a:txBody>
                  <a:tcPr/>
                </a:tc>
                <a:tc>
                  <a:txBody>
                    <a:bodyPr/>
                    <a:lstStyle/>
                    <a:p>
                      <a:pPr algn="ctr"/>
                      <a:r>
                        <a:rPr lang="fr-FR" sz="1200" b="1" dirty="0"/>
                        <a:t>Moyenne</a:t>
                      </a:r>
                      <a:r>
                        <a:rPr lang="fr-FR" sz="1200" b="1" baseline="0" dirty="0"/>
                        <a:t> T prise en compte pour le Baccalauréat</a:t>
                      </a:r>
                      <a:endParaRPr lang="fr-FR" sz="1200" b="1" dirty="0"/>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endParaRPr lang="fr-FR" sz="1200" b="1" dirty="0">
                        <a:solidFill>
                          <a:srgbClr val="0070C0"/>
                        </a:solidFill>
                      </a:endParaRPr>
                    </a:p>
                  </a:txBody>
                  <a:tcPr/>
                </a:tc>
                <a:tc>
                  <a:txBody>
                    <a:bodyPr/>
                    <a:lstStyle/>
                    <a:p>
                      <a:pPr algn="ctr"/>
                      <a:endParaRPr lang="fr-FR" sz="1200" b="1" dirty="0"/>
                    </a:p>
                  </a:txBody>
                  <a:tcPr/>
                </a:tc>
                <a:tc>
                  <a:txBody>
                    <a:bodyPr/>
                    <a:lstStyle/>
                    <a:p>
                      <a:pPr algn="ctr"/>
                      <a:r>
                        <a:rPr lang="fr-FR" sz="1200" b="1" dirty="0" smtClean="0">
                          <a:solidFill>
                            <a:srgbClr val="0070C0"/>
                          </a:solidFill>
                        </a:rPr>
                        <a:t>Oui</a:t>
                      </a:r>
                      <a:endParaRPr lang="fr-FR" sz="1200" b="1" dirty="0">
                        <a:solidFill>
                          <a:srgbClr val="0070C0"/>
                        </a:solidFill>
                      </a:endParaRPr>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extLst>
                  <a:ext uri="{0D108BD9-81ED-4DB2-BD59-A6C34878D82A}">
                    <a16:rowId xmlns:a16="http://schemas.microsoft.com/office/drawing/2014/main" val="531824262"/>
                  </a:ext>
                </a:extLst>
              </a:tr>
              <a:tr h="609915">
                <a:tc vMerge="1">
                  <a:txBody>
                    <a:bodyPr/>
                    <a:lstStyle/>
                    <a:p>
                      <a:endParaRPr lang="fr-FR" sz="1200" dirty="0"/>
                    </a:p>
                  </a:txBody>
                  <a:tcPr/>
                </a:tc>
                <a:tc>
                  <a:txBody>
                    <a:bodyPr/>
                    <a:lstStyle/>
                    <a:p>
                      <a:pPr algn="ctr"/>
                      <a:r>
                        <a:rPr lang="fr-FR" sz="1200" b="1" dirty="0"/>
                        <a:t>Moy</a:t>
                      </a:r>
                      <a:r>
                        <a:rPr lang="fr-FR" sz="1200" b="1" baseline="0" dirty="0"/>
                        <a:t>enne T prise en compte pour Parcoursup</a:t>
                      </a: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algn="ctr"/>
                      <a:r>
                        <a:rPr lang="fr-FR" sz="1200" b="1" dirty="0" smtClean="0">
                          <a:solidFill>
                            <a:schemeClr val="accent3">
                              <a:lumMod val="75000"/>
                            </a:schemeClr>
                          </a:solidFill>
                        </a:rPr>
                        <a:t>Oui</a:t>
                      </a: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solidFill>
                          <a:schemeClr val="accent3">
                            <a:lumMod val="75000"/>
                          </a:schemeClr>
                        </a:solidFill>
                      </a:endParaRP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p>
                      <a:pPr algn="ct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p>
                    <a:p>
                      <a:pPr algn="ctr"/>
                      <a:endParaRPr lang="fr-FR" sz="1200" b="1" dirty="0"/>
                    </a:p>
                  </a:txBody>
                  <a:tcPr/>
                </a:tc>
                <a:tc>
                  <a:txBody>
                    <a:bodyPr/>
                    <a:lstStyle/>
                    <a:p>
                      <a:pPr algn="ctr"/>
                      <a:endParaRPr lang="fr-FR" sz="1200" b="1" dirty="0"/>
                    </a:p>
                  </a:txBody>
                  <a:tcPr/>
                </a:tc>
                <a:extLst>
                  <a:ext uri="{0D108BD9-81ED-4DB2-BD59-A6C34878D82A}">
                    <a16:rowId xmlns:a16="http://schemas.microsoft.com/office/drawing/2014/main" val="414315289"/>
                  </a:ext>
                </a:extLst>
              </a:tr>
              <a:tr h="435653">
                <a:tc vMerge="1">
                  <a:txBody>
                    <a:bodyPr/>
                    <a:lstStyle/>
                    <a:p>
                      <a:endParaRPr lang="fr-FR" sz="1200" dirty="0"/>
                    </a:p>
                  </a:txBody>
                  <a:tcPr/>
                </a:tc>
                <a:tc>
                  <a:txBody>
                    <a:bodyPr/>
                    <a:lstStyle/>
                    <a:p>
                      <a:pPr algn="ctr"/>
                      <a:r>
                        <a:rPr lang="fr-FR" sz="1200" b="1" dirty="0"/>
                        <a:t>Epreuve examen</a:t>
                      </a:r>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rPr>
                        <a:t>Oui</a:t>
                      </a:r>
                    </a:p>
                    <a:p>
                      <a:pPr algn="ct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p>
                    <a:p>
                      <a:pPr algn="ct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p>
                    <a:p>
                      <a:pPr algn="ct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p>
                    <a:p>
                      <a:pPr algn="ctr"/>
                      <a:endParaRPr lang="fr-FR" sz="1200" b="1" dirty="0"/>
                    </a:p>
                  </a:txBody>
                  <a:tcPr/>
                </a:tc>
                <a:extLst>
                  <a:ext uri="{0D108BD9-81ED-4DB2-BD59-A6C34878D82A}">
                    <a16:rowId xmlns:a16="http://schemas.microsoft.com/office/drawing/2014/main" val="69751646"/>
                  </a:ext>
                </a:extLst>
              </a:tr>
              <a:tr h="421355">
                <a:tc rowSpan="4">
                  <a:txBody>
                    <a:bodyPr/>
                    <a:lstStyle/>
                    <a:p>
                      <a:pPr algn="ctr"/>
                      <a:r>
                        <a:rPr lang="fr-FR" sz="1200" b="1" dirty="0"/>
                        <a:t>Niveau de</a:t>
                      </a:r>
                      <a:r>
                        <a:rPr lang="fr-FR" sz="1200" b="1" baseline="0" dirty="0"/>
                        <a:t> Termina</a:t>
                      </a:r>
                      <a:r>
                        <a:rPr lang="fr-FR" sz="1200" b="1" dirty="0"/>
                        <a:t>le</a:t>
                      </a:r>
                    </a:p>
                  </a:txBody>
                  <a:tcPr vert="vert270"/>
                </a:tc>
                <a:tc>
                  <a:txBody>
                    <a:bodyPr/>
                    <a:lstStyle/>
                    <a:p>
                      <a:pPr algn="ctr"/>
                      <a:r>
                        <a:rPr lang="fr-FR" sz="1200" b="1" dirty="0"/>
                        <a:t>Moyenne Trimestrielle</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endParaRPr lang="fr-FR" sz="1200" b="1" dirty="0"/>
                    </a:p>
                  </a:txBody>
                  <a:tcPr/>
                </a:tc>
                <a:tc>
                  <a:txBody>
                    <a:bodyPr/>
                    <a:lstStyle/>
                    <a:p>
                      <a:pPr algn="ctr"/>
                      <a:endParaRPr lang="fr-FR" sz="1200" b="1" dirty="0"/>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r>
                        <a:rPr lang="fr-FR" sz="1200" b="1" dirty="0"/>
                        <a:t>Oui</a:t>
                      </a:r>
                    </a:p>
                  </a:txBody>
                  <a:tcPr/>
                </a:tc>
                <a:tc>
                  <a:txBody>
                    <a:bodyPr/>
                    <a:lstStyle/>
                    <a:p>
                      <a:pPr algn="ctr"/>
                      <a:endParaRPr lang="fr-FR" sz="1200" b="1" dirty="0"/>
                    </a:p>
                  </a:txBody>
                  <a:tcPr/>
                </a:tc>
                <a:extLst>
                  <a:ext uri="{0D108BD9-81ED-4DB2-BD59-A6C34878D82A}">
                    <a16:rowId xmlns:a16="http://schemas.microsoft.com/office/drawing/2014/main" val="2428339187"/>
                  </a:ext>
                </a:extLst>
              </a:tr>
              <a:tr h="609915">
                <a:tc vMerge="1">
                  <a:txBody>
                    <a:bodyPr/>
                    <a:lstStyle/>
                    <a:p>
                      <a:endParaRPr lang="fr-FR" sz="1200" dirty="0"/>
                    </a:p>
                  </a:txBody>
                  <a:tcPr/>
                </a:tc>
                <a:tc>
                  <a:txBody>
                    <a:bodyPr/>
                    <a:lstStyle/>
                    <a:p>
                      <a:pPr algn="ctr"/>
                      <a:r>
                        <a:rPr lang="fr-FR" sz="1200" b="1" dirty="0"/>
                        <a:t>Moyenne</a:t>
                      </a:r>
                      <a:r>
                        <a:rPr lang="fr-FR" sz="1200" b="1" baseline="0" dirty="0"/>
                        <a:t> T prise en compte pour le Baccalauréat</a:t>
                      </a:r>
                      <a:endParaRPr lang="fr-FR" sz="1200" b="1" dirty="0"/>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r>
                        <a:rPr lang="fr-FR" sz="1200" b="1" dirty="0">
                          <a:solidFill>
                            <a:srgbClr val="0070C0"/>
                          </a:solidFill>
                        </a:rPr>
                        <a:t>Oui</a:t>
                      </a:r>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extLst>
                  <a:ext uri="{0D108BD9-81ED-4DB2-BD59-A6C34878D82A}">
                    <a16:rowId xmlns:a16="http://schemas.microsoft.com/office/drawing/2014/main" val="1679304593"/>
                  </a:ext>
                </a:extLst>
              </a:tr>
              <a:tr h="609915">
                <a:tc vMerge="1">
                  <a:txBody>
                    <a:bodyPr/>
                    <a:lstStyle/>
                    <a:p>
                      <a:endParaRPr lang="fr-FR" sz="1200" dirty="0"/>
                    </a:p>
                  </a:txBody>
                  <a:tcPr/>
                </a:tc>
                <a:tc>
                  <a:txBody>
                    <a:bodyPr/>
                    <a:lstStyle/>
                    <a:p>
                      <a:pPr algn="ctr"/>
                      <a:r>
                        <a:rPr lang="fr-FR" sz="1200" b="1" dirty="0"/>
                        <a:t>Moy</a:t>
                      </a:r>
                      <a:r>
                        <a:rPr lang="fr-FR" sz="1200" b="1" baseline="0" dirty="0"/>
                        <a:t>enne T prise en compte pour Parcoursup</a:t>
                      </a:r>
                      <a:endParaRPr lang="fr-F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solidFill>
                          <a:schemeClr val="accent3">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3">
                              <a:lumMod val="75000"/>
                            </a:schemeClr>
                          </a:solidFill>
                        </a:rPr>
                        <a:t>Oui</a:t>
                      </a:r>
                    </a:p>
                  </a:txBody>
                  <a:tcPr/>
                </a:tc>
                <a:tc>
                  <a:txBody>
                    <a:bodyPr/>
                    <a:lstStyle/>
                    <a:p>
                      <a:pPr algn="ctr"/>
                      <a:endParaRPr lang="fr-FR" sz="1200" b="1" dirty="0"/>
                    </a:p>
                  </a:txBody>
                  <a:tcPr/>
                </a:tc>
                <a:extLst>
                  <a:ext uri="{0D108BD9-81ED-4DB2-BD59-A6C34878D82A}">
                    <a16:rowId xmlns:a16="http://schemas.microsoft.com/office/drawing/2014/main" val="2546754267"/>
                  </a:ext>
                </a:extLst>
              </a:tr>
              <a:tr h="435653">
                <a:tc vMerge="1">
                  <a:txBody>
                    <a:bodyPr/>
                    <a:lstStyle/>
                    <a:p>
                      <a:endParaRPr lang="fr-FR" sz="1200" dirty="0"/>
                    </a:p>
                  </a:txBody>
                  <a:tcPr/>
                </a:tc>
                <a:tc>
                  <a:txBody>
                    <a:bodyPr/>
                    <a:lstStyle/>
                    <a:p>
                      <a:pPr algn="ctr"/>
                      <a:r>
                        <a:rPr lang="fr-FR" sz="1200" b="1" dirty="0"/>
                        <a:t>Epreuve examen</a:t>
                      </a:r>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endParaRPr lang="fr-FR" sz="1200" b="1" dirty="0"/>
                    </a:p>
                  </a:txBody>
                  <a:tcPr/>
                </a:tc>
                <a:tc>
                  <a:txBody>
                    <a:bodyPr/>
                    <a:lstStyle/>
                    <a:p>
                      <a:pPr algn="ctr"/>
                      <a:r>
                        <a:rPr lang="fr-FR" sz="1200" b="1" dirty="0" smtClean="0">
                          <a:solidFill>
                            <a:srgbClr val="FF0000"/>
                          </a:solidFill>
                        </a:rPr>
                        <a:t>Oui CCF</a:t>
                      </a:r>
                      <a:endParaRPr lang="fr-FR" sz="1200"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rPr>
                        <a:t>Oui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rPr>
                        <a:t>Oui</a:t>
                      </a:r>
                    </a:p>
                  </a:txBody>
                  <a:tcPr/>
                </a:tc>
                <a:extLst>
                  <a:ext uri="{0D108BD9-81ED-4DB2-BD59-A6C34878D82A}">
                    <a16:rowId xmlns:a16="http://schemas.microsoft.com/office/drawing/2014/main" val="2057880400"/>
                  </a:ext>
                </a:extLst>
              </a:tr>
            </a:tbl>
          </a:graphicData>
        </a:graphic>
      </p:graphicFrame>
      <p:cxnSp>
        <p:nvCxnSpPr>
          <p:cNvPr id="4" name="Connecteur droit 3"/>
          <p:cNvCxnSpPr/>
          <p:nvPr/>
        </p:nvCxnSpPr>
        <p:spPr>
          <a:xfrm>
            <a:off x="0" y="4705350"/>
            <a:ext cx="12192000" cy="9525"/>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399593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L’évaluation des élèves</a:t>
            </a:r>
          </a:p>
        </p:txBody>
      </p:sp>
      <p:sp>
        <p:nvSpPr>
          <p:cNvPr id="3" name="Espace réservé du texte 2"/>
          <p:cNvSpPr>
            <a:spLocks noGrp="1"/>
          </p:cNvSpPr>
          <p:nvPr>
            <p:ph type="body" idx="1"/>
          </p:nvPr>
        </p:nvSpPr>
        <p:spPr/>
        <p:txBody>
          <a:bodyPr/>
          <a:lstStyle/>
          <a:p>
            <a:r>
              <a:rPr lang="fr-FR" dirty="0"/>
              <a:t>Le bulletin trimestriel</a:t>
            </a:r>
          </a:p>
        </p:txBody>
      </p:sp>
      <p:pic>
        <p:nvPicPr>
          <p:cNvPr id="4" name="Image 3"/>
          <p:cNvPicPr>
            <a:picLocks noChangeAspect="1"/>
          </p:cNvPicPr>
          <p:nvPr/>
        </p:nvPicPr>
        <p:blipFill>
          <a:blip r:embed="rId2"/>
          <a:stretch>
            <a:fillRect/>
          </a:stretch>
        </p:blipFill>
        <p:spPr>
          <a:xfrm>
            <a:off x="10559562" y="2337311"/>
            <a:ext cx="1632438" cy="1776476"/>
          </a:xfrm>
          <a:prstGeom prst="rect">
            <a:avLst/>
          </a:prstGeom>
        </p:spPr>
      </p:pic>
    </p:spTree>
    <p:extLst>
      <p:ext uri="{BB962C8B-B14F-4D97-AF65-F5344CB8AC3E}">
        <p14:creationId xmlns:p14="http://schemas.microsoft.com/office/powerpoint/2010/main" val="2444804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bulletin trimestriel</a:t>
            </a:r>
          </a:p>
        </p:txBody>
      </p:sp>
      <p:sp>
        <p:nvSpPr>
          <p:cNvPr id="3" name="Espace réservé du contenu 2"/>
          <p:cNvSpPr>
            <a:spLocks noGrp="1"/>
          </p:cNvSpPr>
          <p:nvPr>
            <p:ph idx="1"/>
          </p:nvPr>
        </p:nvSpPr>
        <p:spPr>
          <a:xfrm>
            <a:off x="285751" y="1981200"/>
            <a:ext cx="11525250" cy="4686300"/>
          </a:xfrm>
        </p:spPr>
        <p:txBody>
          <a:bodyPr>
            <a:normAutofit fontScale="92500" lnSpcReduction="10000"/>
          </a:bodyPr>
          <a:lstStyle/>
          <a:p>
            <a:pPr algn="just"/>
            <a:r>
              <a:rPr lang="fr-FR" dirty="0"/>
              <a:t>Chaque trimestre, à l’issue du Conseil de classe, un </a:t>
            </a:r>
            <a:r>
              <a:rPr lang="fr-FR" dirty="0">
                <a:solidFill>
                  <a:srgbClr val="FFFF00"/>
                </a:solidFill>
              </a:rPr>
              <a:t>bulletin trimestriel </a:t>
            </a:r>
            <a:r>
              <a:rPr lang="fr-FR" dirty="0"/>
              <a:t>est édité et adressé à la famille, à l’élève s’il est majeur.</a:t>
            </a:r>
          </a:p>
          <a:p>
            <a:pPr algn="just"/>
            <a:r>
              <a:rPr lang="fr-FR" dirty="0"/>
              <a:t>Y figurent les moyennes de chacune des disciplines enseignées, notamment celles qui seront retenues pour l’obtention du Baccalauréat lorsqu’il s’agit des disciplines évaluées en contrôle continu.</a:t>
            </a:r>
          </a:p>
          <a:p>
            <a:pPr algn="just"/>
            <a:r>
              <a:rPr lang="fr-FR" dirty="0"/>
              <a:t>Toutes les moyennes sont affectées d’un coefficient 1. </a:t>
            </a:r>
          </a:p>
          <a:p>
            <a:pPr algn="just"/>
            <a:r>
              <a:rPr lang="fr-FR" b="1" dirty="0">
                <a:solidFill>
                  <a:srgbClr val="FFFF00"/>
                </a:solidFill>
              </a:rPr>
              <a:t>En classe de Terminale, au premier et au second trimestre</a:t>
            </a:r>
            <a:r>
              <a:rPr lang="fr-FR" dirty="0"/>
              <a:t>, un relevé de notes, affecté des coefficients des différentes disciplines du Baccalauréat, est adressé aux familles afin de permettre à l’élève de situer ses performances par rapport aux attendus de l’examen.</a:t>
            </a:r>
          </a:p>
          <a:p>
            <a:pPr algn="just"/>
            <a:r>
              <a:rPr lang="fr-FR" dirty="0"/>
              <a:t>L’ensemble des moyennes figurant sur les bulletins trimestriels sont reportées sur le livret scolaire au titre de l’année scolaire.</a:t>
            </a:r>
          </a:p>
          <a:p>
            <a:pPr algn="just"/>
            <a:r>
              <a:rPr lang="fr-FR" dirty="0"/>
              <a:t>Toutes les moyennes figurant sur le bulletin trimestriel sont prises en compte pour l’élaboration du dossier d’orientation post-bac (Parcoursup).</a:t>
            </a:r>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2306903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particuliers</a:t>
            </a:r>
          </a:p>
        </p:txBody>
      </p:sp>
      <p:sp>
        <p:nvSpPr>
          <p:cNvPr id="3" name="Espace réservé du texte 2"/>
          <p:cNvSpPr>
            <a:spLocks noGrp="1"/>
          </p:cNvSpPr>
          <p:nvPr>
            <p:ph type="body" idx="1"/>
          </p:nvPr>
        </p:nvSpPr>
        <p:spPr/>
        <p:txBody>
          <a:bodyPr/>
          <a:lstStyle/>
          <a:p>
            <a:r>
              <a:rPr lang="fr-FR" dirty="0"/>
              <a:t>Le traitement de l’absentéisme</a:t>
            </a:r>
          </a:p>
          <a:p>
            <a:r>
              <a:rPr lang="fr-FR" dirty="0"/>
              <a:t>Sanction des actes de tricherie</a:t>
            </a:r>
          </a:p>
          <a:p>
            <a:r>
              <a:rPr lang="fr-FR" dirty="0"/>
              <a:t>Le régime des aménagements d’examens (AMEX)</a:t>
            </a:r>
          </a:p>
        </p:txBody>
      </p:sp>
      <p:pic>
        <p:nvPicPr>
          <p:cNvPr id="4" name="Image 3"/>
          <p:cNvPicPr>
            <a:picLocks noChangeAspect="1"/>
          </p:cNvPicPr>
          <p:nvPr/>
        </p:nvPicPr>
        <p:blipFill>
          <a:blip r:embed="rId2"/>
          <a:stretch>
            <a:fillRect/>
          </a:stretch>
        </p:blipFill>
        <p:spPr>
          <a:xfrm>
            <a:off x="10559562" y="2337311"/>
            <a:ext cx="1632438" cy="1776476"/>
          </a:xfrm>
          <a:prstGeom prst="rect">
            <a:avLst/>
          </a:prstGeom>
        </p:spPr>
      </p:pic>
    </p:spTree>
    <p:extLst>
      <p:ext uri="{BB962C8B-B14F-4D97-AF65-F5344CB8AC3E}">
        <p14:creationId xmlns:p14="http://schemas.microsoft.com/office/powerpoint/2010/main" val="290892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traitement de l’absentéisme</a:t>
            </a:r>
          </a:p>
        </p:txBody>
      </p:sp>
      <p:sp>
        <p:nvSpPr>
          <p:cNvPr id="3" name="Espace réservé du texte 2"/>
          <p:cNvSpPr>
            <a:spLocks noGrp="1"/>
          </p:cNvSpPr>
          <p:nvPr>
            <p:ph type="body" sz="half" idx="2"/>
          </p:nvPr>
        </p:nvSpPr>
        <p:spPr/>
        <p:txBody>
          <a:bodyPr/>
          <a:lstStyle/>
          <a:p>
            <a:endParaRPr lang="fr-FR"/>
          </a:p>
        </p:txBody>
      </p:sp>
      <p:pic>
        <p:nvPicPr>
          <p:cNvPr id="4" name="Image 3"/>
          <p:cNvPicPr>
            <a:picLocks noChangeAspect="1"/>
          </p:cNvPicPr>
          <p:nvPr/>
        </p:nvPicPr>
        <p:blipFill>
          <a:blip r:embed="rId2"/>
          <a:stretch>
            <a:fillRect/>
          </a:stretch>
        </p:blipFill>
        <p:spPr>
          <a:xfrm>
            <a:off x="10559562" y="4183695"/>
            <a:ext cx="1632438" cy="1776476"/>
          </a:xfrm>
          <a:prstGeom prst="rect">
            <a:avLst/>
          </a:prstGeom>
        </p:spPr>
      </p:pic>
    </p:spTree>
    <p:extLst>
      <p:ext uri="{BB962C8B-B14F-4D97-AF65-F5344CB8AC3E}">
        <p14:creationId xmlns:p14="http://schemas.microsoft.com/office/powerpoint/2010/main" val="1911549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traitement de l’absentéisme</a:t>
            </a:r>
          </a:p>
        </p:txBody>
      </p:sp>
      <p:sp>
        <p:nvSpPr>
          <p:cNvPr id="3" name="Espace réservé du contenu 2"/>
          <p:cNvSpPr>
            <a:spLocks noGrp="1"/>
          </p:cNvSpPr>
          <p:nvPr>
            <p:ph idx="1"/>
          </p:nvPr>
        </p:nvSpPr>
        <p:spPr>
          <a:xfrm>
            <a:off x="85725" y="1993972"/>
            <a:ext cx="11849100" cy="4864028"/>
          </a:xfrm>
        </p:spPr>
        <p:txBody>
          <a:bodyPr>
            <a:normAutofit/>
          </a:bodyPr>
          <a:lstStyle/>
          <a:p>
            <a:pPr marL="0" indent="0" algn="just">
              <a:buNone/>
            </a:pPr>
            <a:r>
              <a:rPr lang="fr-FR" sz="2000" b="1" u="sng" dirty="0"/>
              <a:t>Principe général </a:t>
            </a:r>
            <a:r>
              <a:rPr lang="fr-FR" sz="2000" dirty="0"/>
              <a:t>:</a:t>
            </a:r>
          </a:p>
          <a:p>
            <a:pPr algn="just"/>
            <a:r>
              <a:rPr lang="fr-FR" sz="2600" dirty="0"/>
              <a:t>Conformément à l’article 511-1 du Code de l’Education, l’élève a </a:t>
            </a:r>
            <a:r>
              <a:rPr lang="fr-FR" sz="2600" dirty="0">
                <a:solidFill>
                  <a:srgbClr val="FFFF00"/>
                </a:solidFill>
              </a:rPr>
              <a:t>obligation de se soumettre aux évaluations</a:t>
            </a:r>
            <a:r>
              <a:rPr lang="fr-FR" sz="2600" dirty="0"/>
              <a:t> organisées par le professeur, dès lors qu’il est inscrit dans l’enseignement concerné.</a:t>
            </a:r>
          </a:p>
          <a:p>
            <a:pPr marL="0" indent="0" algn="just">
              <a:buNone/>
            </a:pPr>
            <a:endParaRPr lang="fr-FR" sz="2600" dirty="0"/>
          </a:p>
          <a:p>
            <a:pPr algn="just"/>
            <a:r>
              <a:rPr lang="fr-FR" sz="2600" dirty="0"/>
              <a:t>En cas d’absence, celle-ci doit impérativement être justifiée auprès de la Vie Scolaire. </a:t>
            </a:r>
          </a:p>
          <a:p>
            <a:pPr marL="0" indent="0" algn="just">
              <a:buNone/>
            </a:pPr>
            <a:endParaRPr lang="fr-FR" sz="2600" dirty="0"/>
          </a:p>
          <a:p>
            <a:pPr algn="just"/>
            <a:r>
              <a:rPr lang="fr-FR" sz="2600" dirty="0">
                <a:solidFill>
                  <a:srgbClr val="FFFF00"/>
                </a:solidFill>
              </a:rPr>
              <a:t>Cette justification n’exonère</a:t>
            </a:r>
            <a:r>
              <a:rPr lang="fr-FR" sz="2600" dirty="0"/>
              <a:t> pas l’élève de son obligation de rattraper le cours ou le devoir manqué.</a:t>
            </a:r>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3264858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traitement de l’absentéisme</a:t>
            </a:r>
          </a:p>
        </p:txBody>
      </p:sp>
      <p:sp>
        <p:nvSpPr>
          <p:cNvPr id="3" name="Espace réservé du contenu 2"/>
          <p:cNvSpPr>
            <a:spLocks noGrp="1"/>
          </p:cNvSpPr>
          <p:nvPr>
            <p:ph idx="1"/>
          </p:nvPr>
        </p:nvSpPr>
        <p:spPr>
          <a:xfrm>
            <a:off x="85725" y="1993972"/>
            <a:ext cx="11849100" cy="4864028"/>
          </a:xfrm>
        </p:spPr>
        <p:txBody>
          <a:bodyPr>
            <a:normAutofit fontScale="85000" lnSpcReduction="20000"/>
          </a:bodyPr>
          <a:lstStyle/>
          <a:p>
            <a:pPr marL="0" indent="0" algn="just">
              <a:buNone/>
            </a:pPr>
            <a:r>
              <a:rPr lang="fr-FR" b="1" u="sng" dirty="0"/>
              <a:t>Disciplines évaluées en contrôle continu pour le Baccalauréat </a:t>
            </a:r>
            <a:r>
              <a:rPr lang="fr-FR" dirty="0"/>
              <a:t>:</a:t>
            </a:r>
          </a:p>
          <a:p>
            <a:pPr marL="0" indent="0" algn="just">
              <a:buNone/>
            </a:pPr>
            <a:endParaRPr lang="fr-FR" sz="3200" dirty="0"/>
          </a:p>
          <a:p>
            <a:pPr marL="0" indent="0" algn="just">
              <a:buNone/>
            </a:pPr>
            <a:r>
              <a:rPr lang="fr-FR" sz="2800" dirty="0"/>
              <a:t>En cas d’absences aux contrôles, ou de travaux non rendus, entrant dans l’évaluation en Contrôle continu, </a:t>
            </a:r>
            <a:r>
              <a:rPr lang="fr-FR" sz="2800" b="1" u="sng" dirty="0">
                <a:solidFill>
                  <a:srgbClr val="FFFF00"/>
                </a:solidFill>
              </a:rPr>
              <a:t>le Conseil de Classe peut prononcer l’invalidation de la moyenne trimestrielle</a:t>
            </a:r>
            <a:r>
              <a:rPr lang="fr-FR" sz="2800" dirty="0"/>
              <a:t>. Dès lors, l’élève est convoqué en fin d’année scolaire pour subir, dans chaque discipline où au moins une moyenne trimestrielle est invalidée, une épreuve d’examen portant sur l’ensemble du programme de l’année concernée. </a:t>
            </a:r>
          </a:p>
          <a:p>
            <a:pPr marL="0" indent="0" algn="just">
              <a:buNone/>
            </a:pPr>
            <a:endParaRPr lang="fr-FR" sz="2800" dirty="0"/>
          </a:p>
          <a:p>
            <a:pPr marL="0" indent="0" algn="just">
              <a:buNone/>
            </a:pPr>
            <a:r>
              <a:rPr lang="fr-FR" sz="2800" b="1" dirty="0">
                <a:solidFill>
                  <a:srgbClr val="FFFF00"/>
                </a:solidFill>
              </a:rPr>
              <a:t>La note obtenue à cette épreuve remplace la moyenne</a:t>
            </a:r>
            <a:r>
              <a:rPr lang="fr-FR" sz="2800" dirty="0"/>
              <a:t> manquante et est prise en compte pour l’examen.</a:t>
            </a:r>
          </a:p>
          <a:p>
            <a:pPr marL="0" indent="0" algn="just">
              <a:buNone/>
            </a:pPr>
            <a:endParaRPr lang="fr-FR" sz="2800" dirty="0"/>
          </a:p>
          <a:p>
            <a:pPr marL="0" indent="0" algn="just">
              <a:buNone/>
            </a:pPr>
            <a:r>
              <a:rPr lang="fr-FR" sz="2800" dirty="0"/>
              <a:t>Dans le cas ou </a:t>
            </a:r>
            <a:r>
              <a:rPr lang="fr-FR" sz="2800" dirty="0">
                <a:solidFill>
                  <a:srgbClr val="FFFF00"/>
                </a:solidFill>
              </a:rPr>
              <a:t>plusieurs moyennes trimestrielles </a:t>
            </a:r>
            <a:r>
              <a:rPr lang="fr-FR" sz="2800" dirty="0"/>
              <a:t>d’une même discipline sont invalides, la note obtenue à cette épreuve </a:t>
            </a:r>
            <a:r>
              <a:rPr lang="fr-FR" sz="2800" b="1" dirty="0">
                <a:solidFill>
                  <a:srgbClr val="FFFF00"/>
                </a:solidFill>
              </a:rPr>
              <a:t>remplace les moyennes trimestrielles manquantes de l’année scolaire pour ces disciplines</a:t>
            </a:r>
            <a:r>
              <a:rPr lang="fr-FR" sz="2800" dirty="0"/>
              <a:t>.</a:t>
            </a:r>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1655522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traitement de l’absentéisme</a:t>
            </a:r>
          </a:p>
        </p:txBody>
      </p:sp>
      <p:sp>
        <p:nvSpPr>
          <p:cNvPr id="3" name="Espace réservé du contenu 2"/>
          <p:cNvSpPr>
            <a:spLocks noGrp="1"/>
          </p:cNvSpPr>
          <p:nvPr>
            <p:ph idx="1"/>
          </p:nvPr>
        </p:nvSpPr>
        <p:spPr>
          <a:xfrm>
            <a:off x="85725" y="1993972"/>
            <a:ext cx="11849100" cy="4864028"/>
          </a:xfrm>
        </p:spPr>
        <p:txBody>
          <a:bodyPr>
            <a:normAutofit fontScale="92500" lnSpcReduction="20000"/>
          </a:bodyPr>
          <a:lstStyle/>
          <a:p>
            <a:pPr marL="0" indent="0" algn="just">
              <a:buNone/>
            </a:pPr>
            <a:r>
              <a:rPr lang="fr-FR" b="1" u="sng" dirty="0"/>
              <a:t>Disciplines évaluées par une épreuve terminale pour le Baccalauréat</a:t>
            </a:r>
            <a:r>
              <a:rPr lang="fr-FR" dirty="0"/>
              <a:t>:</a:t>
            </a:r>
          </a:p>
          <a:p>
            <a:pPr marL="0" indent="0" algn="just">
              <a:buNone/>
            </a:pPr>
            <a:r>
              <a:rPr lang="fr-FR" dirty="0"/>
              <a:t>En cas d’absences aux contrôles ou travaux non rendus entrant dans le calcul de la moyenne, le professeur peut </a:t>
            </a:r>
            <a:r>
              <a:rPr lang="fr-FR" b="1" u="sng" dirty="0">
                <a:solidFill>
                  <a:srgbClr val="FFFF00"/>
                </a:solidFill>
              </a:rPr>
              <a:t>éventuellement</a:t>
            </a:r>
            <a:r>
              <a:rPr lang="fr-FR" dirty="0"/>
              <a:t> proposer un rattrapage. </a:t>
            </a:r>
          </a:p>
          <a:p>
            <a:pPr marL="0" indent="0" algn="just">
              <a:buNone/>
            </a:pPr>
            <a:endParaRPr lang="fr-FR" dirty="0"/>
          </a:p>
          <a:p>
            <a:pPr marL="0" indent="0" algn="just">
              <a:buNone/>
            </a:pPr>
            <a:r>
              <a:rPr lang="fr-FR" dirty="0"/>
              <a:t>En cas d’absence de moyenne (ou de moyenne jugée comme non significative), </a:t>
            </a:r>
            <a:r>
              <a:rPr lang="fr-FR" dirty="0">
                <a:solidFill>
                  <a:srgbClr val="FFFF00"/>
                </a:solidFill>
              </a:rPr>
              <a:t>le chef d’établissement ou son représentant</a:t>
            </a:r>
            <a:r>
              <a:rPr lang="fr-FR" dirty="0"/>
              <a:t> pourra porter une appréciation sur le dossier d’orientation post-bac (</a:t>
            </a:r>
            <a:r>
              <a:rPr lang="fr-FR" sz="2200" dirty="0"/>
              <a:t>Parcoursup)</a:t>
            </a:r>
            <a:r>
              <a:rPr lang="fr-FR" dirty="0"/>
              <a:t>. </a:t>
            </a:r>
            <a:r>
              <a:rPr lang="fr-FR" dirty="0">
                <a:solidFill>
                  <a:srgbClr val="FFFF00"/>
                </a:solidFill>
              </a:rPr>
              <a:t>En cas d’abus manifeste </a:t>
            </a:r>
            <a:r>
              <a:rPr lang="fr-FR" dirty="0"/>
              <a:t>de la part d’un élève, cette annotation sera de nature à garantir </a:t>
            </a:r>
            <a:r>
              <a:rPr lang="fr-FR" dirty="0" smtClean="0"/>
              <a:t>l’équité </a:t>
            </a:r>
            <a:r>
              <a:rPr lang="fr-FR" dirty="0"/>
              <a:t>avec les autres élèves qui ont normalement </a:t>
            </a:r>
            <a:r>
              <a:rPr lang="fr-FR" dirty="0" smtClean="0"/>
              <a:t>composé, lors </a:t>
            </a:r>
            <a:r>
              <a:rPr lang="fr-FR" dirty="0"/>
              <a:t>du traitement </a:t>
            </a:r>
            <a:r>
              <a:rPr lang="fr-FR" dirty="0" smtClean="0"/>
              <a:t>du traitement des dossiers </a:t>
            </a:r>
            <a:r>
              <a:rPr lang="fr-FR" dirty="0"/>
              <a:t>P</a:t>
            </a:r>
            <a:r>
              <a:rPr lang="fr-FR" dirty="0" smtClean="0"/>
              <a:t>arcoursup par les établissements d’accueil.</a:t>
            </a:r>
          </a:p>
          <a:p>
            <a:pPr marL="0" indent="0" algn="just">
              <a:buNone/>
            </a:pPr>
            <a:r>
              <a:rPr lang="fr-FR" dirty="0" smtClean="0"/>
              <a:t> </a:t>
            </a:r>
            <a:endParaRPr lang="fr-FR" dirty="0"/>
          </a:p>
          <a:p>
            <a:pPr marL="0" indent="0" algn="just">
              <a:buNone/>
            </a:pPr>
            <a:r>
              <a:rPr lang="fr-FR" b="1" u="sng" dirty="0"/>
              <a:t>Epreuves d’examen </a:t>
            </a:r>
            <a:r>
              <a:rPr lang="fr-FR" dirty="0"/>
              <a:t>:</a:t>
            </a:r>
          </a:p>
          <a:p>
            <a:pPr algn="just"/>
            <a:r>
              <a:rPr lang="fr-FR" dirty="0"/>
              <a:t>En cas d’absence dûment justifiée (justification recevable selon le règlement d’examen), l’élève sera convoqué à une session de rattrapage.</a:t>
            </a:r>
          </a:p>
          <a:p>
            <a:pPr algn="just"/>
            <a:r>
              <a:rPr lang="fr-FR" dirty="0"/>
              <a:t>En cas d’absence non justifiée ou dont le motif est irrecevable, l’élève sera porté absent à l’épreuve.</a:t>
            </a:r>
          </a:p>
          <a:p>
            <a:pPr marL="0" indent="0" algn="just">
              <a:buNone/>
            </a:pPr>
            <a:endParaRPr lang="fr-FR"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2422922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Sanction des actes de tricherie</a:t>
            </a:r>
          </a:p>
        </p:txBody>
      </p:sp>
      <p:sp>
        <p:nvSpPr>
          <p:cNvPr id="3" name="Espace réservé du texte 2"/>
          <p:cNvSpPr>
            <a:spLocks noGrp="1"/>
          </p:cNvSpPr>
          <p:nvPr>
            <p:ph type="body" sz="half" idx="2"/>
          </p:nvPr>
        </p:nvSpPr>
        <p:spPr/>
        <p:txBody>
          <a:bodyPr/>
          <a:lstStyle/>
          <a:p>
            <a:endParaRPr lang="fr-FR"/>
          </a:p>
        </p:txBody>
      </p:sp>
      <p:pic>
        <p:nvPicPr>
          <p:cNvPr id="4" name="Image 3"/>
          <p:cNvPicPr>
            <a:picLocks noChangeAspect="1"/>
          </p:cNvPicPr>
          <p:nvPr/>
        </p:nvPicPr>
        <p:blipFill>
          <a:blip r:embed="rId2"/>
          <a:stretch>
            <a:fillRect/>
          </a:stretch>
        </p:blipFill>
        <p:spPr>
          <a:xfrm>
            <a:off x="10559562" y="4183695"/>
            <a:ext cx="1632438" cy="1776476"/>
          </a:xfrm>
          <a:prstGeom prst="rect">
            <a:avLst/>
          </a:prstGeom>
        </p:spPr>
      </p:pic>
    </p:spTree>
    <p:extLst>
      <p:ext uri="{BB962C8B-B14F-4D97-AF65-F5344CB8AC3E}">
        <p14:creationId xmlns:p14="http://schemas.microsoft.com/office/powerpoint/2010/main" val="722116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cadre général</a:t>
            </a:r>
          </a:p>
        </p:txBody>
      </p:sp>
      <p:sp>
        <p:nvSpPr>
          <p:cNvPr id="3" name="Espace réservé du contenu 2"/>
          <p:cNvSpPr>
            <a:spLocks noGrp="1"/>
          </p:cNvSpPr>
          <p:nvPr>
            <p:ph idx="1"/>
          </p:nvPr>
        </p:nvSpPr>
        <p:spPr/>
        <p:txBody>
          <a:bodyPr/>
          <a:lstStyle/>
          <a:p>
            <a:pPr marL="0" indent="0">
              <a:buNone/>
            </a:pPr>
            <a:r>
              <a:rPr lang="fr-FR" dirty="0"/>
              <a:t>Le Baccalauréat est attribué à partir des :</a:t>
            </a:r>
          </a:p>
          <a:p>
            <a:pPr marL="457200" indent="-457200">
              <a:buFont typeface="+mj-lt"/>
              <a:buAutoNum type="arabicPeriod"/>
            </a:pPr>
            <a:r>
              <a:rPr lang="fr-FR" dirty="0">
                <a:solidFill>
                  <a:srgbClr val="FFFF00"/>
                </a:solidFill>
              </a:rPr>
              <a:t>Epreuves terminales </a:t>
            </a:r>
            <a:r>
              <a:rPr lang="fr-FR" dirty="0"/>
              <a:t>portant sur des enseignements communs et des enseignements de spécialités, 60</a:t>
            </a:r>
            <a:r>
              <a:rPr lang="fr-FR" dirty="0" smtClean="0"/>
              <a:t>%.</a:t>
            </a:r>
            <a:endParaRPr lang="fr-FR" dirty="0"/>
          </a:p>
          <a:p>
            <a:pPr marL="457200" indent="-457200">
              <a:buFont typeface="+mj-lt"/>
              <a:buAutoNum type="arabicPeriod"/>
            </a:pPr>
            <a:r>
              <a:rPr lang="fr-FR" dirty="0">
                <a:solidFill>
                  <a:srgbClr val="FFFF00"/>
                </a:solidFill>
              </a:rPr>
              <a:t>Evaluations de contrôle continu </a:t>
            </a:r>
            <a:r>
              <a:rPr lang="fr-FR" dirty="0"/>
              <a:t>portant sur les enseignements ne faisant pas l’objet d’une épreuve terminale, enseignements obligatoires ou optionnels, 40</a:t>
            </a:r>
            <a:r>
              <a:rPr lang="fr-FR" dirty="0" smtClean="0"/>
              <a:t>%.</a:t>
            </a:r>
            <a:endParaRPr lang="fr-FR" dirty="0"/>
          </a:p>
          <a:p>
            <a:pPr marL="457200" indent="-457200">
              <a:buFont typeface="+mj-lt"/>
              <a:buAutoNum type="arabicPeriod"/>
            </a:pPr>
            <a:r>
              <a:rPr lang="fr-FR" dirty="0"/>
              <a:t>Epreuves ponctuelles au titre des évaluations de contrôle continu, pour certains candidats (parcours particuliers ou </a:t>
            </a:r>
            <a:r>
              <a:rPr lang="fr-FR" b="1" u="sng" dirty="0">
                <a:solidFill>
                  <a:srgbClr val="FFFF00"/>
                </a:solidFill>
              </a:rPr>
              <a:t>absences aux évaluations de contrôle continu</a:t>
            </a:r>
            <a:r>
              <a:rPr lang="fr-FR" dirty="0" smtClean="0"/>
              <a:t>).</a:t>
            </a:r>
            <a:endParaRPr lang="fr-FR"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35173546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Sanction des actes de tricherie ou de fraude</a:t>
            </a:r>
          </a:p>
        </p:txBody>
      </p:sp>
      <p:sp>
        <p:nvSpPr>
          <p:cNvPr id="3" name="Espace réservé du contenu 2"/>
          <p:cNvSpPr>
            <a:spLocks noGrp="1"/>
          </p:cNvSpPr>
          <p:nvPr>
            <p:ph idx="1"/>
          </p:nvPr>
        </p:nvSpPr>
        <p:spPr>
          <a:xfrm>
            <a:off x="142875" y="2003497"/>
            <a:ext cx="11887199" cy="4406827"/>
          </a:xfrm>
        </p:spPr>
        <p:txBody>
          <a:bodyPr>
            <a:normAutofit fontScale="92500" lnSpcReduction="20000"/>
          </a:bodyPr>
          <a:lstStyle/>
          <a:p>
            <a:pPr marL="0" indent="0">
              <a:buNone/>
            </a:pPr>
            <a:r>
              <a:rPr lang="fr-FR" b="1" u="sng" dirty="0"/>
              <a:t>Qu’il s’agisse d’une discipline entrant dans le cadre du contrôle continu ou d’une discipline évaluée en épreuve terminale</a:t>
            </a:r>
            <a:r>
              <a:rPr lang="fr-FR" dirty="0"/>
              <a:t>:</a:t>
            </a:r>
          </a:p>
          <a:p>
            <a:pPr marL="0" indent="0">
              <a:buNone/>
            </a:pPr>
            <a:endParaRPr lang="fr-FR" dirty="0"/>
          </a:p>
          <a:p>
            <a:pPr marL="457200" indent="-457200" algn="just">
              <a:buFont typeface="+mj-lt"/>
              <a:buAutoNum type="arabicPeriod"/>
            </a:pPr>
            <a:r>
              <a:rPr lang="fr-FR" b="1" dirty="0">
                <a:solidFill>
                  <a:srgbClr val="FFFF00"/>
                </a:solidFill>
              </a:rPr>
              <a:t>La note « 0 » est appliquée à l’épreuve </a:t>
            </a:r>
            <a:r>
              <a:rPr lang="fr-FR" dirty="0"/>
              <a:t>sans préjudice de la prononciation d’une autre sanction scolaire. </a:t>
            </a:r>
          </a:p>
          <a:p>
            <a:pPr marL="457200" indent="-457200" algn="just">
              <a:buFont typeface="+mj-lt"/>
              <a:buAutoNum type="arabicPeriod"/>
            </a:pPr>
            <a:r>
              <a:rPr lang="fr-FR" dirty="0"/>
              <a:t>La famille est informée par le chef d’établissement ou l’un de ses représentants. </a:t>
            </a:r>
          </a:p>
          <a:p>
            <a:pPr marL="457200" indent="-457200" algn="just">
              <a:buFont typeface="+mj-lt"/>
              <a:buAutoNum type="arabicPeriod"/>
            </a:pPr>
            <a:r>
              <a:rPr lang="fr-FR" dirty="0"/>
              <a:t>Le « 0 » est intégré au calcul de la moyenne trimestrielle de la discipline concernée.</a:t>
            </a:r>
          </a:p>
          <a:p>
            <a:pPr marL="457200" indent="-457200" algn="just">
              <a:buFont typeface="+mj-lt"/>
              <a:buAutoNum type="arabicPeriod"/>
            </a:pPr>
            <a:r>
              <a:rPr lang="fr-FR" dirty="0"/>
              <a:t>Aucun travail de rattrapage n’est proposé à l’élève pour compenser le « 0 »,</a:t>
            </a:r>
          </a:p>
          <a:p>
            <a:pPr marL="457200" indent="-457200" algn="just">
              <a:buFont typeface="+mj-lt"/>
              <a:buAutoNum type="arabicPeriod"/>
            </a:pPr>
            <a:r>
              <a:rPr lang="fr-FR" b="1" dirty="0">
                <a:solidFill>
                  <a:srgbClr val="FFFF00"/>
                </a:solidFill>
              </a:rPr>
              <a:t>En cas de tricherie ou de fraude à une épreuve de rattrapage </a:t>
            </a:r>
            <a:r>
              <a:rPr lang="fr-FR" dirty="0"/>
              <a:t>pour moyenne invalide, la note « 0 » est affectée au titre de la moyenne concernée (trimestrielle ou annuelle) selon le cas.</a:t>
            </a:r>
          </a:p>
          <a:p>
            <a:pPr marL="457200" indent="-457200" algn="just">
              <a:buFont typeface="+mj-lt"/>
              <a:buAutoNum type="arabicPeriod"/>
            </a:pPr>
            <a:r>
              <a:rPr lang="fr-FR" b="1" dirty="0">
                <a:solidFill>
                  <a:srgbClr val="FFFF00"/>
                </a:solidFill>
              </a:rPr>
              <a:t>En cas de tricherie ou de fraude à une épreuve d’examen,</a:t>
            </a:r>
            <a:r>
              <a:rPr lang="fr-FR" b="1" dirty="0"/>
              <a:t> </a:t>
            </a:r>
            <a:r>
              <a:rPr lang="fr-FR" dirty="0"/>
              <a:t>application est faite de la réglementation nationale pour tricherie ou fraude à l’examen.</a:t>
            </a:r>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7445232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Harmonisation </a:t>
            </a:r>
            <a:endParaRPr lang="fr-FR" dirty="0"/>
          </a:p>
        </p:txBody>
      </p:sp>
      <p:sp>
        <p:nvSpPr>
          <p:cNvPr id="3" name="Espace réservé du contenu 2"/>
          <p:cNvSpPr>
            <a:spLocks noGrp="1"/>
          </p:cNvSpPr>
          <p:nvPr>
            <p:ph idx="1"/>
          </p:nvPr>
        </p:nvSpPr>
        <p:spPr>
          <a:xfrm>
            <a:off x="680321" y="2174948"/>
            <a:ext cx="10844929" cy="4302052"/>
          </a:xfrm>
        </p:spPr>
        <p:txBody>
          <a:bodyPr/>
          <a:lstStyle/>
          <a:p>
            <a:pPr marL="0" indent="0">
              <a:buNone/>
            </a:pPr>
            <a:r>
              <a:rPr lang="fr-FR" dirty="0" smtClean="0"/>
              <a:t>En amont de la réunion du jury d’examen, une </a:t>
            </a:r>
            <a:r>
              <a:rPr lang="fr-FR" dirty="0" smtClean="0">
                <a:solidFill>
                  <a:srgbClr val="FFFF00"/>
                </a:solidFill>
              </a:rPr>
              <a:t>commission d’harmonisation </a:t>
            </a:r>
            <a:r>
              <a:rPr lang="fr-FR" dirty="0" smtClean="0"/>
              <a:t>des notes comptant pour le Baccalauréat sera organisée.</a:t>
            </a:r>
          </a:p>
          <a:p>
            <a:pPr marL="0" indent="0">
              <a:buNone/>
            </a:pPr>
            <a:endParaRPr lang="fr-FR" dirty="0"/>
          </a:p>
          <a:p>
            <a:pPr marL="0" indent="0">
              <a:buNone/>
            </a:pPr>
            <a:r>
              <a:rPr lang="fr-FR" dirty="0" smtClean="0"/>
              <a:t>Les modalités d’organisation de celle-ci seront ajoutées au présent protocole et communiquées dans le courant du Second trimestre.</a:t>
            </a:r>
            <a:endParaRPr lang="fr-FR"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2696116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aménagements d’examens (AMEX)</a:t>
            </a:r>
          </a:p>
        </p:txBody>
      </p:sp>
      <p:sp>
        <p:nvSpPr>
          <p:cNvPr id="3" name="Espace réservé du texte 2"/>
          <p:cNvSpPr>
            <a:spLocks noGrp="1"/>
          </p:cNvSpPr>
          <p:nvPr>
            <p:ph type="body" sz="half" idx="2"/>
          </p:nvPr>
        </p:nvSpPr>
        <p:spPr/>
        <p:txBody>
          <a:bodyPr/>
          <a:lstStyle/>
          <a:p>
            <a:endParaRPr lang="fr-FR"/>
          </a:p>
        </p:txBody>
      </p:sp>
      <p:pic>
        <p:nvPicPr>
          <p:cNvPr id="4" name="Image 3"/>
          <p:cNvPicPr>
            <a:picLocks noChangeAspect="1"/>
          </p:cNvPicPr>
          <p:nvPr/>
        </p:nvPicPr>
        <p:blipFill>
          <a:blip r:embed="rId2"/>
          <a:stretch>
            <a:fillRect/>
          </a:stretch>
        </p:blipFill>
        <p:spPr>
          <a:xfrm>
            <a:off x="10559562" y="4183695"/>
            <a:ext cx="1632438" cy="1776476"/>
          </a:xfrm>
          <a:prstGeom prst="rect">
            <a:avLst/>
          </a:prstGeom>
        </p:spPr>
      </p:pic>
    </p:spTree>
    <p:extLst>
      <p:ext uri="{BB962C8B-B14F-4D97-AF65-F5344CB8AC3E}">
        <p14:creationId xmlns:p14="http://schemas.microsoft.com/office/powerpoint/2010/main" val="35028511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aménagements d’examens (AMEX)</a:t>
            </a:r>
          </a:p>
        </p:txBody>
      </p:sp>
      <p:sp>
        <p:nvSpPr>
          <p:cNvPr id="3" name="Espace réservé du contenu 2"/>
          <p:cNvSpPr>
            <a:spLocks noGrp="1"/>
          </p:cNvSpPr>
          <p:nvPr>
            <p:ph idx="1"/>
          </p:nvPr>
        </p:nvSpPr>
        <p:spPr>
          <a:xfrm>
            <a:off x="228601" y="2057400"/>
            <a:ext cx="11811000" cy="4657725"/>
          </a:xfrm>
        </p:spPr>
        <p:txBody>
          <a:bodyPr>
            <a:normAutofit/>
          </a:bodyPr>
          <a:lstStyle/>
          <a:p>
            <a:pPr marL="0" indent="0">
              <a:buNone/>
            </a:pPr>
            <a:r>
              <a:rPr lang="fr-FR" b="1" u="sng" dirty="0"/>
              <a:t>Seules les demandes d’aménagements d’examens faisant l’objet </a:t>
            </a:r>
            <a:r>
              <a:rPr lang="fr-FR" dirty="0"/>
              <a:t>:</a:t>
            </a:r>
          </a:p>
          <a:p>
            <a:r>
              <a:rPr lang="fr-FR" dirty="0"/>
              <a:t>d’un </a:t>
            </a:r>
            <a:r>
              <a:rPr lang="fr-FR" dirty="0">
                <a:solidFill>
                  <a:srgbClr val="FFFF00"/>
                </a:solidFill>
              </a:rPr>
              <a:t>projet d’aménagement pédagogique </a:t>
            </a:r>
            <a:r>
              <a:rPr lang="fr-FR" dirty="0"/>
              <a:t>(PAP, validé par le médecin scolaire et porté à la connaissance de l’équipe pédagogique) ou d’un </a:t>
            </a:r>
            <a:r>
              <a:rPr lang="fr-FR" dirty="0">
                <a:solidFill>
                  <a:srgbClr val="FFFF00"/>
                </a:solidFill>
              </a:rPr>
              <a:t>PAI </a:t>
            </a:r>
            <a:r>
              <a:rPr lang="fr-FR" dirty="0"/>
              <a:t>(en lien avec des problèmes de santé et validé par le médecin scolaire)</a:t>
            </a:r>
          </a:p>
          <a:p>
            <a:endParaRPr lang="fr-FR" dirty="0"/>
          </a:p>
          <a:p>
            <a:r>
              <a:rPr lang="fr-FR" dirty="0"/>
              <a:t>d’une prescription de la </a:t>
            </a:r>
            <a:r>
              <a:rPr lang="fr-FR" dirty="0">
                <a:solidFill>
                  <a:srgbClr val="FFFF00"/>
                </a:solidFill>
              </a:rPr>
              <a:t>Maison Départementale des Personnes Handicapées </a:t>
            </a:r>
            <a:r>
              <a:rPr lang="fr-FR" dirty="0"/>
              <a:t>(MDPH, construit avec le référent scolarité pour l’établissement de la MDPH et porté à la connaissance de l’équipe pédagogique), ouvrent droit à un aménagement des enseignements et des épreuves d’examens.</a:t>
            </a:r>
          </a:p>
          <a:p>
            <a:pPr marL="0" indent="0">
              <a:buNone/>
            </a:pPr>
            <a:endParaRPr lang="fr-FR" dirty="0"/>
          </a:p>
          <a:p>
            <a:pPr marL="0" indent="0" algn="just">
              <a:buNone/>
            </a:pPr>
            <a:r>
              <a:rPr lang="fr-FR" sz="2000" i="1" dirty="0">
                <a:solidFill>
                  <a:srgbClr val="FFFF00"/>
                </a:solidFill>
              </a:rPr>
              <a:t>Pour tout renseignement, se rendre sur le site internet de l’établissement ou contacter le Secrétariat des élèves.</a:t>
            </a:r>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3700582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2DE95-3973-4F5D-AB4D-5C49F068FB1A}"/>
              </a:ext>
            </a:extLst>
          </p:cNvPr>
          <p:cNvSpPr>
            <a:spLocks noGrp="1"/>
          </p:cNvSpPr>
          <p:nvPr>
            <p:ph type="title"/>
          </p:nvPr>
        </p:nvSpPr>
        <p:spPr>
          <a:xfrm>
            <a:off x="0" y="648380"/>
            <a:ext cx="10471062" cy="1341119"/>
          </a:xfrm>
        </p:spPr>
        <p:txBody>
          <a:bodyPr>
            <a:noAutofit/>
          </a:bodyPr>
          <a:lstStyle/>
          <a:p>
            <a:pPr algn="ctr"/>
            <a:r>
              <a:rPr lang="fr-FR"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Demander des Aménagements d’Epreuves pour les Examens </a:t>
            </a:r>
            <a:r>
              <a:rPr lang="fr-FR"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AMEX- </a:t>
            </a:r>
          </a:p>
        </p:txBody>
      </p:sp>
      <p:pic>
        <p:nvPicPr>
          <p:cNvPr id="4" name="Image 3">
            <a:extLst>
              <a:ext uri="{FF2B5EF4-FFF2-40B4-BE49-F238E27FC236}">
                <a16:creationId xmlns:a16="http://schemas.microsoft.com/office/drawing/2014/main" id="{7CB7CD53-F0F3-48E9-A80A-B273C09EB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155" y="2470143"/>
            <a:ext cx="3628897" cy="3640201"/>
          </a:xfrm>
          <a:prstGeom prst="rect">
            <a:avLst/>
          </a:prstGeom>
        </p:spPr>
      </p:pic>
      <p:pic>
        <p:nvPicPr>
          <p:cNvPr id="6" name="Image 5">
            <a:extLst>
              <a:ext uri="{FF2B5EF4-FFF2-40B4-BE49-F238E27FC236}">
                <a16:creationId xmlns:a16="http://schemas.microsoft.com/office/drawing/2014/main" id="{67532E36-247F-49F1-A063-1FB013736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1062" y="497172"/>
            <a:ext cx="1720938" cy="1492327"/>
          </a:xfrm>
          <a:prstGeom prst="rect">
            <a:avLst/>
          </a:prstGeom>
        </p:spPr>
      </p:pic>
    </p:spTree>
    <p:extLst>
      <p:ext uri="{BB962C8B-B14F-4D97-AF65-F5344CB8AC3E}">
        <p14:creationId xmlns:p14="http://schemas.microsoft.com/office/powerpoint/2010/main" val="33086810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F6FED6-D6FE-47E8-8713-D47EB5BBF619}"/>
              </a:ext>
            </a:extLst>
          </p:cNvPr>
          <p:cNvSpPr>
            <a:spLocks noGrp="1"/>
          </p:cNvSpPr>
          <p:nvPr>
            <p:ph type="title"/>
          </p:nvPr>
        </p:nvSpPr>
        <p:spPr>
          <a:xfrm>
            <a:off x="608875" y="604834"/>
            <a:ext cx="10515600" cy="1325563"/>
          </a:xfrm>
        </p:spPr>
        <p:txBody>
          <a:bodyPr/>
          <a:lstStyle/>
          <a:p>
            <a:r>
              <a:rPr lang="fr-FR"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AMEX- Qui </a:t>
            </a:r>
            <a:r>
              <a:rPr lang="fr-FR"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initie la demande ?</a:t>
            </a:r>
          </a:p>
        </p:txBody>
      </p:sp>
      <p:sp>
        <p:nvSpPr>
          <p:cNvPr id="3" name="Espace réservé du contenu 2">
            <a:extLst>
              <a:ext uri="{FF2B5EF4-FFF2-40B4-BE49-F238E27FC236}">
                <a16:creationId xmlns:a16="http://schemas.microsoft.com/office/drawing/2014/main" id="{C5D17838-C43D-40C9-A108-428CF2220BBF}"/>
              </a:ext>
            </a:extLst>
          </p:cNvPr>
          <p:cNvSpPr>
            <a:spLocks noGrp="1"/>
          </p:cNvSpPr>
          <p:nvPr>
            <p:ph idx="1"/>
          </p:nvPr>
        </p:nvSpPr>
        <p:spPr>
          <a:xfrm>
            <a:off x="608875" y="2013777"/>
            <a:ext cx="10668725" cy="4578611"/>
          </a:xfrm>
        </p:spPr>
        <p:txBody>
          <a:bodyPr/>
          <a:lstStyle/>
          <a:p>
            <a:r>
              <a:rPr lang="fr-FR" b="1" dirty="0">
                <a:solidFill>
                  <a:srgbClr val="FFFF00"/>
                </a:solidFill>
                <a:latin typeface="Arial" panose="020B0604020202020204" pitchFamily="34" charset="0"/>
                <a:cs typeface="Arial" panose="020B0604020202020204" pitchFamily="34" charset="0"/>
              </a:rPr>
              <a:t>La famille doit faire la demande</a:t>
            </a:r>
            <a:r>
              <a:rPr lang="fr-FR" dirty="0">
                <a:latin typeface="Arial" panose="020B0604020202020204" pitchFamily="34" charset="0"/>
                <a:cs typeface="Arial" panose="020B0604020202020204" pitchFamily="34" charset="0"/>
              </a:rPr>
              <a:t>.</a:t>
            </a:r>
          </a:p>
          <a:p>
            <a:r>
              <a:rPr lang="fr-FR" dirty="0">
                <a:latin typeface="Arial" panose="020B0604020202020204" pitchFamily="34" charset="0"/>
                <a:cs typeface="Arial" panose="020B0604020202020204" pitchFamily="34" charset="0"/>
              </a:rPr>
              <a:t>Validité des mesures accordées : </a:t>
            </a:r>
            <a:r>
              <a:rPr lang="fr-FR" dirty="0">
                <a:solidFill>
                  <a:srgbClr val="FFFF00"/>
                </a:solidFill>
                <a:latin typeface="Arial" panose="020B0604020202020204" pitchFamily="34" charset="0"/>
                <a:cs typeface="Arial" panose="020B0604020202020204" pitchFamily="34" charset="0"/>
              </a:rPr>
              <a:t>Elles sont accordées jusqu’à l’obtention du </a:t>
            </a:r>
            <a:r>
              <a:rPr lang="fr-FR" dirty="0" smtClean="0">
                <a:solidFill>
                  <a:srgbClr val="FFFF00"/>
                </a:solidFill>
                <a:latin typeface="Arial" panose="020B0604020202020204" pitchFamily="34" charset="0"/>
                <a:cs typeface="Arial" panose="020B0604020202020204" pitchFamily="34" charset="0"/>
              </a:rPr>
              <a:t>Baccalauréat.</a:t>
            </a:r>
            <a:endParaRPr lang="fr-FR" dirty="0">
              <a:solidFill>
                <a:srgbClr val="FFFF00"/>
              </a:solidFill>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Peut on demander au cours du cycle des mesures supplémentaires que celles déjà accordées : </a:t>
            </a:r>
            <a:endParaRPr lang="fr-FR" dirty="0" smtClean="0">
              <a:latin typeface="Arial" panose="020B0604020202020204" pitchFamily="34" charset="0"/>
              <a:cs typeface="Arial" panose="020B0604020202020204" pitchFamily="34" charset="0"/>
            </a:endParaRPr>
          </a:p>
          <a:p>
            <a:pPr lvl="1"/>
            <a:r>
              <a:rPr lang="fr-FR" dirty="0">
                <a:latin typeface="Arial" panose="020B0604020202020204" pitchFamily="34" charset="0"/>
                <a:cs typeface="Arial" panose="020B0604020202020204" pitchFamily="34" charset="0"/>
              </a:rPr>
              <a:t>O</a:t>
            </a:r>
            <a:r>
              <a:rPr lang="fr-FR" dirty="0" smtClean="0">
                <a:latin typeface="Arial" panose="020B0604020202020204" pitchFamily="34" charset="0"/>
                <a:cs typeface="Arial" panose="020B0604020202020204" pitchFamily="34" charset="0"/>
              </a:rPr>
              <a:t>ui </a:t>
            </a:r>
            <a:r>
              <a:rPr lang="fr-FR" dirty="0">
                <a:latin typeface="Arial" panose="020B0604020202020204" pitchFamily="34" charset="0"/>
                <a:cs typeface="Arial" panose="020B0604020202020204" pitchFamily="34" charset="0"/>
              </a:rPr>
              <a:t>si la situation de l’élève s’est aggravée. </a:t>
            </a:r>
            <a:endParaRPr lang="fr-FR" dirty="0" smtClean="0">
              <a:latin typeface="Arial" panose="020B0604020202020204" pitchFamily="34" charset="0"/>
              <a:cs typeface="Arial" panose="020B0604020202020204" pitchFamily="34" charset="0"/>
            </a:endParaRPr>
          </a:p>
          <a:p>
            <a:pPr lvl="1"/>
            <a:r>
              <a:rPr lang="fr-FR" dirty="0" smtClean="0">
                <a:latin typeface="Arial" panose="020B0604020202020204" pitchFamily="34" charset="0"/>
                <a:cs typeface="Arial" panose="020B0604020202020204" pitchFamily="34" charset="0"/>
              </a:rPr>
              <a:t>Ces </a:t>
            </a:r>
            <a:r>
              <a:rPr lang="fr-FR" dirty="0">
                <a:latin typeface="Arial" panose="020B0604020202020204" pitchFamily="34" charset="0"/>
                <a:cs typeface="Arial" panose="020B0604020202020204" pitchFamily="34" charset="0"/>
              </a:rPr>
              <a:t>demandes doivent être dûment justifiées et seront étudiées par les personnes compétentes du service AMEX.</a:t>
            </a:r>
          </a:p>
          <a:p>
            <a:r>
              <a:rPr lang="fr-FR" dirty="0">
                <a:latin typeface="Arial" panose="020B0604020202020204" pitchFamily="34" charset="0"/>
                <a:cs typeface="Arial" panose="020B0604020202020204" pitchFamily="34" charset="0"/>
              </a:rPr>
              <a:t>Serveur actuellement ouvert. Fermeture à la clôture des inscriptions aux </a:t>
            </a:r>
            <a:r>
              <a:rPr lang="fr-FR" dirty="0" smtClean="0">
                <a:latin typeface="Arial" panose="020B0604020202020204" pitchFamily="34" charset="0"/>
                <a:cs typeface="Arial" panose="020B0604020202020204" pitchFamily="34" charset="0"/>
              </a:rPr>
              <a:t>examens (</a:t>
            </a:r>
            <a:r>
              <a:rPr lang="fr-FR" b="1" dirty="0" smtClean="0">
                <a:solidFill>
                  <a:srgbClr val="FFFF00"/>
                </a:solidFill>
                <a:latin typeface="Arial" panose="020B0604020202020204" pitchFamily="34" charset="0"/>
                <a:cs typeface="Arial" panose="020B0604020202020204" pitchFamily="34" charset="0"/>
              </a:rPr>
              <a:t>pour les classes de Premières actuelles : </a:t>
            </a:r>
            <a:r>
              <a:rPr lang="fr-FR" b="1" u="sng" dirty="0" smtClean="0">
                <a:solidFill>
                  <a:srgbClr val="FFFF00"/>
                </a:solidFill>
                <a:latin typeface="Arial" panose="020B0604020202020204" pitchFamily="34" charset="0"/>
                <a:cs typeface="Arial" panose="020B0604020202020204" pitchFamily="34" charset="0"/>
              </a:rPr>
              <a:t>24 novembre 2021</a:t>
            </a:r>
            <a:r>
              <a:rPr lang="fr-FR" dirty="0" smtClean="0">
                <a:latin typeface="Arial" panose="020B060402020202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3F9452F3-5C57-4952-B227-78D87B85D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1062" y="521453"/>
            <a:ext cx="1720938" cy="1492327"/>
          </a:xfrm>
          <a:prstGeom prst="rect">
            <a:avLst/>
          </a:prstGeom>
        </p:spPr>
      </p:pic>
      <p:pic>
        <p:nvPicPr>
          <p:cNvPr id="6" name="Image 5">
            <a:extLst>
              <a:ext uri="{FF2B5EF4-FFF2-40B4-BE49-F238E27FC236}">
                <a16:creationId xmlns:a16="http://schemas.microsoft.com/office/drawing/2014/main" id="{6BCB7166-D8F2-423C-AC9D-1AC8BEB4A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7600" y="5022840"/>
            <a:ext cx="822988" cy="707399"/>
          </a:xfrm>
          <a:prstGeom prst="rect">
            <a:avLst/>
          </a:prstGeom>
        </p:spPr>
      </p:pic>
    </p:spTree>
    <p:extLst>
      <p:ext uri="{BB962C8B-B14F-4D97-AF65-F5344CB8AC3E}">
        <p14:creationId xmlns:p14="http://schemas.microsoft.com/office/powerpoint/2010/main" val="37811124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0B1864-14CE-40E3-84F6-B478D59C5D8E}"/>
              </a:ext>
            </a:extLst>
          </p:cNvPr>
          <p:cNvSpPr>
            <a:spLocks noGrp="1"/>
          </p:cNvSpPr>
          <p:nvPr>
            <p:ph type="title"/>
          </p:nvPr>
        </p:nvSpPr>
        <p:spPr>
          <a:xfrm>
            <a:off x="606490" y="862148"/>
            <a:ext cx="10515600" cy="1593669"/>
          </a:xfrm>
        </p:spPr>
        <p:txBody>
          <a:bodyPr>
            <a:normAutofit fontScale="90000"/>
          </a:bodyPr>
          <a:lstStyle/>
          <a:p>
            <a:pPr algn="ctr"/>
            <a:r>
              <a:rPr lang="fr-FR" b="1" u="sng" dirty="0">
                <a:latin typeface="Arial" panose="020B0604020202020204" pitchFamily="34" charset="0"/>
                <a:cs typeface="Arial" panose="020B0604020202020204" pitchFamily="34" charset="0"/>
              </a:rPr>
              <a:t>Première </a:t>
            </a:r>
            <a:r>
              <a:rPr lang="fr-FR" b="1" u="sng" dirty="0" smtClean="0">
                <a:latin typeface="Arial" panose="020B0604020202020204" pitchFamily="34" charset="0"/>
                <a:cs typeface="Arial" panose="020B0604020202020204" pitchFamily="34" charset="0"/>
              </a:rPr>
              <a:t>demande - </a:t>
            </a:r>
            <a:r>
              <a:rPr lang="fr-FR" u="sng" dirty="0">
                <a:latin typeface="Arial" panose="020B0604020202020204" pitchFamily="34" charset="0"/>
                <a:cs typeface="Arial" panose="020B0604020202020204" pitchFamily="34" charset="0"/>
              </a:rPr>
              <a:t>Je crée mon compte : </a:t>
            </a:r>
            <a:r>
              <a:rPr lang="fr-FR" dirty="0">
                <a:latin typeface="Arial" panose="020B0604020202020204" pitchFamily="34" charset="0"/>
                <a:cs typeface="Arial" panose="020B0604020202020204" pitchFamily="34" charset="0"/>
              </a:rPr>
              <a:t/>
            </a:r>
            <a:br>
              <a:rPr lang="fr-FR" dirty="0">
                <a:latin typeface="Arial" panose="020B0604020202020204" pitchFamily="34" charset="0"/>
                <a:cs typeface="Arial" panose="020B0604020202020204" pitchFamily="34" charset="0"/>
              </a:rPr>
            </a:br>
            <a:r>
              <a:rPr lang="fr-FR" b="1" dirty="0">
                <a:solidFill>
                  <a:srgbClr val="FF0000"/>
                </a:solidFill>
                <a:latin typeface="Arial" panose="020B0604020202020204" pitchFamily="34" charset="0"/>
                <a:cs typeface="Arial" panose="020B0604020202020204" pitchFamily="34" charset="0"/>
              </a:rPr>
              <a:t>https://appli.ac-aix-marseille.fr/amex</a:t>
            </a:r>
            <a:r>
              <a:rPr lang="fr-FR" b="1" dirty="0" smtClean="0">
                <a:solidFill>
                  <a:srgbClr val="FF0000"/>
                </a:solidFill>
                <a:latin typeface="Arial" panose="020B0604020202020204" pitchFamily="34" charset="0"/>
                <a:cs typeface="Arial" panose="020B0604020202020204" pitchFamily="34" charset="0"/>
              </a:rPr>
              <a:t>/</a:t>
            </a:r>
            <a:r>
              <a:rPr lang="fr-FR" sz="3100" dirty="0">
                <a:latin typeface="Arial" panose="020B0604020202020204" pitchFamily="34" charset="0"/>
                <a:cs typeface="Arial" panose="020B0604020202020204" pitchFamily="34" charset="0"/>
              </a:rPr>
              <a:t/>
            </a:r>
            <a:br>
              <a:rPr lang="fr-FR" sz="3100" dirty="0">
                <a:latin typeface="Arial" panose="020B0604020202020204" pitchFamily="34" charset="0"/>
                <a:cs typeface="Arial" panose="020B0604020202020204" pitchFamily="34" charset="0"/>
              </a:rPr>
            </a:br>
            <a:r>
              <a:rPr lang="fr-FR" dirty="0"/>
              <a:t/>
            </a:r>
            <a:br>
              <a:rPr lang="fr-FR" dirty="0"/>
            </a:br>
            <a:endParaRPr lang="fr-FR" b="1" u="sng" dirty="0">
              <a:solidFill>
                <a:srgbClr val="0070C0"/>
              </a:solidFill>
            </a:endParaRPr>
          </a:p>
        </p:txBody>
      </p:sp>
      <p:sp>
        <p:nvSpPr>
          <p:cNvPr id="3" name="Espace réservé du contenu 2">
            <a:extLst>
              <a:ext uri="{FF2B5EF4-FFF2-40B4-BE49-F238E27FC236}">
                <a16:creationId xmlns:a16="http://schemas.microsoft.com/office/drawing/2014/main" id="{6D889962-8440-4281-9491-E1EA5D6ABFE8}"/>
              </a:ext>
            </a:extLst>
          </p:cNvPr>
          <p:cNvSpPr>
            <a:spLocks noGrp="1"/>
          </p:cNvSpPr>
          <p:nvPr>
            <p:ph sz="half" idx="1"/>
          </p:nvPr>
        </p:nvSpPr>
        <p:spPr>
          <a:xfrm>
            <a:off x="682690" y="2174240"/>
            <a:ext cx="5181600" cy="4450080"/>
          </a:xfrm>
        </p:spPr>
        <p:txBody>
          <a:bodyPr>
            <a:normAutofit fontScale="92500"/>
          </a:bodyPr>
          <a:lstStyle/>
          <a:p>
            <a:pPr>
              <a:buFont typeface="Wingdings" panose="05000000000000000000" pitchFamily="2" charset="2"/>
              <a:buChar char="Ø"/>
            </a:pPr>
            <a:r>
              <a:rPr lang="fr-FR" sz="2000" dirty="0">
                <a:solidFill>
                  <a:srgbClr val="FFFF00"/>
                </a:solidFill>
                <a:latin typeface="Arial" panose="020B0604020202020204" pitchFamily="34" charset="0"/>
                <a:cs typeface="Arial" panose="020B0604020202020204" pitchFamily="34" charset="0"/>
              </a:rPr>
              <a:t>Je téléverse les documents </a:t>
            </a:r>
            <a:r>
              <a:rPr lang="fr-FR" sz="2000" dirty="0">
                <a:latin typeface="Arial" panose="020B0604020202020204" pitchFamily="34" charset="0"/>
                <a:cs typeface="Arial" panose="020B0604020202020204" pitchFamily="34" charset="0"/>
              </a:rPr>
              <a:t>demandé (PAP / PPS / PAI).</a:t>
            </a:r>
          </a:p>
          <a:p>
            <a:pPr marL="0" indent="0">
              <a:buNone/>
            </a:pPr>
            <a:r>
              <a:rPr lang="fr-FR" sz="2000" dirty="0">
                <a:latin typeface="Arial" panose="020B0604020202020204" pitchFamily="34" charset="0"/>
                <a:cs typeface="Arial" panose="020B0604020202020204" pitchFamily="34" charset="0"/>
              </a:rPr>
              <a:t>Un PAP / PAI / PPS conforme est un document </a:t>
            </a:r>
            <a:r>
              <a:rPr lang="fr-FR" sz="2000" dirty="0">
                <a:solidFill>
                  <a:srgbClr val="FFFF00"/>
                </a:solidFill>
                <a:latin typeface="Arial" panose="020B0604020202020204" pitchFamily="34" charset="0"/>
                <a:cs typeface="Arial" panose="020B0604020202020204" pitchFamily="34" charset="0"/>
              </a:rPr>
              <a:t>validé par le médecin scolaire</a:t>
            </a:r>
            <a:r>
              <a:rPr lang="fr-FR" sz="2000" dirty="0">
                <a:latin typeface="Arial" panose="020B0604020202020204" pitchFamily="34" charset="0"/>
                <a:cs typeface="Arial" panose="020B0604020202020204" pitchFamily="34" charset="0"/>
              </a:rPr>
              <a:t>. En aucun cas il ne s'agit d’une DEMANDE en cours.</a:t>
            </a:r>
          </a:p>
          <a:p>
            <a:pPr>
              <a:buFont typeface="Wingdings" panose="05000000000000000000" pitchFamily="2" charset="2"/>
              <a:buChar char="Ø"/>
            </a:pPr>
            <a:r>
              <a:rPr lang="fr-FR" sz="2000" dirty="0">
                <a:solidFill>
                  <a:srgbClr val="FFFF00"/>
                </a:solidFill>
                <a:latin typeface="Arial" panose="020B0604020202020204" pitchFamily="34" charset="0"/>
                <a:cs typeface="Arial" panose="020B0604020202020204" pitchFamily="34" charset="0"/>
              </a:rPr>
              <a:t>L’Etablissement donne son avis </a:t>
            </a:r>
            <a:r>
              <a:rPr lang="fr-FR" sz="2000" dirty="0">
                <a:latin typeface="Arial" panose="020B0604020202020204" pitchFamily="34" charset="0"/>
                <a:cs typeface="Arial" panose="020B0604020202020204" pitchFamily="34" charset="0"/>
              </a:rPr>
              <a:t>(cohérence des mesures demandés par rapport au PAP / PAI / PPS).</a:t>
            </a:r>
          </a:p>
          <a:p>
            <a:pPr>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0" indent="0" algn="ctr">
              <a:buNone/>
            </a:pPr>
            <a:r>
              <a:rPr lang="fr-FR" sz="2000" b="1" dirty="0">
                <a:solidFill>
                  <a:srgbClr val="FFFF00"/>
                </a:solidFill>
                <a:latin typeface="Arial" panose="020B0604020202020204" pitchFamily="34" charset="0"/>
                <a:cs typeface="Arial" panose="020B0604020202020204" pitchFamily="34" charset="0"/>
              </a:rPr>
              <a:t>PROCEDURE SIMPLIFIEE</a:t>
            </a:r>
          </a:p>
          <a:p>
            <a:pPr marL="0" indent="0" algn="ctr">
              <a:buNone/>
            </a:pPr>
            <a:r>
              <a:rPr lang="fr-FR" sz="2000" b="1" dirty="0">
                <a:solidFill>
                  <a:srgbClr val="FFFF00"/>
                </a:solidFill>
                <a:latin typeface="Arial" panose="020B0604020202020204" pitchFamily="34" charset="0"/>
                <a:cs typeface="Arial" panose="020B0604020202020204" pitchFamily="34" charset="0"/>
              </a:rPr>
              <a:t>REPONSE SERVICE AMEX (assez rapide)</a:t>
            </a:r>
          </a:p>
        </p:txBody>
      </p:sp>
      <p:sp>
        <p:nvSpPr>
          <p:cNvPr id="4" name="Espace réservé du contenu 3">
            <a:extLst>
              <a:ext uri="{FF2B5EF4-FFF2-40B4-BE49-F238E27FC236}">
                <a16:creationId xmlns:a16="http://schemas.microsoft.com/office/drawing/2014/main" id="{8D6C53BF-1877-4552-87F2-0F8FCD22011A}"/>
              </a:ext>
            </a:extLst>
          </p:cNvPr>
          <p:cNvSpPr>
            <a:spLocks noGrp="1"/>
          </p:cNvSpPr>
          <p:nvPr>
            <p:ph sz="half" idx="2"/>
          </p:nvPr>
        </p:nvSpPr>
        <p:spPr>
          <a:xfrm>
            <a:off x="6204246" y="2052320"/>
            <a:ext cx="5181600" cy="4572000"/>
          </a:xfrm>
        </p:spPr>
        <p:txBody>
          <a:bodyPr>
            <a:normAutofit fontScale="92500"/>
          </a:bodyPr>
          <a:lstStyle/>
          <a:p>
            <a:pPr>
              <a:buFont typeface="Wingdings" panose="05000000000000000000" pitchFamily="2" charset="2"/>
              <a:buChar char="Ø"/>
            </a:pPr>
            <a:r>
              <a:rPr lang="fr-FR" sz="2000" dirty="0">
                <a:latin typeface="Arial" panose="020B0604020202020204" pitchFamily="34" charset="0"/>
                <a:cs typeface="Arial" panose="020B0604020202020204" pitchFamily="34" charset="0"/>
              </a:rPr>
              <a:t>Je n’ai pas de PAP / PPS / PAI.</a:t>
            </a:r>
          </a:p>
          <a:p>
            <a:pPr>
              <a:buFont typeface="Wingdings" panose="05000000000000000000" pitchFamily="2" charset="2"/>
              <a:buChar char="Ø"/>
            </a:pPr>
            <a:r>
              <a:rPr lang="fr-FR" sz="2000" dirty="0">
                <a:solidFill>
                  <a:srgbClr val="FFFF00"/>
                </a:solidFill>
                <a:latin typeface="Arial" panose="020B0604020202020204" pitchFamily="34" charset="0"/>
                <a:cs typeface="Arial" panose="020B0604020202020204" pitchFamily="34" charset="0"/>
              </a:rPr>
              <a:t>Je téléverse / envoie par courrier les documents demandés </a:t>
            </a:r>
            <a:r>
              <a:rPr lang="fr-FR" sz="2000" dirty="0">
                <a:latin typeface="Arial" panose="020B0604020202020204" pitchFamily="34" charset="0"/>
                <a:cs typeface="Arial" panose="020B0604020202020204" pitchFamily="34" charset="0"/>
              </a:rPr>
              <a:t>(copies / Bilan professionnels de santé..). </a:t>
            </a:r>
          </a:p>
          <a:p>
            <a:pPr>
              <a:buFont typeface="Wingdings" panose="05000000000000000000" pitchFamily="2" charset="2"/>
              <a:buChar char="Ø"/>
            </a:pPr>
            <a:r>
              <a:rPr lang="fr-FR" sz="2000" dirty="0">
                <a:solidFill>
                  <a:srgbClr val="FFFF00"/>
                </a:solidFill>
                <a:latin typeface="Arial" panose="020B0604020202020204" pitchFamily="34" charset="0"/>
                <a:cs typeface="Arial" panose="020B0604020202020204" pitchFamily="34" charset="0"/>
              </a:rPr>
              <a:t>L’établissement donne son avis </a:t>
            </a:r>
            <a:r>
              <a:rPr lang="fr-FR" sz="2000" dirty="0">
                <a:latin typeface="Arial" panose="020B0604020202020204" pitchFamily="34" charset="0"/>
                <a:cs typeface="Arial" panose="020B0604020202020204" pitchFamily="34" charset="0"/>
              </a:rPr>
              <a:t>(cohérence des mesures demandés par rapport aux éventuelles difficultés de l’élève),</a:t>
            </a:r>
          </a:p>
          <a:p>
            <a:pPr>
              <a:buFont typeface="Wingdings" panose="05000000000000000000" pitchFamily="2" charset="2"/>
              <a:buChar char="Ø"/>
            </a:pPr>
            <a:r>
              <a:rPr lang="fr-FR" sz="2000" dirty="0">
                <a:solidFill>
                  <a:srgbClr val="FFFF00"/>
                </a:solidFill>
                <a:latin typeface="Arial" panose="020B0604020202020204" pitchFamily="34" charset="0"/>
                <a:cs typeface="Arial" panose="020B0604020202020204" pitchFamily="34" charset="0"/>
              </a:rPr>
              <a:t>Le dossier est traité par les médecins scolaires AMEX</a:t>
            </a:r>
          </a:p>
          <a:p>
            <a:pPr>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0" indent="0" algn="ctr">
              <a:buNone/>
            </a:pPr>
            <a:r>
              <a:rPr lang="fr-FR" sz="2000" b="1" dirty="0">
                <a:solidFill>
                  <a:srgbClr val="FFFF00"/>
                </a:solidFill>
                <a:latin typeface="Arial" panose="020B0604020202020204" pitchFamily="34" charset="0"/>
                <a:cs typeface="Arial" panose="020B0604020202020204" pitchFamily="34" charset="0"/>
              </a:rPr>
              <a:t>PROCEDURE COMPLETE</a:t>
            </a:r>
          </a:p>
          <a:p>
            <a:pPr marL="0" indent="0" algn="ctr">
              <a:buNone/>
            </a:pPr>
            <a:r>
              <a:rPr lang="fr-FR" sz="2000" b="1" dirty="0">
                <a:solidFill>
                  <a:srgbClr val="FFFF00"/>
                </a:solidFill>
                <a:latin typeface="Arial" panose="020B0604020202020204" pitchFamily="34" charset="0"/>
                <a:cs typeface="Arial" panose="020B0604020202020204" pitchFamily="34" charset="0"/>
              </a:rPr>
              <a:t>REPONSE SERVICE AMEX (assez longue)</a:t>
            </a:r>
          </a:p>
          <a:p>
            <a:endParaRPr lang="fr-FR" dirty="0"/>
          </a:p>
          <a:p>
            <a:endParaRPr lang="fr-FR" dirty="0"/>
          </a:p>
          <a:p>
            <a:endParaRPr lang="fr-FR" dirty="0"/>
          </a:p>
        </p:txBody>
      </p:sp>
      <p:pic>
        <p:nvPicPr>
          <p:cNvPr id="6" name="Image 5">
            <a:extLst>
              <a:ext uri="{FF2B5EF4-FFF2-40B4-BE49-F238E27FC236}">
                <a16:creationId xmlns:a16="http://schemas.microsoft.com/office/drawing/2014/main" id="{1D1CD328-193C-40D3-BFA4-2D75D10B8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1062" y="480917"/>
            <a:ext cx="1720938" cy="1492327"/>
          </a:xfrm>
          <a:prstGeom prst="rect">
            <a:avLst/>
          </a:prstGeom>
        </p:spPr>
      </p:pic>
      <p:pic>
        <p:nvPicPr>
          <p:cNvPr id="8" name="Image 7">
            <a:extLst>
              <a:ext uri="{FF2B5EF4-FFF2-40B4-BE49-F238E27FC236}">
                <a16:creationId xmlns:a16="http://schemas.microsoft.com/office/drawing/2014/main" id="{6BCB7166-D8F2-423C-AC9D-1AC8BEB4A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90" y="2575732"/>
            <a:ext cx="444500" cy="382070"/>
          </a:xfrm>
          <a:prstGeom prst="rect">
            <a:avLst/>
          </a:prstGeom>
        </p:spPr>
      </p:pic>
      <p:sp>
        <p:nvSpPr>
          <p:cNvPr id="10" name="Flèche : bas 9">
            <a:extLst>
              <a:ext uri="{FF2B5EF4-FFF2-40B4-BE49-F238E27FC236}">
                <a16:creationId xmlns:a16="http://schemas.microsoft.com/office/drawing/2014/main" id="{91695D0C-7F5A-4D6F-B079-3123F78272FA}"/>
              </a:ext>
            </a:extLst>
          </p:cNvPr>
          <p:cNvSpPr/>
          <p:nvPr/>
        </p:nvSpPr>
        <p:spPr>
          <a:xfrm>
            <a:off x="2916511" y="4788641"/>
            <a:ext cx="575626" cy="6629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bas 11">
            <a:extLst>
              <a:ext uri="{FF2B5EF4-FFF2-40B4-BE49-F238E27FC236}">
                <a16:creationId xmlns:a16="http://schemas.microsoft.com/office/drawing/2014/main" id="{65810105-12A4-4FC4-86F1-11AD4BEC557F}"/>
              </a:ext>
            </a:extLst>
          </p:cNvPr>
          <p:cNvSpPr/>
          <p:nvPr/>
        </p:nvSpPr>
        <p:spPr>
          <a:xfrm>
            <a:off x="8647983" y="4788641"/>
            <a:ext cx="522142" cy="6629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157109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3455F-A122-487C-90AA-D0042B311BBF}"/>
              </a:ext>
            </a:extLst>
          </p:cNvPr>
          <p:cNvSpPr>
            <a:spLocks noGrp="1"/>
          </p:cNvSpPr>
          <p:nvPr>
            <p:ph type="title"/>
          </p:nvPr>
        </p:nvSpPr>
        <p:spPr/>
        <p:txBody>
          <a:bodyPr/>
          <a:lstStyle/>
          <a:p>
            <a:r>
              <a:rPr lang="fr-FR"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AMEX- </a:t>
            </a:r>
            <a:r>
              <a:rPr lang="fr-FR"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Création d’une demande</a:t>
            </a:r>
            <a:endParaRPr lang="fr-FR" dirty="0"/>
          </a:p>
        </p:txBody>
      </p:sp>
      <p:pic>
        <p:nvPicPr>
          <p:cNvPr id="17" name="Espace réservé du contenu 16">
            <a:extLst>
              <a:ext uri="{FF2B5EF4-FFF2-40B4-BE49-F238E27FC236}">
                <a16:creationId xmlns:a16="http://schemas.microsoft.com/office/drawing/2014/main" id="{93CCF20D-1A94-4AA6-AEF9-BBBF1D692B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5194" y="2039860"/>
            <a:ext cx="7584113" cy="4760138"/>
          </a:xfrm>
        </p:spPr>
      </p:pic>
      <p:pic>
        <p:nvPicPr>
          <p:cNvPr id="19" name="Image 18">
            <a:extLst>
              <a:ext uri="{FF2B5EF4-FFF2-40B4-BE49-F238E27FC236}">
                <a16:creationId xmlns:a16="http://schemas.microsoft.com/office/drawing/2014/main" id="{0FADF662-B59B-4BAF-8AE2-99C2012AA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994" y="547533"/>
            <a:ext cx="1720938" cy="1492327"/>
          </a:xfrm>
          <a:prstGeom prst="rect">
            <a:avLst/>
          </a:prstGeom>
        </p:spPr>
      </p:pic>
    </p:spTree>
    <p:extLst>
      <p:ext uri="{BB962C8B-B14F-4D97-AF65-F5344CB8AC3E}">
        <p14:creationId xmlns:p14="http://schemas.microsoft.com/office/powerpoint/2010/main" val="11893207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876B7D-6E2F-4201-8144-E5979155A4EB}"/>
              </a:ext>
            </a:extLst>
          </p:cNvPr>
          <p:cNvSpPr>
            <a:spLocks noGrp="1"/>
          </p:cNvSpPr>
          <p:nvPr>
            <p:ph type="title"/>
          </p:nvPr>
        </p:nvSpPr>
        <p:spPr>
          <a:xfrm>
            <a:off x="487681" y="753228"/>
            <a:ext cx="9806502" cy="1080938"/>
          </a:xfrm>
        </p:spPr>
        <p:txBody>
          <a:bodyPr/>
          <a:lstStyle/>
          <a:p>
            <a:r>
              <a:rPr lang="fr-FR"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AMEX- </a:t>
            </a:r>
            <a:r>
              <a:rPr lang="fr-FR"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Sélection des mesures concernées</a:t>
            </a:r>
            <a:endParaRPr lang="fr-FR" dirty="0"/>
          </a:p>
        </p:txBody>
      </p:sp>
      <p:pic>
        <p:nvPicPr>
          <p:cNvPr id="5" name="Espace réservé du contenu 4">
            <a:extLst>
              <a:ext uri="{FF2B5EF4-FFF2-40B4-BE49-F238E27FC236}">
                <a16:creationId xmlns:a16="http://schemas.microsoft.com/office/drawing/2014/main" id="{7F549969-57B5-4EC5-9E39-8C3CF6E325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5905" y="2039860"/>
            <a:ext cx="7662692" cy="4633620"/>
          </a:xfrm>
        </p:spPr>
      </p:pic>
      <p:pic>
        <p:nvPicPr>
          <p:cNvPr id="7" name="Image 6">
            <a:extLst>
              <a:ext uri="{FF2B5EF4-FFF2-40B4-BE49-F238E27FC236}">
                <a16:creationId xmlns:a16="http://schemas.microsoft.com/office/drawing/2014/main" id="{15C941F1-A674-4E01-B4CC-DF3B442F7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1062" y="547533"/>
            <a:ext cx="1720938" cy="1492327"/>
          </a:xfrm>
          <a:prstGeom prst="rect">
            <a:avLst/>
          </a:prstGeom>
        </p:spPr>
      </p:pic>
    </p:spTree>
    <p:extLst>
      <p:ext uri="{BB962C8B-B14F-4D97-AF65-F5344CB8AC3E}">
        <p14:creationId xmlns:p14="http://schemas.microsoft.com/office/powerpoint/2010/main" val="3422410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9B121-87E6-4899-A7AE-DB01E849D2DB}"/>
              </a:ext>
            </a:extLst>
          </p:cNvPr>
          <p:cNvSpPr>
            <a:spLocks noGrp="1"/>
          </p:cNvSpPr>
          <p:nvPr>
            <p:ph type="title"/>
          </p:nvPr>
        </p:nvSpPr>
        <p:spPr/>
        <p:txBody>
          <a:bodyPr/>
          <a:lstStyle/>
          <a:p>
            <a:r>
              <a:rPr lang="fr-FR"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AMEX- </a:t>
            </a:r>
            <a:r>
              <a:rPr lang="fr-FR"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Validation de la demande </a:t>
            </a:r>
            <a:endParaRPr lang="fr-FR" dirty="0"/>
          </a:p>
        </p:txBody>
      </p:sp>
      <p:pic>
        <p:nvPicPr>
          <p:cNvPr id="5" name="Espace réservé du contenu 4">
            <a:extLst>
              <a:ext uri="{FF2B5EF4-FFF2-40B4-BE49-F238E27FC236}">
                <a16:creationId xmlns:a16="http://schemas.microsoft.com/office/drawing/2014/main" id="{CA68979D-E8E9-4407-AD10-06AB9FE3B7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3194" y="2069315"/>
            <a:ext cx="7213144" cy="4627577"/>
          </a:xfrm>
        </p:spPr>
      </p:pic>
      <p:pic>
        <p:nvPicPr>
          <p:cNvPr id="9" name="Image 8">
            <a:extLst>
              <a:ext uri="{FF2B5EF4-FFF2-40B4-BE49-F238E27FC236}">
                <a16:creationId xmlns:a16="http://schemas.microsoft.com/office/drawing/2014/main" id="{A422D3CA-8B6E-40CE-A224-5B7878E77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1062" y="477864"/>
            <a:ext cx="1720938" cy="1492327"/>
          </a:xfrm>
          <a:prstGeom prst="rect">
            <a:avLst/>
          </a:prstGeom>
        </p:spPr>
      </p:pic>
    </p:spTree>
    <p:extLst>
      <p:ext uri="{BB962C8B-B14F-4D97-AF65-F5344CB8AC3E}">
        <p14:creationId xmlns:p14="http://schemas.microsoft.com/office/powerpoint/2010/main" val="478571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cadre général</a:t>
            </a:r>
          </a:p>
        </p:txBody>
      </p:sp>
      <p:sp>
        <p:nvSpPr>
          <p:cNvPr id="3" name="Espace réservé du contenu 2"/>
          <p:cNvSpPr>
            <a:spLocks noGrp="1"/>
          </p:cNvSpPr>
          <p:nvPr>
            <p:ph idx="1"/>
          </p:nvPr>
        </p:nvSpPr>
        <p:spPr>
          <a:xfrm>
            <a:off x="680321" y="1988530"/>
            <a:ext cx="11145919" cy="3599316"/>
          </a:xfrm>
        </p:spPr>
        <p:txBody>
          <a:bodyPr/>
          <a:lstStyle/>
          <a:p>
            <a:pPr marL="0" indent="0">
              <a:buNone/>
            </a:pPr>
            <a:r>
              <a:rPr lang="fr-FR" dirty="0"/>
              <a:t>Répartition des coefficients des épreuves terminales et évaluations de contrôle continu des enseignements obligatoires pour l’attribution du Baccalauréat</a:t>
            </a:r>
          </a:p>
        </p:txBody>
      </p:sp>
      <p:graphicFrame>
        <p:nvGraphicFramePr>
          <p:cNvPr id="6" name="Graphique 5"/>
          <p:cNvGraphicFramePr/>
          <p:nvPr>
            <p:extLst>
              <p:ext uri="{D42A27DB-BD31-4B8C-83A1-F6EECF244321}">
                <p14:modId xmlns:p14="http://schemas.microsoft.com/office/powerpoint/2010/main" val="1459766410"/>
              </p:ext>
            </p:extLst>
          </p:nvPr>
        </p:nvGraphicFramePr>
        <p:xfrm>
          <a:off x="89990" y="2901162"/>
          <a:ext cx="6232434" cy="37783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p:nvPr>
            <p:extLst>
              <p:ext uri="{D42A27DB-BD31-4B8C-83A1-F6EECF244321}">
                <p14:modId xmlns:p14="http://schemas.microsoft.com/office/powerpoint/2010/main" val="199775176"/>
              </p:ext>
            </p:extLst>
          </p:nvPr>
        </p:nvGraphicFramePr>
        <p:xfrm>
          <a:off x="6322424" y="2901161"/>
          <a:ext cx="5747656" cy="3778311"/>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p:cNvSpPr txBox="1"/>
          <p:nvPr/>
        </p:nvSpPr>
        <p:spPr>
          <a:xfrm>
            <a:off x="6253280" y="555033"/>
            <a:ext cx="3944983" cy="1477328"/>
          </a:xfrm>
          <a:prstGeom prst="rect">
            <a:avLst/>
          </a:prstGeom>
          <a:noFill/>
        </p:spPr>
        <p:txBody>
          <a:bodyPr wrap="square" rtlCol="0">
            <a:spAutoFit/>
          </a:bodyPr>
          <a:lstStyle/>
          <a:p>
            <a:r>
              <a:rPr lang="fr-FR" dirty="0" smtClean="0">
                <a:sym typeface="Wingdings" panose="05000000000000000000" pitchFamily="2" charset="2"/>
              </a:rPr>
              <a:t> Les coefficients des enseignements évalués en contrôle continu, comme celui d’EMC, auront une valeur légèrement différente pour la session 2022!</a:t>
            </a:r>
            <a:endParaRPr lang="fr-FR" dirty="0"/>
          </a:p>
        </p:txBody>
      </p:sp>
      <p:pic>
        <p:nvPicPr>
          <p:cNvPr id="7" name="Image 6"/>
          <p:cNvPicPr>
            <a:picLocks noChangeAspect="1"/>
          </p:cNvPicPr>
          <p:nvPr/>
        </p:nvPicPr>
        <p:blipFill>
          <a:blip r:embed="rId4"/>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1936004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cadre général</a:t>
            </a:r>
          </a:p>
        </p:txBody>
      </p:sp>
      <p:sp>
        <p:nvSpPr>
          <p:cNvPr id="3" name="Espace réservé du contenu 2"/>
          <p:cNvSpPr>
            <a:spLocks noGrp="1"/>
          </p:cNvSpPr>
          <p:nvPr>
            <p:ph idx="1"/>
          </p:nvPr>
        </p:nvSpPr>
        <p:spPr>
          <a:xfrm>
            <a:off x="593236" y="1930836"/>
            <a:ext cx="11330704" cy="3599316"/>
          </a:xfrm>
        </p:spPr>
        <p:txBody>
          <a:bodyPr/>
          <a:lstStyle/>
          <a:p>
            <a:pPr marL="0" indent="0">
              <a:buNone/>
            </a:pPr>
            <a:r>
              <a:rPr lang="fr-FR" dirty="0"/>
              <a:t>Les options sont évaluées en contrôle continu et leurs coefficients s’ajoutent au 100% (</a:t>
            </a:r>
            <a:r>
              <a:rPr lang="fr-FR" b="1" dirty="0">
                <a:solidFill>
                  <a:srgbClr val="FFFF00"/>
                </a:solidFill>
              </a:rPr>
              <a:t>à partir des moyennes trimestrielles </a:t>
            </a:r>
            <a:r>
              <a:rPr lang="fr-FR" dirty="0"/>
              <a:t>des deux années du cycle terminal</a:t>
            </a:r>
            <a:r>
              <a:rPr lang="fr-FR" dirty="0" smtClean="0"/>
              <a:t>), </a:t>
            </a:r>
            <a:r>
              <a:rPr lang="fr-FR" sz="2000" dirty="0" smtClean="0"/>
              <a:t>leurs moyennes sont également prises en compte dans le dossier Parcoursup.</a:t>
            </a:r>
            <a:endParaRPr lang="fr-FR" sz="2000" dirty="0"/>
          </a:p>
        </p:txBody>
      </p:sp>
      <p:graphicFrame>
        <p:nvGraphicFramePr>
          <p:cNvPr id="4" name="Tableau 3"/>
          <p:cNvGraphicFramePr>
            <a:graphicFrameLocks noGrp="1"/>
          </p:cNvGraphicFramePr>
          <p:nvPr>
            <p:extLst>
              <p:ext uri="{D42A27DB-BD31-4B8C-83A1-F6EECF244321}">
                <p14:modId xmlns:p14="http://schemas.microsoft.com/office/powerpoint/2010/main" val="1635763124"/>
              </p:ext>
            </p:extLst>
          </p:nvPr>
        </p:nvGraphicFramePr>
        <p:xfrm>
          <a:off x="680321" y="2974098"/>
          <a:ext cx="10748920" cy="3803995"/>
        </p:xfrm>
        <a:graphic>
          <a:graphicData uri="http://schemas.openxmlformats.org/drawingml/2006/table">
            <a:tbl>
              <a:tblPr firstRow="1" bandRow="1">
                <a:tableStyleId>{5C22544A-7EE6-4342-B048-85BDC9FD1C3A}</a:tableStyleId>
              </a:tblPr>
              <a:tblGrid>
                <a:gridCol w="3128917">
                  <a:extLst>
                    <a:ext uri="{9D8B030D-6E8A-4147-A177-3AD203B41FA5}">
                      <a16:colId xmlns:a16="http://schemas.microsoft.com/office/drawing/2014/main" val="84966146"/>
                    </a:ext>
                  </a:extLst>
                </a:gridCol>
                <a:gridCol w="1314450">
                  <a:extLst>
                    <a:ext uri="{9D8B030D-6E8A-4147-A177-3AD203B41FA5}">
                      <a16:colId xmlns:a16="http://schemas.microsoft.com/office/drawing/2014/main" val="3726240030"/>
                    </a:ext>
                  </a:extLst>
                </a:gridCol>
                <a:gridCol w="1200150">
                  <a:extLst>
                    <a:ext uri="{9D8B030D-6E8A-4147-A177-3AD203B41FA5}">
                      <a16:colId xmlns:a16="http://schemas.microsoft.com/office/drawing/2014/main" val="2936278287"/>
                    </a:ext>
                  </a:extLst>
                </a:gridCol>
                <a:gridCol w="1352550">
                  <a:extLst>
                    <a:ext uri="{9D8B030D-6E8A-4147-A177-3AD203B41FA5}">
                      <a16:colId xmlns:a16="http://schemas.microsoft.com/office/drawing/2014/main" val="538915353"/>
                    </a:ext>
                  </a:extLst>
                </a:gridCol>
                <a:gridCol w="1197646">
                  <a:extLst>
                    <a:ext uri="{9D8B030D-6E8A-4147-A177-3AD203B41FA5}">
                      <a16:colId xmlns:a16="http://schemas.microsoft.com/office/drawing/2014/main" val="3030210039"/>
                    </a:ext>
                  </a:extLst>
                </a:gridCol>
                <a:gridCol w="1212179">
                  <a:extLst>
                    <a:ext uri="{9D8B030D-6E8A-4147-A177-3AD203B41FA5}">
                      <a16:colId xmlns:a16="http://schemas.microsoft.com/office/drawing/2014/main" val="4283184384"/>
                    </a:ext>
                  </a:extLst>
                </a:gridCol>
                <a:gridCol w="1343028">
                  <a:extLst>
                    <a:ext uri="{9D8B030D-6E8A-4147-A177-3AD203B41FA5}">
                      <a16:colId xmlns:a16="http://schemas.microsoft.com/office/drawing/2014/main" val="1973040730"/>
                    </a:ext>
                  </a:extLst>
                </a:gridCol>
              </a:tblGrid>
              <a:tr h="429614">
                <a:tc>
                  <a:txBody>
                    <a:bodyPr/>
                    <a:lstStyle/>
                    <a:p>
                      <a:endParaRPr lang="fr-FR" dirty="0"/>
                    </a:p>
                  </a:txBody>
                  <a:tcPr/>
                </a:tc>
                <a:tc gridSpan="3">
                  <a:txBody>
                    <a:bodyPr/>
                    <a:lstStyle/>
                    <a:p>
                      <a:pPr algn="ctr"/>
                      <a:r>
                        <a:rPr lang="fr-FR" dirty="0"/>
                        <a:t>Voie générale</a:t>
                      </a:r>
                    </a:p>
                  </a:txBody>
                  <a:tcPr/>
                </a:tc>
                <a:tc hMerge="1">
                  <a:txBody>
                    <a:bodyPr/>
                    <a:lstStyle/>
                    <a:p>
                      <a:endParaRPr lang="fr-FR" dirty="0"/>
                    </a:p>
                  </a:txBody>
                  <a:tcPr/>
                </a:tc>
                <a:tc hMerge="1">
                  <a:txBody>
                    <a:bodyPr/>
                    <a:lstStyle/>
                    <a:p>
                      <a:endParaRPr lang="fr-FR" dirty="0"/>
                    </a:p>
                  </a:txBody>
                  <a:tcPr/>
                </a:tc>
                <a:tc gridSpan="3">
                  <a:txBody>
                    <a:bodyPr/>
                    <a:lstStyle/>
                    <a:p>
                      <a:pPr algn="ctr"/>
                      <a:r>
                        <a:rPr lang="fr-FR" dirty="0"/>
                        <a:t>Voie technologique</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4864792"/>
                  </a:ext>
                </a:extLst>
              </a:tr>
              <a:tr h="741525">
                <a:tc>
                  <a:txBody>
                    <a:bodyPr/>
                    <a:lstStyle/>
                    <a:p>
                      <a:endParaRPr lang="fr-FR"/>
                    </a:p>
                  </a:txBody>
                  <a:tcPr/>
                </a:tc>
                <a:tc>
                  <a:txBody>
                    <a:bodyPr/>
                    <a:lstStyle/>
                    <a:p>
                      <a:pPr algn="ctr"/>
                      <a:r>
                        <a:rPr lang="fr-FR" dirty="0"/>
                        <a:t>Première</a:t>
                      </a:r>
                    </a:p>
                  </a:txBody>
                  <a:tcPr anchor="ctr"/>
                </a:tc>
                <a:tc>
                  <a:txBody>
                    <a:bodyPr/>
                    <a:lstStyle/>
                    <a:p>
                      <a:pPr algn="ctr"/>
                      <a:r>
                        <a:rPr lang="fr-FR" dirty="0" smtClean="0"/>
                        <a:t>Terminale</a:t>
                      </a:r>
                      <a:endParaRPr lang="fr-FR" dirty="0"/>
                    </a:p>
                  </a:txBody>
                  <a:tcPr anchor="ctr"/>
                </a:tc>
                <a:tc>
                  <a:txBody>
                    <a:bodyPr/>
                    <a:lstStyle/>
                    <a:p>
                      <a:pPr algn="ctr"/>
                      <a:r>
                        <a:rPr lang="fr-FR" dirty="0"/>
                        <a:t>Total cycle</a:t>
                      </a:r>
                    </a:p>
                  </a:txBody>
                  <a:tcPr anchor="ctr"/>
                </a:tc>
                <a:tc>
                  <a:txBody>
                    <a:bodyPr/>
                    <a:lstStyle/>
                    <a:p>
                      <a:pPr algn="ctr"/>
                      <a:r>
                        <a:rPr lang="fr-FR" dirty="0"/>
                        <a:t>Première</a:t>
                      </a:r>
                    </a:p>
                  </a:txBody>
                  <a:tcPr anchor="ctr"/>
                </a:tc>
                <a:tc>
                  <a:txBody>
                    <a:bodyPr/>
                    <a:lstStyle/>
                    <a:p>
                      <a:pPr algn="ctr"/>
                      <a:r>
                        <a:rPr lang="fr-FR" dirty="0" smtClean="0"/>
                        <a:t>Terminale</a:t>
                      </a:r>
                      <a:endParaRPr lang="fr-FR" dirty="0"/>
                    </a:p>
                  </a:txBody>
                  <a:tcPr anchor="ctr"/>
                </a:tc>
                <a:tc>
                  <a:txBody>
                    <a:bodyPr/>
                    <a:lstStyle/>
                    <a:p>
                      <a:pPr algn="ctr"/>
                      <a:r>
                        <a:rPr lang="fr-FR" dirty="0"/>
                        <a:t>Total cycle</a:t>
                      </a:r>
                    </a:p>
                  </a:txBody>
                  <a:tcPr anchor="ctr"/>
                </a:tc>
                <a:extLst>
                  <a:ext uri="{0D108BD9-81ED-4DB2-BD59-A6C34878D82A}">
                    <a16:rowId xmlns:a16="http://schemas.microsoft.com/office/drawing/2014/main" val="1858932898"/>
                  </a:ext>
                </a:extLst>
              </a:tr>
              <a:tr h="429614">
                <a:tc>
                  <a:txBody>
                    <a:bodyPr/>
                    <a:lstStyle/>
                    <a:p>
                      <a:r>
                        <a:rPr lang="fr-FR" dirty="0"/>
                        <a:t>Option 1</a:t>
                      </a:r>
                    </a:p>
                  </a:txBody>
                  <a:tcPr/>
                </a:tc>
                <a:tc>
                  <a:txBody>
                    <a:bodyPr/>
                    <a:lstStyle/>
                    <a:p>
                      <a:pPr algn="ctr"/>
                      <a:r>
                        <a:rPr lang="fr-FR" dirty="0"/>
                        <a:t>2</a:t>
                      </a:r>
                    </a:p>
                  </a:txBody>
                  <a:tcPr/>
                </a:tc>
                <a:tc>
                  <a:txBody>
                    <a:bodyPr/>
                    <a:lstStyle/>
                    <a:p>
                      <a:pPr algn="ctr"/>
                      <a:r>
                        <a:rPr lang="fr-FR" dirty="0"/>
                        <a:t>2</a:t>
                      </a:r>
                    </a:p>
                  </a:txBody>
                  <a:tcPr/>
                </a:tc>
                <a:tc>
                  <a:txBody>
                    <a:bodyPr/>
                    <a:lstStyle/>
                    <a:p>
                      <a:pPr algn="ctr"/>
                      <a:r>
                        <a:rPr lang="fr-FR" dirty="0"/>
                        <a:t>4</a:t>
                      </a:r>
                    </a:p>
                  </a:txBody>
                  <a:tcPr/>
                </a:tc>
                <a:tc>
                  <a:txBody>
                    <a:bodyPr/>
                    <a:lstStyle/>
                    <a:p>
                      <a:pPr algn="ctr"/>
                      <a:r>
                        <a:rPr lang="fr-FR" dirty="0"/>
                        <a:t>2</a:t>
                      </a:r>
                    </a:p>
                  </a:txBody>
                  <a:tcPr/>
                </a:tc>
                <a:tc>
                  <a:txBody>
                    <a:bodyPr/>
                    <a:lstStyle/>
                    <a:p>
                      <a:pPr algn="ctr"/>
                      <a:r>
                        <a:rPr lang="fr-FR" dirty="0"/>
                        <a:t>2</a:t>
                      </a:r>
                    </a:p>
                  </a:txBody>
                  <a:tcPr/>
                </a:tc>
                <a:tc>
                  <a:txBody>
                    <a:bodyPr/>
                    <a:lstStyle/>
                    <a:p>
                      <a:pPr algn="ctr"/>
                      <a:r>
                        <a:rPr lang="fr-FR" dirty="0"/>
                        <a:t>4</a:t>
                      </a:r>
                    </a:p>
                  </a:txBody>
                  <a:tcPr/>
                </a:tc>
                <a:extLst>
                  <a:ext uri="{0D108BD9-81ED-4DB2-BD59-A6C34878D82A}">
                    <a16:rowId xmlns:a16="http://schemas.microsoft.com/office/drawing/2014/main" val="4273776003"/>
                  </a:ext>
                </a:extLst>
              </a:tr>
              <a:tr h="429614">
                <a:tc>
                  <a:txBody>
                    <a:bodyPr/>
                    <a:lstStyle/>
                    <a:p>
                      <a:r>
                        <a:rPr lang="fr-FR" dirty="0"/>
                        <a:t>Option 2</a:t>
                      </a:r>
                    </a:p>
                  </a:txBody>
                  <a:tcPr/>
                </a:tc>
                <a:tc>
                  <a:txBody>
                    <a:bodyPr/>
                    <a:lstStyle/>
                    <a:p>
                      <a:pPr algn="ctr"/>
                      <a:endParaRPr lang="fr-FR" dirty="0"/>
                    </a:p>
                  </a:txBody>
                  <a:tcPr>
                    <a:solidFill>
                      <a:schemeClr val="bg1">
                        <a:lumMod val="50000"/>
                        <a:lumOff val="50000"/>
                      </a:schemeClr>
                    </a:solidFill>
                  </a:tcPr>
                </a:tc>
                <a:tc>
                  <a:txBody>
                    <a:bodyPr/>
                    <a:lstStyle/>
                    <a:p>
                      <a:pPr algn="ctr"/>
                      <a:r>
                        <a:rPr lang="fr-FR" dirty="0"/>
                        <a:t>2</a:t>
                      </a:r>
                    </a:p>
                  </a:txBody>
                  <a:tcPr/>
                </a:tc>
                <a:tc>
                  <a:txBody>
                    <a:bodyPr/>
                    <a:lstStyle/>
                    <a:p>
                      <a:pPr algn="ctr"/>
                      <a:r>
                        <a:rPr lang="fr-FR" dirty="0"/>
                        <a:t>2</a:t>
                      </a:r>
                    </a:p>
                  </a:txBody>
                  <a:tcPr/>
                </a:tc>
                <a:tc>
                  <a:txBody>
                    <a:bodyPr/>
                    <a:lstStyle/>
                    <a:p>
                      <a:pPr algn="ctr"/>
                      <a:r>
                        <a:rPr lang="fr-FR" dirty="0"/>
                        <a:t>2</a:t>
                      </a:r>
                    </a:p>
                  </a:txBody>
                  <a:tcPr/>
                </a:tc>
                <a:tc>
                  <a:txBody>
                    <a:bodyPr/>
                    <a:lstStyle/>
                    <a:p>
                      <a:pPr algn="ctr"/>
                      <a:r>
                        <a:rPr lang="fr-FR" dirty="0"/>
                        <a:t>2</a:t>
                      </a:r>
                    </a:p>
                  </a:txBody>
                  <a:tcPr/>
                </a:tc>
                <a:tc>
                  <a:txBody>
                    <a:bodyPr/>
                    <a:lstStyle/>
                    <a:p>
                      <a:pPr algn="ctr"/>
                      <a:r>
                        <a:rPr lang="fr-FR" dirty="0"/>
                        <a:t>4</a:t>
                      </a:r>
                    </a:p>
                  </a:txBody>
                  <a:tcPr/>
                </a:tc>
                <a:extLst>
                  <a:ext uri="{0D108BD9-81ED-4DB2-BD59-A6C34878D82A}">
                    <a16:rowId xmlns:a16="http://schemas.microsoft.com/office/drawing/2014/main" val="2911930108"/>
                  </a:ext>
                </a:extLst>
              </a:tr>
              <a:tr h="429614">
                <a:tc>
                  <a:txBody>
                    <a:bodyPr/>
                    <a:lstStyle/>
                    <a:p>
                      <a:r>
                        <a:rPr lang="fr-FR" dirty="0"/>
                        <a:t>LCA</a:t>
                      </a:r>
                      <a:r>
                        <a:rPr lang="fr-FR" baseline="0" dirty="0"/>
                        <a:t> Latin</a:t>
                      </a:r>
                      <a:endParaRPr lang="fr-FR" dirty="0"/>
                    </a:p>
                  </a:txBody>
                  <a:tcPr/>
                </a:tc>
                <a:tc>
                  <a:txBody>
                    <a:bodyPr/>
                    <a:lstStyle/>
                    <a:p>
                      <a:pPr algn="ctr"/>
                      <a:r>
                        <a:rPr lang="fr-FR" dirty="0"/>
                        <a:t>2</a:t>
                      </a:r>
                    </a:p>
                  </a:txBody>
                  <a:tcPr/>
                </a:tc>
                <a:tc>
                  <a:txBody>
                    <a:bodyPr/>
                    <a:lstStyle/>
                    <a:p>
                      <a:pPr algn="ctr"/>
                      <a:r>
                        <a:rPr lang="fr-FR" dirty="0"/>
                        <a:t>2</a:t>
                      </a:r>
                    </a:p>
                  </a:txBody>
                  <a:tcPr/>
                </a:tc>
                <a:tc>
                  <a:txBody>
                    <a:bodyPr/>
                    <a:lstStyle/>
                    <a:p>
                      <a:pPr algn="ctr"/>
                      <a:r>
                        <a:rPr lang="fr-FR" dirty="0"/>
                        <a:t>4</a:t>
                      </a:r>
                    </a:p>
                  </a:txBody>
                  <a:tcPr/>
                </a:tc>
                <a:tc>
                  <a:txBody>
                    <a:bodyPr/>
                    <a:lstStyle/>
                    <a:p>
                      <a:pPr algn="ctr"/>
                      <a:endParaRPr lang="fr-FR" dirty="0"/>
                    </a:p>
                  </a:txBody>
                  <a:tcPr>
                    <a:solidFill>
                      <a:schemeClr val="bg1">
                        <a:lumMod val="50000"/>
                        <a:lumOff val="50000"/>
                      </a:schemeClr>
                    </a:solidFill>
                  </a:tcPr>
                </a:tc>
                <a:tc>
                  <a:txBody>
                    <a:bodyPr/>
                    <a:lstStyle/>
                    <a:p>
                      <a:pPr algn="ctr"/>
                      <a:endParaRPr lang="fr-FR"/>
                    </a:p>
                  </a:txBody>
                  <a:tcPr>
                    <a:solidFill>
                      <a:schemeClr val="bg1">
                        <a:lumMod val="50000"/>
                        <a:lumOff val="50000"/>
                      </a:schemeClr>
                    </a:solidFill>
                  </a:tcPr>
                </a:tc>
                <a:tc>
                  <a:txBody>
                    <a:bodyPr/>
                    <a:lstStyle/>
                    <a:p>
                      <a:pPr algn="ctr"/>
                      <a:endParaRPr lang="fr-FR" dirty="0"/>
                    </a:p>
                  </a:txBody>
                  <a:tcPr>
                    <a:solidFill>
                      <a:schemeClr val="bg1">
                        <a:lumMod val="50000"/>
                        <a:lumOff val="50000"/>
                      </a:schemeClr>
                    </a:solidFill>
                  </a:tcPr>
                </a:tc>
                <a:extLst>
                  <a:ext uri="{0D108BD9-81ED-4DB2-BD59-A6C34878D82A}">
                    <a16:rowId xmlns:a16="http://schemas.microsoft.com/office/drawing/2014/main" val="795112636"/>
                  </a:ext>
                </a:extLst>
              </a:tr>
              <a:tr h="429614">
                <a:tc>
                  <a:txBody>
                    <a:bodyPr/>
                    <a:lstStyle/>
                    <a:p>
                      <a:r>
                        <a:rPr lang="fr-FR" dirty="0"/>
                        <a:t>LCA</a:t>
                      </a:r>
                      <a:r>
                        <a:rPr lang="fr-FR" baseline="0" dirty="0"/>
                        <a:t> Grec</a:t>
                      </a:r>
                      <a:endParaRPr lang="fr-FR" dirty="0"/>
                    </a:p>
                  </a:txBody>
                  <a:tcPr/>
                </a:tc>
                <a:tc>
                  <a:txBody>
                    <a:bodyPr/>
                    <a:lstStyle/>
                    <a:p>
                      <a:pPr algn="ctr"/>
                      <a:r>
                        <a:rPr lang="fr-FR" dirty="0"/>
                        <a:t>2</a:t>
                      </a:r>
                    </a:p>
                  </a:txBody>
                  <a:tcPr/>
                </a:tc>
                <a:tc>
                  <a:txBody>
                    <a:bodyPr/>
                    <a:lstStyle/>
                    <a:p>
                      <a:pPr algn="ctr"/>
                      <a:r>
                        <a:rPr lang="fr-FR" dirty="0"/>
                        <a:t>2</a:t>
                      </a:r>
                    </a:p>
                  </a:txBody>
                  <a:tcPr/>
                </a:tc>
                <a:tc>
                  <a:txBody>
                    <a:bodyPr/>
                    <a:lstStyle/>
                    <a:p>
                      <a:pPr algn="ctr"/>
                      <a:r>
                        <a:rPr lang="fr-FR" dirty="0"/>
                        <a:t>4</a:t>
                      </a:r>
                    </a:p>
                  </a:txBody>
                  <a:tcPr/>
                </a:tc>
                <a:tc>
                  <a:txBody>
                    <a:bodyPr/>
                    <a:lstStyle/>
                    <a:p>
                      <a:pPr algn="ctr"/>
                      <a:endParaRPr lang="fr-FR" dirty="0"/>
                    </a:p>
                  </a:txBody>
                  <a:tcPr>
                    <a:solidFill>
                      <a:schemeClr val="bg1">
                        <a:lumMod val="50000"/>
                        <a:lumOff val="50000"/>
                      </a:schemeClr>
                    </a:solidFill>
                  </a:tcPr>
                </a:tc>
                <a:tc>
                  <a:txBody>
                    <a:bodyPr/>
                    <a:lstStyle/>
                    <a:p>
                      <a:pPr algn="ctr"/>
                      <a:endParaRPr lang="fr-FR" dirty="0"/>
                    </a:p>
                  </a:txBody>
                  <a:tcPr>
                    <a:solidFill>
                      <a:schemeClr val="bg1">
                        <a:lumMod val="50000"/>
                        <a:lumOff val="50000"/>
                      </a:schemeClr>
                    </a:solidFill>
                  </a:tcPr>
                </a:tc>
                <a:tc>
                  <a:txBody>
                    <a:bodyPr/>
                    <a:lstStyle/>
                    <a:p>
                      <a:pPr algn="ctr"/>
                      <a:endParaRPr lang="fr-FR" dirty="0"/>
                    </a:p>
                  </a:txBody>
                  <a:tcPr>
                    <a:solidFill>
                      <a:schemeClr val="bg1">
                        <a:lumMod val="50000"/>
                        <a:lumOff val="50000"/>
                      </a:schemeClr>
                    </a:solidFill>
                  </a:tcPr>
                </a:tc>
                <a:extLst>
                  <a:ext uri="{0D108BD9-81ED-4DB2-BD59-A6C34878D82A}">
                    <a16:rowId xmlns:a16="http://schemas.microsoft.com/office/drawing/2014/main" val="1814720896"/>
                  </a:ext>
                </a:extLst>
              </a:tr>
              <a:tr h="429614">
                <a:tc>
                  <a:txBody>
                    <a:bodyPr/>
                    <a:lstStyle/>
                    <a:p>
                      <a:r>
                        <a:rPr lang="fr-FR" dirty="0"/>
                        <a:t>Toute</a:t>
                      </a:r>
                      <a:r>
                        <a:rPr lang="fr-FR" baseline="0" dirty="0"/>
                        <a:t>s les options en plus des 100% des enseignements obligatoires</a:t>
                      </a:r>
                      <a:endParaRPr lang="fr-FR" dirty="0"/>
                    </a:p>
                  </a:txBody>
                  <a:tcPr/>
                </a:tc>
                <a:tc>
                  <a:txBody>
                    <a:bodyPr/>
                    <a:lstStyle/>
                    <a:p>
                      <a:pPr algn="ctr"/>
                      <a:r>
                        <a:rPr lang="fr-FR" dirty="0"/>
                        <a:t>6</a:t>
                      </a:r>
                    </a:p>
                  </a:txBody>
                  <a:tcPr/>
                </a:tc>
                <a:tc>
                  <a:txBody>
                    <a:bodyPr/>
                    <a:lstStyle/>
                    <a:p>
                      <a:pPr algn="ctr"/>
                      <a:r>
                        <a:rPr lang="fr-FR" dirty="0"/>
                        <a:t>8</a:t>
                      </a:r>
                    </a:p>
                  </a:txBody>
                  <a:tcPr/>
                </a:tc>
                <a:tc>
                  <a:txBody>
                    <a:bodyPr/>
                    <a:lstStyle/>
                    <a:p>
                      <a:pPr algn="ctr"/>
                      <a:r>
                        <a:rPr lang="fr-FR" dirty="0"/>
                        <a:t>14</a:t>
                      </a:r>
                    </a:p>
                  </a:txBody>
                  <a:tcPr/>
                </a:tc>
                <a:tc>
                  <a:txBody>
                    <a:bodyPr/>
                    <a:lstStyle/>
                    <a:p>
                      <a:pPr algn="ctr"/>
                      <a:r>
                        <a:rPr lang="fr-FR" dirty="0"/>
                        <a:t>4</a:t>
                      </a:r>
                    </a:p>
                  </a:txBody>
                  <a:tcPr/>
                </a:tc>
                <a:tc>
                  <a:txBody>
                    <a:bodyPr/>
                    <a:lstStyle/>
                    <a:p>
                      <a:pPr algn="ctr"/>
                      <a:r>
                        <a:rPr lang="fr-FR" dirty="0"/>
                        <a:t>4</a:t>
                      </a:r>
                    </a:p>
                  </a:txBody>
                  <a:tcPr/>
                </a:tc>
                <a:tc>
                  <a:txBody>
                    <a:bodyPr/>
                    <a:lstStyle/>
                    <a:p>
                      <a:pPr algn="ctr"/>
                      <a:r>
                        <a:rPr lang="fr-FR" dirty="0"/>
                        <a:t>8</a:t>
                      </a:r>
                    </a:p>
                  </a:txBody>
                  <a:tcPr/>
                </a:tc>
                <a:extLst>
                  <a:ext uri="{0D108BD9-81ED-4DB2-BD59-A6C34878D82A}">
                    <a16:rowId xmlns:a16="http://schemas.microsoft.com/office/drawing/2014/main" val="584435461"/>
                  </a:ext>
                </a:extLst>
              </a:tr>
            </a:tbl>
          </a:graphicData>
        </a:graphic>
      </p:graphicFrame>
      <p:pic>
        <p:nvPicPr>
          <p:cNvPr id="5" name="Image 4"/>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4204952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L’Evaluation des élèves</a:t>
            </a:r>
          </a:p>
        </p:txBody>
      </p:sp>
      <p:sp>
        <p:nvSpPr>
          <p:cNvPr id="3" name="Espace réservé du texte 2"/>
          <p:cNvSpPr>
            <a:spLocks noGrp="1"/>
          </p:cNvSpPr>
          <p:nvPr>
            <p:ph type="body" idx="1"/>
          </p:nvPr>
        </p:nvSpPr>
        <p:spPr/>
        <p:txBody>
          <a:bodyPr/>
          <a:lstStyle/>
          <a:p>
            <a:r>
              <a:rPr lang="fr-FR" sz="2800" dirty="0"/>
              <a:t>Premières Générales et Premières Technologiques</a:t>
            </a:r>
          </a:p>
          <a:p>
            <a:r>
              <a:rPr lang="fr-FR" dirty="0"/>
              <a:t>Les disciplines évaluées en contrôle continu</a:t>
            </a:r>
          </a:p>
          <a:p>
            <a:r>
              <a:rPr lang="fr-FR" dirty="0"/>
              <a:t>Les disciplines évaluées en épreuves terminales</a:t>
            </a:r>
          </a:p>
        </p:txBody>
      </p:sp>
      <p:pic>
        <p:nvPicPr>
          <p:cNvPr id="4" name="Image 3"/>
          <p:cNvPicPr>
            <a:picLocks noChangeAspect="1"/>
          </p:cNvPicPr>
          <p:nvPr/>
        </p:nvPicPr>
        <p:blipFill>
          <a:blip r:embed="rId2"/>
          <a:stretch>
            <a:fillRect/>
          </a:stretch>
        </p:blipFill>
        <p:spPr>
          <a:xfrm>
            <a:off x="10559562" y="2337311"/>
            <a:ext cx="1632438" cy="1776476"/>
          </a:xfrm>
          <a:prstGeom prst="rect">
            <a:avLst/>
          </a:prstGeom>
        </p:spPr>
      </p:pic>
    </p:spTree>
    <p:extLst>
      <p:ext uri="{BB962C8B-B14F-4D97-AF65-F5344CB8AC3E}">
        <p14:creationId xmlns:p14="http://schemas.microsoft.com/office/powerpoint/2010/main" val="3934739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disciplines évaluées en contrôle continu</a:t>
            </a:r>
          </a:p>
        </p:txBody>
      </p:sp>
      <p:sp>
        <p:nvSpPr>
          <p:cNvPr id="3" name="Espace réservé du texte 2"/>
          <p:cNvSpPr>
            <a:spLocks noGrp="1"/>
          </p:cNvSpPr>
          <p:nvPr>
            <p:ph type="body" sz="half" idx="2"/>
          </p:nvPr>
        </p:nvSpPr>
        <p:spPr/>
        <p:txBody>
          <a:bodyPr/>
          <a:lstStyle/>
          <a:p>
            <a:r>
              <a:rPr lang="fr-FR" dirty="0"/>
              <a:t>Niveau de Première Générale et première technologique</a:t>
            </a:r>
          </a:p>
        </p:txBody>
      </p:sp>
      <p:pic>
        <p:nvPicPr>
          <p:cNvPr id="4" name="Image 3"/>
          <p:cNvPicPr>
            <a:picLocks noChangeAspect="1"/>
          </p:cNvPicPr>
          <p:nvPr/>
        </p:nvPicPr>
        <p:blipFill>
          <a:blip r:embed="rId2"/>
          <a:stretch>
            <a:fillRect/>
          </a:stretch>
        </p:blipFill>
        <p:spPr>
          <a:xfrm>
            <a:off x="10559562" y="4183695"/>
            <a:ext cx="1632438" cy="1776476"/>
          </a:xfrm>
          <a:prstGeom prst="rect">
            <a:avLst/>
          </a:prstGeom>
        </p:spPr>
      </p:pic>
    </p:spTree>
    <p:extLst>
      <p:ext uri="{BB962C8B-B14F-4D97-AF65-F5344CB8AC3E}">
        <p14:creationId xmlns:p14="http://schemas.microsoft.com/office/powerpoint/2010/main" val="2499274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Contrôle continu </a:t>
            </a:r>
            <a:br>
              <a:rPr lang="fr-FR" dirty="0"/>
            </a:br>
            <a:r>
              <a:rPr lang="fr-FR" dirty="0"/>
              <a:t>Séries 1</a:t>
            </a:r>
            <a:r>
              <a:rPr lang="fr-FR" baseline="30000" dirty="0"/>
              <a:t>ère</a:t>
            </a:r>
            <a:r>
              <a:rPr lang="fr-FR" dirty="0"/>
              <a:t> générale &amp; 1</a:t>
            </a:r>
            <a:r>
              <a:rPr lang="fr-FR" baseline="30000" dirty="0"/>
              <a:t>ère</a:t>
            </a:r>
            <a:r>
              <a:rPr lang="fr-FR" dirty="0"/>
              <a:t> Technologique</a:t>
            </a:r>
          </a:p>
        </p:txBody>
      </p:sp>
      <p:sp>
        <p:nvSpPr>
          <p:cNvPr id="3" name="Espace réservé du contenu 2"/>
          <p:cNvSpPr>
            <a:spLocks noGrp="1"/>
          </p:cNvSpPr>
          <p:nvPr>
            <p:ph idx="1"/>
          </p:nvPr>
        </p:nvSpPr>
        <p:spPr>
          <a:xfrm>
            <a:off x="680320" y="1971112"/>
            <a:ext cx="9613861" cy="4795447"/>
          </a:xfrm>
        </p:spPr>
        <p:txBody>
          <a:bodyPr>
            <a:normAutofit fontScale="92500" lnSpcReduction="20000"/>
          </a:bodyPr>
          <a:lstStyle/>
          <a:p>
            <a:pPr marL="0" indent="0">
              <a:buNone/>
            </a:pPr>
            <a:r>
              <a:rPr lang="fr-FR" sz="3200" b="1" u="sng" dirty="0"/>
              <a:t>Disciplines concernées : Série générale</a:t>
            </a:r>
          </a:p>
          <a:p>
            <a:pPr lvl="1"/>
            <a:r>
              <a:rPr lang="fr-FR" sz="2800" dirty="0"/>
              <a:t>Histoire Géographie</a:t>
            </a:r>
          </a:p>
          <a:p>
            <a:pPr lvl="1"/>
            <a:r>
              <a:rPr lang="fr-FR" sz="2800" dirty="0"/>
              <a:t>Enseignement moral et civique</a:t>
            </a:r>
          </a:p>
          <a:p>
            <a:pPr lvl="1"/>
            <a:r>
              <a:rPr lang="fr-FR" sz="2800" dirty="0"/>
              <a:t>Langue vivante A</a:t>
            </a:r>
          </a:p>
          <a:p>
            <a:pPr lvl="1"/>
            <a:r>
              <a:rPr lang="fr-FR" sz="2800" dirty="0"/>
              <a:t>Langue vivante B</a:t>
            </a:r>
          </a:p>
          <a:p>
            <a:pPr lvl="1"/>
            <a:r>
              <a:rPr lang="fr-FR" sz="2800" dirty="0">
                <a:solidFill>
                  <a:srgbClr val="FFFF00"/>
                </a:solidFill>
              </a:rPr>
              <a:t>Enseignement scientifique</a:t>
            </a:r>
            <a:endParaRPr lang="fr-FR" sz="2800" dirty="0"/>
          </a:p>
          <a:p>
            <a:pPr marL="0" indent="0">
              <a:buNone/>
            </a:pPr>
            <a:r>
              <a:rPr lang="fr-FR" sz="3200" b="1" u="sng" dirty="0"/>
              <a:t>Disciplines concernées : Série technologique</a:t>
            </a:r>
          </a:p>
          <a:p>
            <a:pPr lvl="1"/>
            <a:r>
              <a:rPr lang="fr-FR" sz="2800" dirty="0"/>
              <a:t>Histoire Géographie</a:t>
            </a:r>
          </a:p>
          <a:p>
            <a:pPr lvl="1"/>
            <a:r>
              <a:rPr lang="fr-FR" sz="2800" dirty="0"/>
              <a:t>Enseignement moral et civique</a:t>
            </a:r>
          </a:p>
          <a:p>
            <a:pPr lvl="1"/>
            <a:r>
              <a:rPr lang="fr-FR" sz="2800" dirty="0"/>
              <a:t>Langue vivante A</a:t>
            </a:r>
          </a:p>
          <a:p>
            <a:pPr lvl="1"/>
            <a:r>
              <a:rPr lang="fr-FR" sz="2800" dirty="0"/>
              <a:t>Langue vivante </a:t>
            </a:r>
            <a:r>
              <a:rPr lang="fr-FR" sz="2800" dirty="0" smtClean="0"/>
              <a:t>B</a:t>
            </a:r>
          </a:p>
          <a:p>
            <a:pPr lvl="1"/>
            <a:r>
              <a:rPr lang="fr-FR" sz="2800" dirty="0" smtClean="0"/>
              <a:t>Sciences de gestion</a:t>
            </a:r>
            <a:endParaRPr lang="fr-FR" sz="2800" dirty="0"/>
          </a:p>
          <a:p>
            <a:pPr lvl="1"/>
            <a:r>
              <a:rPr lang="fr-FR" sz="2800" dirty="0">
                <a:solidFill>
                  <a:srgbClr val="FFFF00"/>
                </a:solidFill>
              </a:rPr>
              <a:t>Mathématiques</a:t>
            </a:r>
            <a:endParaRPr lang="fr-FR" sz="2800" dirty="0"/>
          </a:p>
          <a:p>
            <a:pPr lvl="1"/>
            <a:endParaRPr lang="fr-FR" sz="2800" dirty="0"/>
          </a:p>
        </p:txBody>
      </p:sp>
      <p:pic>
        <p:nvPicPr>
          <p:cNvPr id="4" name="Image 3"/>
          <p:cNvPicPr>
            <a:picLocks noChangeAspect="1"/>
          </p:cNvPicPr>
          <p:nvPr/>
        </p:nvPicPr>
        <p:blipFill>
          <a:blip r:embed="rId2"/>
          <a:stretch>
            <a:fillRect/>
          </a:stretch>
        </p:blipFill>
        <p:spPr>
          <a:xfrm>
            <a:off x="10559562" y="200780"/>
            <a:ext cx="1632438" cy="1776476"/>
          </a:xfrm>
          <a:prstGeom prst="rect">
            <a:avLst/>
          </a:prstGeom>
        </p:spPr>
      </p:pic>
    </p:spTree>
    <p:extLst>
      <p:ext uri="{BB962C8B-B14F-4D97-AF65-F5344CB8AC3E}">
        <p14:creationId xmlns:p14="http://schemas.microsoft.com/office/powerpoint/2010/main" val="3645427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1294</TotalTime>
  <Words>3291</Words>
  <Application>Microsoft Office PowerPoint</Application>
  <PresentationFormat>Grand écran</PresentationFormat>
  <Paragraphs>472</Paragraphs>
  <Slides>49</Slides>
  <Notes>0</Notes>
  <HiddenSlides>4</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49</vt:i4>
      </vt:variant>
    </vt:vector>
  </HeadingPairs>
  <TitlesOfParts>
    <vt:vector size="53" baseType="lpstr">
      <vt:lpstr>Arial</vt:lpstr>
      <vt:lpstr>Trebuchet MS</vt:lpstr>
      <vt:lpstr>Wingdings</vt:lpstr>
      <vt:lpstr>Berlin</vt:lpstr>
      <vt:lpstr>Projet d’évaluation</vt:lpstr>
      <vt:lpstr>Projet d’évaluation - Plan</vt:lpstr>
      <vt:lpstr>Le cadre général</vt:lpstr>
      <vt:lpstr>Le cadre général</vt:lpstr>
      <vt:lpstr>Le cadre général</vt:lpstr>
      <vt:lpstr>Le cadre général</vt:lpstr>
      <vt:lpstr>L’Evaluation des élèves</vt:lpstr>
      <vt:lpstr>Les disciplines évaluées en contrôle continu</vt:lpstr>
      <vt:lpstr>Contrôle continu  Séries 1ère générale &amp; 1ère Technologique</vt:lpstr>
      <vt:lpstr>Niveau 1ère Générale et 1ère technologique Contrôle continu – Modalités d’évaluation </vt:lpstr>
      <vt:lpstr>Les disciplines évaluées en épreuves terminales</vt:lpstr>
      <vt:lpstr>Niveau de 1ère  Générale &amp; 1ère Technologique Les disciplines évaluées en épreuves terminales</vt:lpstr>
      <vt:lpstr>Niveau de 1ère  Générale &amp; 1ère Technologique Les disciplines évaluées en épreuves terminales</vt:lpstr>
      <vt:lpstr>Niveau de 1ère  Générale &amp; 1ère Technologique Les disciplines évaluées en épreuves terminales</vt:lpstr>
      <vt:lpstr>Niveau de 1ère  Générale  Les disciplines évaluées en épreuves terminales</vt:lpstr>
      <vt:lpstr>Niveau de 1ère  Technologique Les disciplines évaluées en épreuves terminales</vt:lpstr>
      <vt:lpstr>L’Evaluation des élèves</vt:lpstr>
      <vt:lpstr>Les disciplines évaluées en contrôle continu</vt:lpstr>
      <vt:lpstr>Contrôle continu – Niveau de Terminale Série générale &amp; Série technologique</vt:lpstr>
      <vt:lpstr>Niveau Tle Générale et Tle Technologique Contrôle continu – Modalités d’évaluation</vt:lpstr>
      <vt:lpstr>Niveau Tle Générale et Tle Technologique Contrôle continu – Modalités d’évaluation</vt:lpstr>
      <vt:lpstr>Niveau Tle Technologique Contrôle continu – Modalités d’évaluation</vt:lpstr>
      <vt:lpstr>Niveau Tle Générale et Tle Technologique Contrôle continu – Modalités d’évaluation</vt:lpstr>
      <vt:lpstr>Les disciplines évaluées en épreuves terminales</vt:lpstr>
      <vt:lpstr>Niveau de Tle  Générale &amp; Tle Technologique Les disciplines évaluées en épreuves terminales</vt:lpstr>
      <vt:lpstr>Niveau de Tle  Générale et Tle Technologique Les disciplines évaluées en épreuves terminales</vt:lpstr>
      <vt:lpstr>Niveau de Tle  Générale et Tle Technologique Les disciplines évaluées en épreuves terminales</vt:lpstr>
      <vt:lpstr>Niveau de Tle  Générale et Tle Technologique Les disciplines évaluées en épreuves terminales</vt:lpstr>
      <vt:lpstr>Niveau de Tle  Générale et Tle Technologique Les disciplines évaluées en épreuves terminales</vt:lpstr>
      <vt:lpstr>Synthèse – Série générale</vt:lpstr>
      <vt:lpstr>Synthèse – Série Technologique</vt:lpstr>
      <vt:lpstr>L’évaluation des élèves</vt:lpstr>
      <vt:lpstr>Le bulletin trimestriel</vt:lpstr>
      <vt:lpstr>Cas particuliers</vt:lpstr>
      <vt:lpstr>Le traitement de l’absentéisme</vt:lpstr>
      <vt:lpstr>Le traitement de l’absentéisme</vt:lpstr>
      <vt:lpstr>Le traitement de l’absentéisme</vt:lpstr>
      <vt:lpstr>Le traitement de l’absentéisme</vt:lpstr>
      <vt:lpstr>Sanction des actes de tricherie</vt:lpstr>
      <vt:lpstr>Sanction des actes de tricherie ou de fraude</vt:lpstr>
      <vt:lpstr>Harmonisation </vt:lpstr>
      <vt:lpstr>Les aménagements d’examens (AMEX)</vt:lpstr>
      <vt:lpstr>Les aménagements d’examens (AMEX)</vt:lpstr>
      <vt:lpstr>Demander des Aménagements d’Epreuves pour les Examens - AMEX- </vt:lpstr>
      <vt:lpstr>- AMEX- Qui initie la demande ?</vt:lpstr>
      <vt:lpstr>Première demande - Je crée mon compte :  https://appli.ac-aix-marseille.fr/amex/  </vt:lpstr>
      <vt:lpstr>- AMEX- Création d’une demande</vt:lpstr>
      <vt:lpstr>- AMEX- Sélection des mesures concernées</vt:lpstr>
      <vt:lpstr>- AMEX- Validation de la demande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d’évaluation</dc:title>
  <dc:creator>christophe.michel</dc:creator>
  <cp:lastModifiedBy>christophe.michel</cp:lastModifiedBy>
  <cp:revision>86</cp:revision>
  <cp:lastPrinted>2021-10-14T07:26:58Z</cp:lastPrinted>
  <dcterms:created xsi:type="dcterms:W3CDTF">2021-10-12T12:22:53Z</dcterms:created>
  <dcterms:modified xsi:type="dcterms:W3CDTF">2021-10-20T12:17:02Z</dcterms:modified>
</cp:coreProperties>
</file>