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859" r:id="rId1"/>
  </p:sldMasterIdLst>
  <p:notesMasterIdLst>
    <p:notesMasterId r:id="rId26"/>
  </p:notesMasterIdLst>
  <p:handoutMasterIdLst>
    <p:handoutMasterId r:id="rId27"/>
  </p:handoutMasterIdLst>
  <p:sldIdLst>
    <p:sldId id="257" r:id="rId2"/>
    <p:sldId id="297" r:id="rId3"/>
    <p:sldId id="348" r:id="rId4"/>
    <p:sldId id="356" r:id="rId5"/>
    <p:sldId id="351" r:id="rId6"/>
    <p:sldId id="357" r:id="rId7"/>
    <p:sldId id="358" r:id="rId8"/>
    <p:sldId id="347" r:id="rId9"/>
    <p:sldId id="349" r:id="rId10"/>
    <p:sldId id="355" r:id="rId11"/>
    <p:sldId id="359" r:id="rId12"/>
    <p:sldId id="360" r:id="rId13"/>
    <p:sldId id="361" r:id="rId14"/>
    <p:sldId id="334" r:id="rId15"/>
    <p:sldId id="336" r:id="rId16"/>
    <p:sldId id="338" r:id="rId17"/>
    <p:sldId id="340" r:id="rId18"/>
    <p:sldId id="362" r:id="rId19"/>
    <p:sldId id="364" r:id="rId20"/>
    <p:sldId id="363" r:id="rId21"/>
    <p:sldId id="325" r:id="rId22"/>
    <p:sldId id="335" r:id="rId23"/>
    <p:sldId id="337" r:id="rId24"/>
    <p:sldId id="339" r:id="rId2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5788" autoAdjust="0"/>
  </p:normalViewPr>
  <p:slideViewPr>
    <p:cSldViewPr>
      <p:cViewPr varScale="1">
        <p:scale>
          <a:sx n="111" d="100"/>
          <a:sy n="111" d="100"/>
        </p:scale>
        <p:origin x="2576" y="19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79BAB162-2EFB-B9A1-DD36-C28F179F53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4B0E7AA3-0D12-E6F6-7AF7-31A6303DA54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084" name="Rectangle 4">
            <a:extLst>
              <a:ext uri="{FF2B5EF4-FFF2-40B4-BE49-F238E27FC236}">
                <a16:creationId xmlns:a16="http://schemas.microsoft.com/office/drawing/2014/main" id="{E0F95ACB-0506-19AD-2646-2CF5741F07D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085" name="Rectangle 5">
            <a:extLst>
              <a:ext uri="{FF2B5EF4-FFF2-40B4-BE49-F238E27FC236}">
                <a16:creationId xmlns:a16="http://schemas.microsoft.com/office/drawing/2014/main" id="{BB611D37-6F95-4FBB-64C0-3CA041E23E8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60CF93-2107-C641-A533-CEF75649C39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7144F67F-33D2-F784-AA60-BD8F0E2EE5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CF0B5895-67AB-786B-3199-8C5B3DFF131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60E6FD85-DAC8-07FA-D3E5-D3989133D65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>
            <a:extLst>
              <a:ext uri="{FF2B5EF4-FFF2-40B4-BE49-F238E27FC236}">
                <a16:creationId xmlns:a16="http://schemas.microsoft.com/office/drawing/2014/main" id="{1212762D-9D8F-CD4C-CD12-41E7273836C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72038" name="Rectangle 6">
            <a:extLst>
              <a:ext uri="{FF2B5EF4-FFF2-40B4-BE49-F238E27FC236}">
                <a16:creationId xmlns:a16="http://schemas.microsoft.com/office/drawing/2014/main" id="{D11DF02D-4119-E400-BEFA-E1A9693AAAC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2039" name="Rectangle 7">
            <a:extLst>
              <a:ext uri="{FF2B5EF4-FFF2-40B4-BE49-F238E27FC236}">
                <a16:creationId xmlns:a16="http://schemas.microsoft.com/office/drawing/2014/main" id="{C5496E4F-8A53-72E9-361D-1ADD987976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E50237-713E-7943-BBBB-2054135D10D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9DCFA0-EA38-6933-971C-0D5F9E4B2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2F6E8D-6902-23A6-1A50-C1BD3E13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6066A5-3201-26DF-1639-7857E0968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90584-5AE3-FD4E-9103-41C1EF15408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1462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0488B5-257D-AFDA-40BF-492BC17A9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047F4F-9106-154C-C5ED-29A8D1673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891B8-9DA2-2FA2-6AF0-968EBF66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81F7A-7E6D-AA45-A0A2-8FCD905F926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9568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B67A9D-66B2-13F0-7A47-0AAE755C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F04BF2-92B2-43E8-9F1B-9E83E23E0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D4B294-627B-F9AA-48A2-52A74C602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EE69C-D23F-4849-BA54-3FE31F3CB3F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9706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6">
            <a:extLst>
              <a:ext uri="{FF2B5EF4-FFF2-40B4-BE49-F238E27FC236}">
                <a16:creationId xmlns:a16="http://schemas.microsoft.com/office/drawing/2014/main" id="{D1D78774-7B9B-8795-908B-1A64BEE943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45367658-E2FA-6359-8E3F-6EFB36BB7A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92875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r-FR"/>
              <a:t>ChD</a:t>
            </a:r>
            <a:endParaRPr lang="fr-FR" dirty="0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1B014A5B-551C-B1DF-6410-333027950E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8AF59F6-B9FC-E042-A4B1-F0D663A63B9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81826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6">
            <a:extLst>
              <a:ext uri="{FF2B5EF4-FFF2-40B4-BE49-F238E27FC236}">
                <a16:creationId xmlns:a16="http://schemas.microsoft.com/office/drawing/2014/main" id="{85394BA5-221C-BB22-123D-56658297F7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53355A8-B6C1-B70F-1742-C3A91EA984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92875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r-FR"/>
              <a:t>ChD</a:t>
            </a:r>
            <a:endParaRPr lang="fr-FR" dirty="0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29F2AA84-60BA-F165-3284-9BC0362102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D0D7423-5957-FA43-BF0A-43E20B8537B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8837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6">
            <a:extLst>
              <a:ext uri="{FF2B5EF4-FFF2-40B4-BE49-F238E27FC236}">
                <a16:creationId xmlns:a16="http://schemas.microsoft.com/office/drawing/2014/main" id="{012C0D19-9E42-4B6F-3CFD-758A0F92FC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F6ECC3B6-5770-E75F-D03F-3E580C3483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92875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r-FR"/>
              <a:t>ChD</a:t>
            </a:r>
            <a:endParaRPr lang="fr-FR" dirty="0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2EAE612B-231F-9725-6A52-EC81DA40B8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A6902DA-C293-2C4B-8D81-E81A22E79BA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8308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6">
            <a:extLst>
              <a:ext uri="{FF2B5EF4-FFF2-40B4-BE49-F238E27FC236}">
                <a16:creationId xmlns:a16="http://schemas.microsoft.com/office/drawing/2014/main" id="{FADEA2D5-4D52-49AB-CA67-7C9B6A50B2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CEEE222-664E-7B3E-BCD2-F524861A63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92875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r-FR"/>
              <a:t>ChD</a:t>
            </a:r>
            <a:endParaRPr lang="fr-FR" dirty="0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F821BD60-F6D9-6974-0F58-5A3452A06E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E00AFD4-10DC-C741-9C1A-B9682B2BD6B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6233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79A4B2-E965-D076-476C-BC9E5EEFE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AF3974-17FA-E925-5F60-E3B2552D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F5EE58-D14B-C8DE-5D1A-08FC530D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B21C0-FFC5-374D-8688-CCD99C99E4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6921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765861-F03D-2014-0231-50C816353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8F6EC8-B9E9-8F0B-37F1-8F744768A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509FD5-EFF2-5466-33F4-B397936DF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24EB9-7E93-A84A-BD14-A6E53BB1582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7213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7F6E296F-D931-9CAF-54E9-365AFF245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0C311E71-4DEE-5E43-E58B-1EA483C2C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EE98FDF-F36A-0D9F-432B-70BA5EBE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8E9D7-4158-F540-A317-636C1CDEA39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795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1D8B5D28-F2EA-533F-ECEA-74E3AF04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8C02626-E53E-4336-BEFD-4F4E99C43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5F4113FC-6B2C-0E2F-E536-AF678D2B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0E080-D804-F64C-B246-719897BBFC5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2186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27395A92-D5CC-3F88-09C8-21C9EDBE6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E7D83A4C-0843-FD13-EFA1-6E0ED0F2A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34FB21D-E816-A885-9125-CE9F28463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52FC4-7CA7-BE4D-92AF-00AE1D721C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6546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15E24AEE-09DC-0B71-1920-7D39EB920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1D0EF265-76C6-4968-0DA1-FF22A3B0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D635243D-7FD1-87DC-7A9F-826743C41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D57E9-E3AD-3E44-B481-CA8CE67EDCB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7849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7CA3146F-3CDD-9BC4-B760-3BFE97DC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61150709-A760-B735-A004-45E09117D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DB855D8-FB5A-944D-F3AB-3FA5D5181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C865F-D0E8-7440-9B06-57E55E2B0B3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8337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A156435F-B09E-B1E4-5CEB-FA6BC9855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0BDEA79-D8D2-F309-8EF3-B08F7F4BF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30FBCB8-1625-3CD0-521B-6DE00B267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7F46E-A040-3546-A93D-CB32C099591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4757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891D8366-540E-43F8-B7A2-EE68042CBF3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2436033B-E660-AF86-08EE-2B568EAD84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CE4D21-62A8-D5BF-DFFE-93D5E866A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B5EE4C-1AA8-1991-E665-F2A079579E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CC630E-A2A7-BE35-A696-C3DF934712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172CA14-B54C-AD47-9B12-80A45934489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950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slide" Target="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slide" Target="slide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3">
            <a:extLst>
              <a:ext uri="{FF2B5EF4-FFF2-40B4-BE49-F238E27FC236}">
                <a16:creationId xmlns:a16="http://schemas.microsoft.com/office/drawing/2014/main" id="{34B76A63-0F8C-3BEA-FEC8-C6D95F1A7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38949113-9799-3A45-A2C6-122A2BA92AD3}" type="slidenum">
              <a:rPr lang="fr-FR" altLang="fr-FR" sz="1200">
                <a:solidFill>
                  <a:srgbClr val="898989"/>
                </a:solidFill>
              </a:rPr>
              <a:pPr eaLnBrk="1" hangingPunct="1"/>
              <a:t>1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3075" name="Rectangle 14">
            <a:extLst>
              <a:ext uri="{FF2B5EF4-FFF2-40B4-BE49-F238E27FC236}">
                <a16:creationId xmlns:a16="http://schemas.microsoft.com/office/drawing/2014/main" id="{12770DFF-2058-56E2-615A-2CE3C7CC2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3" y="2316163"/>
            <a:ext cx="6324600" cy="4200525"/>
          </a:xfrm>
          <a:prstGeom prst="rect">
            <a:avLst/>
          </a:prstGeom>
          <a:solidFill>
            <a:schemeClr val="tx2">
              <a:lumMod val="40000"/>
              <a:lumOff val="60000"/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 sz="28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100" name="Text Box 7">
            <a:extLst>
              <a:ext uri="{FF2B5EF4-FFF2-40B4-BE49-F238E27FC236}">
                <a16:creationId xmlns:a16="http://schemas.microsoft.com/office/drawing/2014/main" id="{E06145E5-A3E4-2866-B796-E795A0E2D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2327275"/>
            <a:ext cx="790575" cy="434022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ts val="2200"/>
              </a:spcBef>
              <a:defRPr/>
            </a:pPr>
            <a:r>
              <a:rPr lang="fr-FR" sz="5400" b="1" dirty="0">
                <a:solidFill>
                  <a:srgbClr val="C04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</a:t>
            </a:r>
          </a:p>
          <a:p>
            <a:pPr algn="ctr" eaLnBrk="1" hangingPunct="1">
              <a:spcBef>
                <a:spcPts val="2200"/>
              </a:spcBef>
              <a:defRPr/>
            </a:pPr>
            <a:r>
              <a:rPr lang="fr-FR" sz="5400" b="1" dirty="0">
                <a:solidFill>
                  <a:srgbClr val="C04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</a:t>
            </a:r>
          </a:p>
          <a:p>
            <a:pPr algn="ctr" eaLnBrk="1" hangingPunct="1">
              <a:spcBef>
                <a:spcPts val="2200"/>
              </a:spcBef>
              <a:defRPr/>
            </a:pPr>
            <a:r>
              <a:rPr lang="fr-FR" sz="5400" b="1" dirty="0">
                <a:solidFill>
                  <a:srgbClr val="C04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</a:t>
            </a:r>
          </a:p>
          <a:p>
            <a:pPr algn="ctr" eaLnBrk="1" hangingPunct="1">
              <a:spcBef>
                <a:spcPts val="2200"/>
              </a:spcBef>
              <a:defRPr/>
            </a:pPr>
            <a:r>
              <a:rPr lang="fr-FR" sz="5400" b="1" dirty="0">
                <a:solidFill>
                  <a:srgbClr val="C04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</a:t>
            </a:r>
          </a:p>
        </p:txBody>
      </p:sp>
      <p:sp>
        <p:nvSpPr>
          <p:cNvPr id="3077" name="Text Box 6">
            <a:extLst>
              <a:ext uri="{FF2B5EF4-FFF2-40B4-BE49-F238E27FC236}">
                <a16:creationId xmlns:a16="http://schemas.microsoft.com/office/drawing/2014/main" id="{A18B25E4-BA1C-B64E-008A-2F780F5E7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0538" y="2371725"/>
            <a:ext cx="4908550" cy="4140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2600"/>
              </a:spcBef>
              <a:buClrTx/>
              <a:buSzTx/>
              <a:buFontTx/>
              <a:buNone/>
              <a:defRPr/>
            </a:pPr>
            <a:r>
              <a:rPr lang="fr-FR" altLang="fr-FR" sz="4800" b="1" dirty="0">
                <a:solidFill>
                  <a:schemeClr val="tx2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SCIENCES</a:t>
            </a:r>
          </a:p>
          <a:p>
            <a:pPr eaLnBrk="1" hangingPunct="1">
              <a:spcBef>
                <a:spcPts val="2600"/>
              </a:spcBef>
              <a:buClrTx/>
              <a:buSzTx/>
              <a:buFontTx/>
              <a:buNone/>
              <a:defRPr/>
            </a:pPr>
            <a:r>
              <a:rPr lang="fr-FR" altLang="fr-FR" sz="4800" b="1" dirty="0">
                <a:solidFill>
                  <a:schemeClr val="tx2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et TECHNOLOGIES</a:t>
            </a:r>
          </a:p>
          <a:p>
            <a:pPr eaLnBrk="1" hangingPunct="1">
              <a:spcBef>
                <a:spcPts val="2600"/>
              </a:spcBef>
              <a:buClrTx/>
              <a:buSzTx/>
              <a:buFontTx/>
              <a:buNone/>
              <a:defRPr/>
            </a:pPr>
            <a:r>
              <a:rPr lang="fr-FR" altLang="fr-FR" sz="4800" b="1" dirty="0">
                <a:solidFill>
                  <a:schemeClr val="tx2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du MANAGEMENT</a:t>
            </a:r>
          </a:p>
          <a:p>
            <a:pPr eaLnBrk="1" hangingPunct="1">
              <a:spcBef>
                <a:spcPts val="2600"/>
              </a:spcBef>
              <a:buClrTx/>
              <a:buSzTx/>
              <a:buFontTx/>
              <a:buNone/>
              <a:defRPr/>
            </a:pPr>
            <a:r>
              <a:rPr lang="fr-FR" altLang="fr-FR" sz="4800" b="1" dirty="0">
                <a:solidFill>
                  <a:schemeClr val="tx2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et de la </a:t>
            </a:r>
            <a:r>
              <a:rPr lang="fr-FR" altLang="fr-FR" sz="5400" b="1" dirty="0">
                <a:solidFill>
                  <a:schemeClr val="tx2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GESTION</a:t>
            </a:r>
          </a:p>
        </p:txBody>
      </p:sp>
      <p:sp>
        <p:nvSpPr>
          <p:cNvPr id="6150" name="ZoneTexte 1">
            <a:extLst>
              <a:ext uri="{FF2B5EF4-FFF2-40B4-BE49-F238E27FC236}">
                <a16:creationId xmlns:a16="http://schemas.microsoft.com/office/drawing/2014/main" id="{75D59B13-BB91-EAE7-6017-E423676F2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1387475"/>
            <a:ext cx="3795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5400">
                <a:solidFill>
                  <a:srgbClr val="C04080"/>
                </a:solidFill>
                <a:cs typeface="Calibri" panose="020F0502020204030204" pitchFamily="34" charset="0"/>
              </a:rPr>
              <a:t>Baccalauréat</a:t>
            </a:r>
          </a:p>
        </p:txBody>
      </p:sp>
      <p:pic>
        <p:nvPicPr>
          <p:cNvPr id="6151" name="Image 1">
            <a:extLst>
              <a:ext uri="{FF2B5EF4-FFF2-40B4-BE49-F238E27FC236}">
                <a16:creationId xmlns:a16="http://schemas.microsoft.com/office/drawing/2014/main" id="{68ACC770-B4B4-914F-EE57-D64AE09B0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Image 2">
            <a:extLst>
              <a:ext uri="{FF2B5EF4-FFF2-40B4-BE49-F238E27FC236}">
                <a16:creationId xmlns:a16="http://schemas.microsoft.com/office/drawing/2014/main" id="{A30F4C1F-DBEC-1CFE-F8A1-01139E3818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430963"/>
            <a:ext cx="1016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32B7907A-9087-F091-8E75-264190DC4E1E}"/>
              </a:ext>
            </a:extLst>
          </p:cNvPr>
          <p:cNvGrpSpPr/>
          <p:nvPr/>
        </p:nvGrpSpPr>
        <p:grpSpPr>
          <a:xfrm>
            <a:off x="920177" y="3348037"/>
            <a:ext cx="7166220" cy="769441"/>
            <a:chOff x="1043608" y="2219325"/>
            <a:chExt cx="7166220" cy="769441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8368112D-C944-3902-14FE-987B998C4140}"/>
                </a:ext>
              </a:extLst>
            </p:cNvPr>
            <p:cNvSpPr/>
            <p:nvPr/>
          </p:nvSpPr>
          <p:spPr>
            <a:xfrm>
              <a:off x="1043608" y="2219325"/>
              <a:ext cx="5832648" cy="769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E0790E-43D6-27F4-AC5A-C6CD905EC0AD}"/>
                </a:ext>
              </a:extLst>
            </p:cNvPr>
            <p:cNvSpPr/>
            <p:nvPr/>
          </p:nvSpPr>
          <p:spPr>
            <a:xfrm>
              <a:off x="7020272" y="2219325"/>
              <a:ext cx="279648" cy="769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6CB1D1B-88C1-0092-D95D-341D54C8C009}"/>
                </a:ext>
              </a:extLst>
            </p:cNvPr>
            <p:cNvSpPr/>
            <p:nvPr/>
          </p:nvSpPr>
          <p:spPr>
            <a:xfrm>
              <a:off x="7440095" y="2219325"/>
              <a:ext cx="279648" cy="769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3EA9686-B8FE-3736-4DCA-759EA46B9A5E}"/>
                </a:ext>
              </a:extLst>
            </p:cNvPr>
            <p:cNvSpPr/>
            <p:nvPr/>
          </p:nvSpPr>
          <p:spPr>
            <a:xfrm>
              <a:off x="7859918" y="2219325"/>
              <a:ext cx="139824" cy="769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F9CF019-6CCE-6C0E-E5D0-7402BF360675}"/>
                </a:ext>
              </a:extLst>
            </p:cNvPr>
            <p:cNvSpPr/>
            <p:nvPr/>
          </p:nvSpPr>
          <p:spPr>
            <a:xfrm>
              <a:off x="8139916" y="2219325"/>
              <a:ext cx="69912" cy="769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5363" name="Espace réservé du numéro de diapositive 3">
            <a:extLst>
              <a:ext uri="{FF2B5EF4-FFF2-40B4-BE49-F238E27FC236}">
                <a16:creationId xmlns:a16="http://schemas.microsoft.com/office/drawing/2014/main" id="{F8D78660-98D9-0324-B091-318F816EC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45A9F5E-9BDA-7F42-909C-338EEC294A3C}" type="slidenum">
              <a:rPr lang="fr-FR" altLang="fr-FR" sz="800">
                <a:cs typeface="Calibri" panose="020F050202020403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fr-FR" altLang="fr-FR" sz="800">
              <a:cs typeface="Calibri" panose="020F0502020204030204" pitchFamily="34" charset="0"/>
            </a:endParaRPr>
          </a:p>
        </p:txBody>
      </p:sp>
      <p:sp>
        <p:nvSpPr>
          <p:cNvPr id="4100" name="Text Box 3082">
            <a:extLst>
              <a:ext uri="{FF2B5EF4-FFF2-40B4-BE49-F238E27FC236}">
                <a16:creationId xmlns:a16="http://schemas.microsoft.com/office/drawing/2014/main" id="{42E0C6DB-7358-7756-A70C-F0AC82195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890588"/>
            <a:ext cx="4498975" cy="92392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fr-FR" sz="5400" b="1" cap="small" dirty="0">
                <a:solidFill>
                  <a:srgbClr val="D37BA7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 SERIE STMG</a:t>
            </a:r>
          </a:p>
        </p:txBody>
      </p:sp>
      <p:sp>
        <p:nvSpPr>
          <p:cNvPr id="169986" name="Text Box 3074">
            <a:hlinkClick r:id="rId2" action="ppaction://hlinksldjump"/>
            <a:extLst>
              <a:ext uri="{FF2B5EF4-FFF2-40B4-BE49-F238E27FC236}">
                <a16:creationId xmlns:a16="http://schemas.microsoft.com/office/drawing/2014/main" id="{73D3748B-E1FE-0A43-0BAE-088F46DFA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2219325"/>
            <a:ext cx="5159375" cy="7699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fr-FR" sz="4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Gestion … c’est quoi ?</a:t>
            </a:r>
          </a:p>
        </p:txBody>
      </p:sp>
      <p:sp>
        <p:nvSpPr>
          <p:cNvPr id="169988" name="Text Box 3076">
            <a:hlinkClick r:id="rId3" action="ppaction://hlinksldjump"/>
            <a:extLst>
              <a:ext uri="{FF2B5EF4-FFF2-40B4-BE49-F238E27FC236}">
                <a16:creationId xmlns:a16="http://schemas.microsoft.com/office/drawing/2014/main" id="{B9B4456E-AC8C-A73A-2762-8D8C80B38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3348038"/>
            <a:ext cx="4044950" cy="7699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fr-FR" sz="4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Parcours scolaire</a:t>
            </a:r>
          </a:p>
        </p:txBody>
      </p:sp>
      <p:sp>
        <p:nvSpPr>
          <p:cNvPr id="169990" name="Text Box 3078">
            <a:hlinkClick r:id="rId4" action="ppaction://hlinksldjump"/>
            <a:extLst>
              <a:ext uri="{FF2B5EF4-FFF2-40B4-BE49-F238E27FC236}">
                <a16:creationId xmlns:a16="http://schemas.microsoft.com/office/drawing/2014/main" id="{CBD04558-40A8-02D1-F397-AC3B8EF3E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4581525"/>
            <a:ext cx="4667250" cy="7699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fr-FR" sz="4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Poursuites d’études</a:t>
            </a:r>
          </a:p>
        </p:txBody>
      </p:sp>
      <p:pic>
        <p:nvPicPr>
          <p:cNvPr id="15368" name="Image 7">
            <a:extLst>
              <a:ext uri="{FF2B5EF4-FFF2-40B4-BE49-F238E27FC236}">
                <a16:creationId xmlns:a16="http://schemas.microsoft.com/office/drawing/2014/main" id="{3EBB1EAE-8C48-36A1-9583-7B8A5AB796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73"/>
          <a:stretch>
            <a:fillRect/>
          </a:stretch>
        </p:blipFill>
        <p:spPr bwMode="auto">
          <a:xfrm>
            <a:off x="6350" y="-1588"/>
            <a:ext cx="7302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F102ED5-E16F-E93D-7982-9AA2573492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ChD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9F833BC-5565-78B8-86DE-C8DEFEB602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F9210267-5B80-EB44-B2AD-9E7F451C19A7}" type="slidenum">
              <a:rPr lang="fr-FR" altLang="fr-FR" sz="1200">
                <a:solidFill>
                  <a:srgbClr val="898989"/>
                </a:solidFill>
              </a:rPr>
              <a:pPr eaLnBrk="1" hangingPunct="1"/>
              <a:t>11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9A3C44-F7A2-D7B2-F750-22FF203F54E3}"/>
              </a:ext>
            </a:extLst>
          </p:cNvPr>
          <p:cNvSpPr/>
          <p:nvPr/>
        </p:nvSpPr>
        <p:spPr>
          <a:xfrm>
            <a:off x="230188" y="1473200"/>
            <a:ext cx="1908175" cy="16160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fr-FR" altLang="fr-FR" sz="1800" b="1" dirty="0">
                <a:solidFill>
                  <a:srgbClr val="FF9933"/>
                </a:solidFill>
                <a:latin typeface="+mn-lt"/>
              </a:rPr>
              <a:t>TERMINALE RHC</a:t>
            </a:r>
          </a:p>
          <a:p>
            <a:pPr algn="ctr">
              <a:spcBef>
                <a:spcPct val="50000"/>
              </a:spcBef>
              <a:defRPr/>
            </a:pPr>
            <a:r>
              <a:rPr lang="fr-FR" altLang="fr-FR" sz="1800" b="1" dirty="0">
                <a:solidFill>
                  <a:srgbClr val="FF9933"/>
                </a:solidFill>
                <a:latin typeface="+mn-lt"/>
              </a:rPr>
              <a:t>« Ressources humaines et communication »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0BA5D8-ED46-E87D-F711-4B66F2F48F10}"/>
              </a:ext>
            </a:extLst>
          </p:cNvPr>
          <p:cNvSpPr/>
          <p:nvPr/>
        </p:nvSpPr>
        <p:spPr>
          <a:xfrm>
            <a:off x="2468563" y="1473200"/>
            <a:ext cx="1952625" cy="16160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fr-FR" altLang="fr-FR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TERMINALE</a:t>
            </a:r>
          </a:p>
          <a:p>
            <a:pPr algn="ctr">
              <a:spcBef>
                <a:spcPct val="50000"/>
              </a:spcBef>
              <a:defRPr/>
            </a:pPr>
            <a:r>
              <a:rPr lang="fr-FR" altLang="fr-FR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« Mercatique (marketing) »</a:t>
            </a:r>
          </a:p>
        </p:txBody>
      </p:sp>
      <p:sp>
        <p:nvSpPr>
          <p:cNvPr id="6" name="Text Box 24">
            <a:extLst>
              <a:ext uri="{FF2B5EF4-FFF2-40B4-BE49-F238E27FC236}">
                <a16:creationId xmlns:a16="http://schemas.microsoft.com/office/drawing/2014/main" id="{DC0B474A-F687-418C-0CAF-E9D124AAE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563" y="1473200"/>
            <a:ext cx="1905000" cy="16160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anchor="ctr"/>
          <a:lstStyle>
            <a:defPPr>
              <a:defRPr lang="fr-FR"/>
            </a:defPPr>
            <a:lvl1pPr algn="ctr" eaLnBrk="1" hangingPunct="1">
              <a:spcBef>
                <a:spcPct val="50000"/>
              </a:spcBef>
              <a:defRPr sz="1800" b="1">
                <a:solidFill>
                  <a:srgbClr val="FF9933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fr-FR" altLang="fr-FR" dirty="0">
                <a:solidFill>
                  <a:srgbClr val="A80054"/>
                </a:solidFill>
                <a:latin typeface="+mn-lt"/>
              </a:rPr>
              <a:t>TERMINALE</a:t>
            </a:r>
          </a:p>
          <a:p>
            <a:pPr>
              <a:defRPr/>
            </a:pPr>
            <a:r>
              <a:rPr lang="fr-FR" altLang="fr-FR" dirty="0">
                <a:solidFill>
                  <a:srgbClr val="A80054"/>
                </a:solidFill>
                <a:latin typeface="+mn-lt"/>
              </a:rPr>
              <a:t>« Gestion et finance »</a:t>
            </a:r>
          </a:p>
        </p:txBody>
      </p:sp>
      <p:sp>
        <p:nvSpPr>
          <p:cNvPr id="7" name="Text Box 27">
            <a:extLst>
              <a:ext uri="{FF2B5EF4-FFF2-40B4-BE49-F238E27FC236}">
                <a16:creationId xmlns:a16="http://schemas.microsoft.com/office/drawing/2014/main" id="{155F8055-DAA8-E76A-27E6-4DA26C258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763" y="1473200"/>
            <a:ext cx="1828800" cy="16160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anchor="ctr"/>
          <a:lstStyle>
            <a:defPPr>
              <a:defRPr lang="fr-FR"/>
            </a:defPPr>
            <a:lvl1pPr algn="ctr" eaLnBrk="1" hangingPunct="1">
              <a:spcBef>
                <a:spcPct val="50000"/>
              </a:spcBef>
              <a:defRPr sz="1800" b="1">
                <a:solidFill>
                  <a:srgbClr val="FF9933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fr-FR" altLang="fr-FR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TERMINALE</a:t>
            </a:r>
          </a:p>
          <a:p>
            <a:pPr>
              <a:defRPr/>
            </a:pPr>
            <a:r>
              <a:rPr lang="fr-FR" altLang="fr-FR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« Systèmes d’information de gestion»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1A49B6D2-B324-D1A4-68E9-01F1CED53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7563" y="4508500"/>
            <a:ext cx="2133600" cy="8159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anchor="ctr"/>
          <a:lstStyle>
            <a:defPPr>
              <a:defRPr lang="fr-FR"/>
            </a:defPPr>
            <a:lvl1pPr algn="ctr">
              <a:spcBef>
                <a:spcPct val="50000"/>
              </a:spcBef>
              <a:defRPr sz="1800" b="1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altLang="fr-FR" dirty="0">
                <a:solidFill>
                  <a:schemeClr val="tx1"/>
                </a:solidFill>
              </a:rPr>
              <a:t>PREMIERE</a:t>
            </a:r>
          </a:p>
          <a:p>
            <a:pPr>
              <a:defRPr/>
            </a:pPr>
            <a:r>
              <a:rPr lang="fr-FR" altLang="fr-FR" b="0" dirty="0">
                <a:solidFill>
                  <a:schemeClr val="tx1"/>
                </a:solidFill>
              </a:rPr>
              <a:t>STMG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3A9BB7-5C25-EFA4-963F-46ABB72D0A6E}"/>
              </a:ext>
            </a:extLst>
          </p:cNvPr>
          <p:cNvSpPr/>
          <p:nvPr/>
        </p:nvSpPr>
        <p:spPr>
          <a:xfrm>
            <a:off x="3259138" y="5918200"/>
            <a:ext cx="2286000" cy="785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fr-FR" altLang="fr-FR" sz="1800" b="1" dirty="0">
                <a:latin typeface="+mn-lt"/>
              </a:rPr>
              <a:t>SECONDE</a:t>
            </a:r>
          </a:p>
          <a:p>
            <a:pPr algn="ctr">
              <a:spcBef>
                <a:spcPct val="50000"/>
              </a:spcBef>
              <a:defRPr/>
            </a:pPr>
            <a:r>
              <a:rPr lang="fr-FR" altLang="fr-FR" sz="1800" i="1" dirty="0">
                <a:latin typeface="+mn-lt"/>
              </a:rPr>
              <a:t>Quelque soit l’EDE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BFD28E3C-F5D9-996D-C4C5-A5565474C520}"/>
              </a:ext>
            </a:extLst>
          </p:cNvPr>
          <p:cNvCxnSpPr/>
          <p:nvPr/>
        </p:nvCxnSpPr>
        <p:spPr>
          <a:xfrm flipV="1">
            <a:off x="4402138" y="5437188"/>
            <a:ext cx="0" cy="258762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C21A25C8-1A5F-1ADB-1DB0-115940A2ABCA}"/>
              </a:ext>
            </a:extLst>
          </p:cNvPr>
          <p:cNvGrpSpPr>
            <a:grpSpLocks/>
          </p:cNvGrpSpPr>
          <p:nvPr/>
        </p:nvGrpSpPr>
        <p:grpSpPr bwMode="auto">
          <a:xfrm>
            <a:off x="1058863" y="3279775"/>
            <a:ext cx="6845300" cy="941388"/>
            <a:chOff x="1115616" y="2171209"/>
            <a:chExt cx="6847284" cy="942401"/>
          </a:xfrm>
        </p:grpSpPr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A1BA6216-2957-1BBD-4829-72A6FA919708}"/>
                </a:ext>
              </a:extLst>
            </p:cNvPr>
            <p:cNvCxnSpPr/>
            <p:nvPr/>
          </p:nvCxnSpPr>
          <p:spPr>
            <a:xfrm flipV="1">
              <a:off x="1115616" y="2171209"/>
              <a:ext cx="0" cy="516493"/>
            </a:xfrm>
            <a:prstGeom prst="straightConnector1">
              <a:avLst/>
            </a:prstGeom>
            <a:ln w="57150">
              <a:solidFill>
                <a:schemeClr val="tx2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>
              <a:extLst>
                <a:ext uri="{FF2B5EF4-FFF2-40B4-BE49-F238E27FC236}">
                  <a16:creationId xmlns:a16="http://schemas.microsoft.com/office/drawing/2014/main" id="{59DC6001-505B-6DFE-01B5-FF6B21A0AF27}"/>
                </a:ext>
              </a:extLst>
            </p:cNvPr>
            <p:cNvCxnSpPr/>
            <p:nvPr/>
          </p:nvCxnSpPr>
          <p:spPr>
            <a:xfrm flipV="1">
              <a:off x="7962900" y="2171209"/>
              <a:ext cx="0" cy="516493"/>
            </a:xfrm>
            <a:prstGeom prst="straightConnector1">
              <a:avLst/>
            </a:prstGeom>
            <a:ln w="57150">
              <a:solidFill>
                <a:schemeClr val="tx2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80CC8932-BDA0-5EC8-FE2F-4A5A7ED62A6B}"/>
                </a:ext>
              </a:extLst>
            </p:cNvPr>
            <p:cNvCxnSpPr/>
            <p:nvPr/>
          </p:nvCxnSpPr>
          <p:spPr>
            <a:xfrm flipV="1">
              <a:off x="5679413" y="2171209"/>
              <a:ext cx="0" cy="516493"/>
            </a:xfrm>
            <a:prstGeom prst="straightConnector1">
              <a:avLst/>
            </a:prstGeom>
            <a:ln w="57150">
              <a:solidFill>
                <a:schemeClr val="tx2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A1F4E6B0-889F-4821-4C46-D37B2C79CDE1}"/>
                </a:ext>
              </a:extLst>
            </p:cNvPr>
            <p:cNvCxnSpPr/>
            <p:nvPr/>
          </p:nvCxnSpPr>
          <p:spPr>
            <a:xfrm flipV="1">
              <a:off x="3399103" y="2171209"/>
              <a:ext cx="0" cy="516493"/>
            </a:xfrm>
            <a:prstGeom prst="straightConnector1">
              <a:avLst/>
            </a:prstGeom>
            <a:ln w="57150">
              <a:solidFill>
                <a:schemeClr val="tx2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566957B8-0989-01EF-C6EA-A0188AC999E0}"/>
                </a:ext>
              </a:extLst>
            </p:cNvPr>
            <p:cNvCxnSpPr/>
            <p:nvPr/>
          </p:nvCxnSpPr>
          <p:spPr>
            <a:xfrm>
              <a:off x="1115616" y="2687702"/>
              <a:ext cx="6847284" cy="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5747E485-84CF-BC2E-CF2C-C1A6349349E0}"/>
                </a:ext>
              </a:extLst>
            </p:cNvPr>
            <p:cNvCxnSpPr/>
            <p:nvPr/>
          </p:nvCxnSpPr>
          <p:spPr>
            <a:xfrm flipV="1">
              <a:off x="4482091" y="2687702"/>
              <a:ext cx="0" cy="425908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8">
            <a:extLst>
              <a:ext uri="{FF2B5EF4-FFF2-40B4-BE49-F238E27FC236}">
                <a16:creationId xmlns:a16="http://schemas.microsoft.com/office/drawing/2014/main" id="{A627D8FA-3E15-AA57-D19B-96BE5F69A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3732213"/>
            <a:ext cx="2359025" cy="2514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none" anchor="ctr"/>
          <a:lstStyle>
            <a:defPPr>
              <a:defRPr lang="fr-FR"/>
            </a:defPPr>
            <a:lvl1pPr eaLnBrk="1" hangingPunct="1">
              <a:defRPr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fr-FR" altLang="fr-FR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</a:t>
            </a:r>
          </a:p>
          <a:p>
            <a:pPr algn="ctr">
              <a:defRPr/>
            </a:pPr>
            <a:endParaRPr lang="fr-FR" alt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fr-FR" alt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Spécialité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alt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RH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alt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Mercatique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alt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GF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alt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SIG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18E05E3-A298-0104-0853-20E1C41B78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ChD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747CF6B-C686-80BD-5042-5B69F1C66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1FC1211B-9BD2-6546-AC71-1D58F210B21D}" type="slidenum">
              <a:rPr lang="fr-FR" altLang="fr-FR" sz="1200">
                <a:solidFill>
                  <a:srgbClr val="898989"/>
                </a:solidFill>
              </a:rPr>
              <a:pPr eaLnBrk="1" hangingPunct="1"/>
              <a:t>12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9CBE24CD-6342-0DA1-1270-A88417B70599}"/>
              </a:ext>
            </a:extLst>
          </p:cNvPr>
          <p:cNvSpPr/>
          <p:nvPr/>
        </p:nvSpPr>
        <p:spPr>
          <a:xfrm>
            <a:off x="6494463" y="2192338"/>
            <a:ext cx="2482850" cy="1657350"/>
          </a:xfrm>
          <a:prstGeom prst="ellipse">
            <a:avLst/>
          </a:prstGeom>
          <a:solidFill>
            <a:srgbClr val="FF99FF">
              <a:alpha val="49804"/>
            </a:srgbClr>
          </a:solidFill>
          <a:ln w="9525">
            <a:solidFill>
              <a:srgbClr val="FFCCFF"/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 sz="28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4" name="Text Box 3">
            <a:extLst>
              <a:ext uri="{FF2B5EF4-FFF2-40B4-BE49-F238E27FC236}">
                <a16:creationId xmlns:a16="http://schemas.microsoft.com/office/drawing/2014/main" id="{D66C35AE-BEE3-6B21-9BDB-F3A840EAA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" y="1100138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3600" b="1">
                <a:solidFill>
                  <a:srgbClr val="A80054"/>
                </a:solidFill>
                <a:cs typeface="Calibri" panose="020F0502020204030204" pitchFamily="34" charset="0"/>
              </a:rPr>
              <a:t>Structure du programme STMG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D03E191B-37C4-5FE9-9BEB-1C6D1C998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" y="2487613"/>
            <a:ext cx="2819400" cy="946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Enseignement Général</a:t>
            </a: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2F647466-781B-8C01-278A-B3C69814B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3888" y="2592388"/>
            <a:ext cx="2654300" cy="7350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fr-FR" altLang="fr-FR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Économie-Droit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fr-FR" altLang="fr-FR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Management</a:t>
            </a:r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CB3B2D63-9019-B7B1-0863-CFDB463DC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3338" y="2487613"/>
            <a:ext cx="2743200" cy="946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altLang="fr-FR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Enseignement</a:t>
            </a:r>
            <a:br>
              <a:rPr lang="fr-FR" altLang="fr-FR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fr-FR" altLang="fr-FR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Technologique</a:t>
            </a:r>
          </a:p>
        </p:txBody>
      </p:sp>
      <p:sp>
        <p:nvSpPr>
          <p:cNvPr id="9" name="Text Box 26">
            <a:extLst>
              <a:ext uri="{FF2B5EF4-FFF2-40B4-BE49-F238E27FC236}">
                <a16:creationId xmlns:a16="http://schemas.microsoft.com/office/drawing/2014/main" id="{5366FA84-D049-4277-B558-B9BCCC229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" y="3732213"/>
            <a:ext cx="2673350" cy="2514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fr-FR" altLang="fr-F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Français</a:t>
            </a:r>
          </a:p>
          <a:p>
            <a:pPr eaLnBrk="1" hangingPunct="1">
              <a:defRPr/>
            </a:pPr>
            <a:r>
              <a:rPr lang="fr-FR" altLang="fr-F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Mathématiques</a:t>
            </a:r>
            <a:br>
              <a:rPr lang="fr-FR" altLang="fr-F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fr-FR" altLang="fr-F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Histoire géographie</a:t>
            </a:r>
          </a:p>
          <a:p>
            <a:pPr eaLnBrk="1" hangingPunct="1">
              <a:defRPr/>
            </a:pPr>
            <a:r>
              <a:rPr lang="fr-FR" altLang="fr-F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Langues vivantes</a:t>
            </a:r>
          </a:p>
          <a:p>
            <a:pPr eaLnBrk="1" hangingPunct="1">
              <a:defRPr/>
            </a:pPr>
            <a:r>
              <a:rPr lang="fr-FR" altLang="fr-F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Philosophie</a:t>
            </a:r>
          </a:p>
          <a:p>
            <a:pPr eaLnBrk="1" hangingPunct="1">
              <a:defRPr/>
            </a:pPr>
            <a:r>
              <a:rPr lang="fr-FR" altLang="fr-F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EPS</a:t>
            </a:r>
          </a:p>
          <a:p>
            <a:pPr eaLnBrk="1" hangingPunct="1">
              <a:defRPr/>
            </a:pPr>
            <a:r>
              <a:rPr lang="fr-FR" altLang="fr-F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Options…</a:t>
            </a:r>
          </a:p>
        </p:txBody>
      </p:sp>
      <p:sp>
        <p:nvSpPr>
          <p:cNvPr id="10" name="Text Box 27">
            <a:extLst>
              <a:ext uri="{FF2B5EF4-FFF2-40B4-BE49-F238E27FC236}">
                <a16:creationId xmlns:a16="http://schemas.microsoft.com/office/drawing/2014/main" id="{85C1B786-37C1-CF02-F799-99CB6C9D3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913" y="3732213"/>
            <a:ext cx="2162175" cy="2514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none" anchor="ctr"/>
          <a:lstStyle>
            <a:defPPr>
              <a:defRPr lang="fr-FR"/>
            </a:defPPr>
            <a:lvl1pPr eaLnBrk="1" hangingPunct="1">
              <a:defRPr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fr-FR" alt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Économie</a:t>
            </a:r>
          </a:p>
          <a:p>
            <a:pPr>
              <a:defRPr/>
            </a:pPr>
            <a:r>
              <a:rPr lang="fr-FR" alt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Droit</a:t>
            </a:r>
          </a:p>
          <a:p>
            <a:pPr>
              <a:defRPr/>
            </a:pPr>
            <a:r>
              <a:rPr lang="fr-FR" alt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Management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EC8142C-C6B7-171D-E486-D24652CDBC1B}"/>
              </a:ext>
            </a:extLst>
          </p:cNvPr>
          <p:cNvCxnSpPr/>
          <p:nvPr/>
        </p:nvCxnSpPr>
        <p:spPr>
          <a:xfrm>
            <a:off x="2989263" y="2540000"/>
            <a:ext cx="0" cy="841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548BA177-1F22-5D9D-569B-B49D8E5210EC}"/>
              </a:ext>
            </a:extLst>
          </p:cNvPr>
          <p:cNvCxnSpPr/>
          <p:nvPr/>
        </p:nvCxnSpPr>
        <p:spPr>
          <a:xfrm>
            <a:off x="6240463" y="2540000"/>
            <a:ext cx="0" cy="841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FFEB9C1-5662-407B-0056-9C9651CC8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ChD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F4AE0D-67E5-A180-B0F8-5FF0AAE26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087E0F68-73F1-B042-86DC-4CBC4C4478E9}" type="slidenum">
              <a:rPr lang="fr-FR" altLang="fr-FR" sz="1200">
                <a:solidFill>
                  <a:srgbClr val="898989"/>
                </a:solidFill>
              </a:rPr>
              <a:pPr eaLnBrk="1" hangingPunct="1"/>
              <a:t>13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pic>
        <p:nvPicPr>
          <p:cNvPr id="18436" name="Image 3">
            <a:extLst>
              <a:ext uri="{FF2B5EF4-FFF2-40B4-BE49-F238E27FC236}">
                <a16:creationId xmlns:a16="http://schemas.microsoft.com/office/drawing/2014/main" id="{E03833FD-F233-0B26-0EBD-217A46697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5400"/>
            <a:ext cx="511175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>
            <a:extLst>
              <a:ext uri="{FF2B5EF4-FFF2-40B4-BE49-F238E27FC236}">
                <a16:creationId xmlns:a16="http://schemas.microsoft.com/office/drawing/2014/main" id="{36C8C2BB-DBE0-1AE2-DF0B-BEB9F85D2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89" t="45815" r="34302" b="5814"/>
          <a:stretch>
            <a:fillRect/>
          </a:stretch>
        </p:blipFill>
        <p:spPr bwMode="auto">
          <a:xfrm>
            <a:off x="250825" y="1617663"/>
            <a:ext cx="36004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9">
            <a:extLst>
              <a:ext uri="{FF2B5EF4-FFF2-40B4-BE49-F238E27FC236}">
                <a16:creationId xmlns:a16="http://schemas.microsoft.com/office/drawing/2014/main" id="{EBE5A4D0-79B1-97E8-B6A6-81214EFF3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6588" y="23813"/>
            <a:ext cx="2133600" cy="15621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FF43CA0-8E37-34DD-B284-1C8350547E0D}"/>
              </a:ext>
            </a:extLst>
          </p:cNvPr>
          <p:cNvSpPr txBox="1"/>
          <p:nvPr/>
        </p:nvSpPr>
        <p:spPr>
          <a:xfrm>
            <a:off x="0" y="365125"/>
            <a:ext cx="31654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4000" dirty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Spécialité RHC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55C1224-2D90-6BDA-22B6-2A7089CC9A66}"/>
              </a:ext>
            </a:extLst>
          </p:cNvPr>
          <p:cNvSpPr txBox="1"/>
          <p:nvPr/>
        </p:nvSpPr>
        <p:spPr>
          <a:xfrm>
            <a:off x="122238" y="1536700"/>
            <a:ext cx="4676775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 groupe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dynamique de groupe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57B01E3-DC05-261C-4AB6-5F93B297DDB3}"/>
              </a:ext>
            </a:extLst>
          </p:cNvPr>
          <p:cNvSpPr txBox="1"/>
          <p:nvPr/>
        </p:nvSpPr>
        <p:spPr>
          <a:xfrm>
            <a:off x="122238" y="5529263"/>
            <a:ext cx="6888162" cy="8921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L’organisation 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: hiérarchie, répartition des tâches,</a:t>
            </a:r>
          </a:p>
          <a:p>
            <a:pPr>
              <a:defRPr/>
            </a:pP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étude des processus (DER, </a:t>
            </a:r>
            <a:r>
              <a:rPr lang="fr-FR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DFx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…)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FBB2345-97FD-B262-9229-95E4B10E43E1}"/>
              </a:ext>
            </a:extLst>
          </p:cNvPr>
          <p:cNvSpPr txBox="1"/>
          <p:nvPr/>
        </p:nvSpPr>
        <p:spPr>
          <a:xfrm>
            <a:off x="122238" y="4065588"/>
            <a:ext cx="8963025" cy="1292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Gestion des ressources humaines : 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emploi, postes, qualifications</a:t>
            </a:r>
          </a:p>
          <a:p>
            <a:pPr>
              <a:defRPr/>
            </a:pP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Recrutement, formation, partenaires sociaux, rémunération,</a:t>
            </a:r>
          </a:p>
          <a:p>
            <a:pPr>
              <a:defRPr/>
            </a:pP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Aménagement du temps de travail, santé au travail…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44264BE-AD08-567E-ACD8-F70B3887B14E}"/>
              </a:ext>
            </a:extLst>
          </p:cNvPr>
          <p:cNvSpPr txBox="1"/>
          <p:nvPr/>
        </p:nvSpPr>
        <p:spPr>
          <a:xfrm>
            <a:off x="122238" y="2200275"/>
            <a:ext cx="8907462" cy="16938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La communication 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dans les organisations</a:t>
            </a:r>
          </a:p>
          <a:p>
            <a:pPr>
              <a:defRPr/>
            </a:pP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exposés, livret d’accueil, notes de service, courriers,</a:t>
            </a:r>
          </a:p>
          <a:p>
            <a:pPr>
              <a:defRPr/>
            </a:pP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comptes rendus de réunion, Gestion des documents, archivage…</a:t>
            </a:r>
          </a:p>
          <a:p>
            <a:pPr>
              <a:defRPr/>
            </a:pP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Techniques de communication en groupe, analyse des situations</a:t>
            </a:r>
          </a:p>
        </p:txBody>
      </p:sp>
      <p:sp>
        <p:nvSpPr>
          <p:cNvPr id="19464" name="Text Box 18">
            <a:extLst>
              <a:ext uri="{FF2B5EF4-FFF2-40B4-BE49-F238E27FC236}">
                <a16:creationId xmlns:a16="http://schemas.microsoft.com/office/drawing/2014/main" id="{E4A125FF-2518-B9AA-8AB0-26C1C90D2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0" y="44450"/>
            <a:ext cx="21336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>
                <a:solidFill>
                  <a:srgbClr val="FF9933"/>
                </a:solidFill>
                <a:latin typeface="Times New Roman" panose="02020603050405020304" pitchFamily="18" charset="0"/>
              </a:rPr>
              <a:t>TERMINALE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solidFill>
                  <a:srgbClr val="FF9933"/>
                </a:solidFill>
                <a:latin typeface="Times New Roman" panose="02020603050405020304" pitchFamily="18" charset="0"/>
              </a:rPr>
              <a:t>« Ressources humaines et communication »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D5D4F94-58BE-EC90-F51B-C2D6B7414F6E}"/>
              </a:ext>
            </a:extLst>
          </p:cNvPr>
          <p:cNvSpPr txBox="1"/>
          <p:nvPr/>
        </p:nvSpPr>
        <p:spPr>
          <a:xfrm>
            <a:off x="0" y="260350"/>
            <a:ext cx="48101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4000" b="1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Spécialité Mercatique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8427512-F97A-E9CE-9FDD-3FB70CB9C38E}"/>
              </a:ext>
            </a:extLst>
          </p:cNvPr>
          <p:cNvSpPr txBox="1"/>
          <p:nvPr/>
        </p:nvSpPr>
        <p:spPr>
          <a:xfrm>
            <a:off x="0" y="1773238"/>
            <a:ext cx="9275763" cy="4894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La démarche mercatique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principes, analyse du marché, analyse de</a:t>
            </a:r>
            <a:b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la demande (comportement du consommateur, statistiques…)</a:t>
            </a:r>
            <a:b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Analyse de la concurrence</a:t>
            </a:r>
          </a:p>
          <a:p>
            <a:pPr>
              <a:defRPr/>
            </a:pPr>
            <a:endParaRPr lang="fr-FR" sz="26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Construire l’offre :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Gamme, marque, cycle de vie, fixation d’un prix,</a:t>
            </a:r>
            <a:b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Calcul des coûts, promotion des ventes</a:t>
            </a:r>
          </a:p>
          <a:p>
            <a:pPr>
              <a:defRPr/>
            </a:pPr>
            <a:endParaRPr lang="fr-FR" sz="26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Communiquer l’offre : 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Communication de masse, relationnelle,</a:t>
            </a:r>
            <a:b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Argumentation commerciale, entretien commercial</a:t>
            </a:r>
          </a:p>
          <a:p>
            <a:pPr>
              <a:defRPr/>
            </a:pPr>
            <a:endParaRPr lang="fr-FR" sz="26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Distribuer l’offre : 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Équipes commerciales, réseaux de distribution</a:t>
            </a:r>
          </a:p>
          <a:p>
            <a:pPr>
              <a:defRPr/>
            </a:pPr>
            <a:endParaRPr lang="fr-FR" sz="26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76C042AD-503E-DA06-D790-DC257235D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6588" y="23813"/>
            <a:ext cx="2133600" cy="15621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85" name="Text Box 21">
            <a:extLst>
              <a:ext uri="{FF2B5EF4-FFF2-40B4-BE49-F238E27FC236}">
                <a16:creationId xmlns:a16="http://schemas.microsoft.com/office/drawing/2014/main" id="{03C08D53-2A81-C52A-DD27-13F78107C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988" y="261938"/>
            <a:ext cx="1828800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>
                <a:solidFill>
                  <a:srgbClr val="00B050"/>
                </a:solidFill>
                <a:latin typeface="Times New Roman" panose="02020603050405020304" pitchFamily="18" charset="0"/>
              </a:rPr>
              <a:t>TERMINALE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solidFill>
                  <a:srgbClr val="00B050"/>
                </a:solidFill>
                <a:latin typeface="Times New Roman" panose="02020603050405020304" pitchFamily="18" charset="0"/>
              </a:rPr>
              <a:t>« Mercatique (marketing) »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8ED44DC-F093-D7A3-7387-C609DA9CEE67}"/>
              </a:ext>
            </a:extLst>
          </p:cNvPr>
          <p:cNvSpPr txBox="1"/>
          <p:nvPr/>
        </p:nvSpPr>
        <p:spPr>
          <a:xfrm>
            <a:off x="0" y="188913"/>
            <a:ext cx="320198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4000" dirty="0">
                <a:solidFill>
                  <a:srgbClr val="C04080"/>
                </a:solidFill>
                <a:latin typeface="+mj-lt"/>
                <a:ea typeface="+mj-ea"/>
                <a:cs typeface="+mj-cs"/>
              </a:rPr>
              <a:t>Spécialité G&amp;F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BE2D7E6-B6C0-D7B0-C272-83E983BED6CE}"/>
              </a:ext>
            </a:extLst>
          </p:cNvPr>
          <p:cNvSpPr txBox="1"/>
          <p:nvPr/>
        </p:nvSpPr>
        <p:spPr>
          <a:xfrm>
            <a:off x="0" y="1609725"/>
            <a:ext cx="9039225" cy="4894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La comptabilité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comment traduire les flux</a:t>
            </a:r>
            <a:b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dans une base comptable : journal, compte balance, Bilan, CR</a:t>
            </a:r>
          </a:p>
          <a:p>
            <a:pPr>
              <a:defRPr/>
            </a:pPr>
            <a:endParaRPr lang="fr-FR" sz="26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Les écritures de fin d’exercice : 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mise en forme des documents de</a:t>
            </a:r>
            <a:b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Synthèse. Stocks, inventaires, amortissements, provisions…</a:t>
            </a:r>
          </a:p>
          <a:p>
            <a:pPr>
              <a:defRPr/>
            </a:pPr>
            <a:endParaRPr lang="fr-FR" sz="26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Analyse de l’activité : 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Valeur ajoutée et répartition, EBE..</a:t>
            </a:r>
            <a:b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Calculs de rentabilité, CAF, répartition du résultat…</a:t>
            </a:r>
            <a:b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Analyse patrimoniale 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: Bilan fonctionnel, FR, </a:t>
            </a:r>
            <a:r>
              <a:rPr lang="fr-FR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BfdR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ratios…</a:t>
            </a:r>
          </a:p>
          <a:p>
            <a:pPr>
              <a:defRPr/>
            </a:pPr>
            <a:endParaRPr lang="fr-FR" sz="26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Analyse prévisionnelle 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: Plans de financement, calculs de</a:t>
            </a:r>
            <a:b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coûts complets, charges variables, SR…</a:t>
            </a: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0E5E16B9-F8D6-29FA-BF73-94C785357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6588" y="23813"/>
            <a:ext cx="2133600" cy="15621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1509" name="Text Box 24">
            <a:extLst>
              <a:ext uri="{FF2B5EF4-FFF2-40B4-BE49-F238E27FC236}">
                <a16:creationId xmlns:a16="http://schemas.microsoft.com/office/drawing/2014/main" id="{7E43F4F9-978B-57A7-5411-F57FDF163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88" y="258763"/>
            <a:ext cx="19050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>
                <a:solidFill>
                  <a:srgbClr val="C04080"/>
                </a:solidFill>
                <a:latin typeface="Times New Roman" panose="02020603050405020304" pitchFamily="18" charset="0"/>
              </a:rPr>
              <a:t>TERMINALE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solidFill>
                  <a:srgbClr val="C04080"/>
                </a:solidFill>
                <a:latin typeface="Times New Roman" panose="02020603050405020304" pitchFamily="18" charset="0"/>
              </a:rPr>
              <a:t>« Gestion et finance »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9CC2F90-EDBE-4EE9-C7B2-1628DA724A66}"/>
              </a:ext>
            </a:extLst>
          </p:cNvPr>
          <p:cNvSpPr txBox="1"/>
          <p:nvPr/>
        </p:nvSpPr>
        <p:spPr>
          <a:xfrm>
            <a:off x="0" y="188913"/>
            <a:ext cx="298291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4000" dirty="0">
                <a:solidFill>
                  <a:srgbClr val="003366"/>
                </a:solidFill>
                <a:latin typeface="+mj-lt"/>
                <a:ea typeface="+mj-ea"/>
                <a:cs typeface="+mj-cs"/>
              </a:rPr>
              <a:t>Spécialité SIG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E92B6C5-EBB2-FC79-2E74-F18E7D26F834}"/>
              </a:ext>
            </a:extLst>
          </p:cNvPr>
          <p:cNvSpPr txBox="1"/>
          <p:nvPr/>
        </p:nvSpPr>
        <p:spPr>
          <a:xfrm>
            <a:off x="0" y="1595438"/>
            <a:ext cx="8228013" cy="4894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 système d’information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enjeux, analyse de processus..</a:t>
            </a:r>
          </a:p>
          <a:p>
            <a:pPr>
              <a:defRPr/>
            </a:pPr>
            <a:endParaRPr lang="fr-FR" sz="26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Architecture du SI : 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PGI, logiciels métiers…</a:t>
            </a:r>
          </a:p>
          <a:p>
            <a:pPr>
              <a:defRPr/>
            </a:pPr>
            <a:endParaRPr lang="fr-FR" sz="26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Les risques numériques : 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Protection des données, aspects</a:t>
            </a:r>
            <a:b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réglementaires et techniques</a:t>
            </a:r>
          </a:p>
          <a:p>
            <a:pPr>
              <a:defRPr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Programmation</a:t>
            </a:r>
          </a:p>
          <a:p>
            <a:pPr>
              <a:defRPr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Bases de données. 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Modèle relationnel, SQL</a:t>
            </a:r>
          </a:p>
          <a:p>
            <a:pPr>
              <a:defRPr/>
            </a:pPr>
            <a:endParaRPr lang="fr-FR" sz="26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Utilisation d’Internet : </a:t>
            </a:r>
            <a:r>
              <a:rPr lang="fr-FR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Echanges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réseaux sociaux, risques…</a:t>
            </a:r>
          </a:p>
          <a:p>
            <a:pPr>
              <a:defRPr/>
            </a:pPr>
            <a:endParaRPr lang="fr-FR" sz="26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fr-F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SI 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et performance l’entreprise</a:t>
            </a: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C2F43EFC-E50C-E431-7C0D-D65A56FF5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6588" y="23813"/>
            <a:ext cx="2133600" cy="15621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2533" name="Text Box 27">
            <a:extLst>
              <a:ext uri="{FF2B5EF4-FFF2-40B4-BE49-F238E27FC236}">
                <a16:creationId xmlns:a16="http://schemas.microsoft.com/office/drawing/2014/main" id="{B4FA8CA3-7B97-1448-A95B-3316BA200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988" y="166688"/>
            <a:ext cx="1828800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>
                <a:solidFill>
                  <a:srgbClr val="003366"/>
                </a:solidFill>
                <a:latin typeface="Times New Roman" panose="02020603050405020304" pitchFamily="18" charset="0"/>
              </a:rPr>
              <a:t>TERMINALE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solidFill>
                  <a:srgbClr val="003366"/>
                </a:solidFill>
                <a:latin typeface="Times New Roman" panose="02020603050405020304" pitchFamily="18" charset="0"/>
              </a:rPr>
              <a:t>« Systèmes d’information de gestion»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DFE26E17-8F59-2F31-57D3-BBB429860292}"/>
              </a:ext>
            </a:extLst>
          </p:cNvPr>
          <p:cNvGrpSpPr/>
          <p:nvPr/>
        </p:nvGrpSpPr>
        <p:grpSpPr>
          <a:xfrm>
            <a:off x="816188" y="4582022"/>
            <a:ext cx="7166220" cy="769441"/>
            <a:chOff x="1043608" y="2219325"/>
            <a:chExt cx="7166220" cy="769441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0B39989-CAE8-AB13-8D7B-EF9F2B959A0F}"/>
                </a:ext>
              </a:extLst>
            </p:cNvPr>
            <p:cNvSpPr/>
            <p:nvPr/>
          </p:nvSpPr>
          <p:spPr>
            <a:xfrm>
              <a:off x="1043608" y="2219325"/>
              <a:ext cx="5832648" cy="769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5135CDC-6C10-338E-E8D9-7CF70CEF6F12}"/>
                </a:ext>
              </a:extLst>
            </p:cNvPr>
            <p:cNvSpPr/>
            <p:nvPr/>
          </p:nvSpPr>
          <p:spPr>
            <a:xfrm>
              <a:off x="7020272" y="2219325"/>
              <a:ext cx="279648" cy="769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254B699-5A3D-8DF4-A4DA-A4EDC495E2BD}"/>
                </a:ext>
              </a:extLst>
            </p:cNvPr>
            <p:cNvSpPr/>
            <p:nvPr/>
          </p:nvSpPr>
          <p:spPr>
            <a:xfrm>
              <a:off x="7440095" y="2219325"/>
              <a:ext cx="279648" cy="769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5B60D17-F97C-C516-AD3F-A4393171694C}"/>
                </a:ext>
              </a:extLst>
            </p:cNvPr>
            <p:cNvSpPr/>
            <p:nvPr/>
          </p:nvSpPr>
          <p:spPr>
            <a:xfrm>
              <a:off x="7859918" y="2219325"/>
              <a:ext cx="139824" cy="769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13706D-F492-0400-EEBA-D4520D8B4340}"/>
                </a:ext>
              </a:extLst>
            </p:cNvPr>
            <p:cNvSpPr/>
            <p:nvPr/>
          </p:nvSpPr>
          <p:spPr>
            <a:xfrm>
              <a:off x="8139916" y="2219325"/>
              <a:ext cx="69912" cy="769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23555" name="Espace réservé du numéro de diapositive 3">
            <a:extLst>
              <a:ext uri="{FF2B5EF4-FFF2-40B4-BE49-F238E27FC236}">
                <a16:creationId xmlns:a16="http://schemas.microsoft.com/office/drawing/2014/main" id="{5D39891A-4D14-D053-7790-688B9BE1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5B40F57-09D2-8C4A-ABEA-B5DDBEEBC5FF}" type="slidenum">
              <a:rPr lang="fr-FR" altLang="fr-FR" sz="800">
                <a:cs typeface="Calibri" panose="020F050202020403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fr-FR" altLang="fr-FR" sz="800">
              <a:cs typeface="Calibri" panose="020F0502020204030204" pitchFamily="34" charset="0"/>
            </a:endParaRPr>
          </a:p>
        </p:txBody>
      </p:sp>
      <p:sp>
        <p:nvSpPr>
          <p:cNvPr id="4100" name="Text Box 3082">
            <a:extLst>
              <a:ext uri="{FF2B5EF4-FFF2-40B4-BE49-F238E27FC236}">
                <a16:creationId xmlns:a16="http://schemas.microsoft.com/office/drawing/2014/main" id="{0D296025-85E3-6E46-45CE-9446BC344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890588"/>
            <a:ext cx="4498975" cy="92392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fr-FR" sz="5400" b="1" cap="small" dirty="0">
                <a:solidFill>
                  <a:srgbClr val="D37BA7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 SERIE STMG</a:t>
            </a:r>
          </a:p>
        </p:txBody>
      </p:sp>
      <p:sp>
        <p:nvSpPr>
          <p:cNvPr id="169986" name="Text Box 3074">
            <a:hlinkClick r:id="rId2" action="ppaction://hlinksldjump"/>
            <a:extLst>
              <a:ext uri="{FF2B5EF4-FFF2-40B4-BE49-F238E27FC236}">
                <a16:creationId xmlns:a16="http://schemas.microsoft.com/office/drawing/2014/main" id="{80212FCE-3682-7F6A-AA1F-3A49475A7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2219325"/>
            <a:ext cx="5159375" cy="7699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fr-FR" sz="4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Gestion … c’est quoi ?</a:t>
            </a:r>
          </a:p>
        </p:txBody>
      </p:sp>
      <p:sp>
        <p:nvSpPr>
          <p:cNvPr id="169988" name="Text Box 3076">
            <a:hlinkClick r:id="rId3" action="ppaction://hlinksldjump"/>
            <a:extLst>
              <a:ext uri="{FF2B5EF4-FFF2-40B4-BE49-F238E27FC236}">
                <a16:creationId xmlns:a16="http://schemas.microsoft.com/office/drawing/2014/main" id="{16736A86-B560-C88F-EE58-6BB6E46B3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3348038"/>
            <a:ext cx="4044950" cy="7699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fr-FR" sz="4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Parcours scolaire</a:t>
            </a:r>
          </a:p>
        </p:txBody>
      </p:sp>
      <p:sp>
        <p:nvSpPr>
          <p:cNvPr id="169990" name="Text Box 3078">
            <a:hlinkClick r:id="rId4" action="ppaction://hlinksldjump"/>
            <a:extLst>
              <a:ext uri="{FF2B5EF4-FFF2-40B4-BE49-F238E27FC236}">
                <a16:creationId xmlns:a16="http://schemas.microsoft.com/office/drawing/2014/main" id="{A6A5B79A-D13D-2993-BB29-8FB068A92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4581525"/>
            <a:ext cx="4667250" cy="7699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fr-FR" sz="4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Poursuites d’études</a:t>
            </a:r>
          </a:p>
        </p:txBody>
      </p:sp>
      <p:pic>
        <p:nvPicPr>
          <p:cNvPr id="23560" name="Image 7">
            <a:extLst>
              <a:ext uri="{FF2B5EF4-FFF2-40B4-BE49-F238E27FC236}">
                <a16:creationId xmlns:a16="http://schemas.microsoft.com/office/drawing/2014/main" id="{4D582E9D-50FF-ED9B-1DF0-1E689A3A1E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73"/>
          <a:stretch>
            <a:fillRect/>
          </a:stretch>
        </p:blipFill>
        <p:spPr bwMode="auto">
          <a:xfrm>
            <a:off x="6350" y="-1588"/>
            <a:ext cx="7302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ACE11562-E178-5039-A220-039EB64A79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ChD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7A85785-4DBF-CCF1-E429-913359C8C0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6CCA2EB7-7F29-314A-97CB-A6C9A88D09BD}" type="slidenum">
              <a:rPr lang="fr-FR" altLang="fr-FR" sz="1200">
                <a:solidFill>
                  <a:srgbClr val="898989"/>
                </a:solidFill>
              </a:rPr>
              <a:pPr eaLnBrk="1" hangingPunct="1"/>
              <a:t>19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grpSp>
        <p:nvGrpSpPr>
          <p:cNvPr id="8" name="Groupe 17">
            <a:extLst>
              <a:ext uri="{FF2B5EF4-FFF2-40B4-BE49-F238E27FC236}">
                <a16:creationId xmlns:a16="http://schemas.microsoft.com/office/drawing/2014/main" id="{F63DD6B6-DA25-74EB-3538-64828D502B4F}"/>
              </a:ext>
            </a:extLst>
          </p:cNvPr>
          <p:cNvGrpSpPr>
            <a:grpSpLocks/>
          </p:cNvGrpSpPr>
          <p:nvPr/>
        </p:nvGrpSpPr>
        <p:grpSpPr bwMode="auto">
          <a:xfrm>
            <a:off x="354013" y="4214813"/>
            <a:ext cx="8589962" cy="2322512"/>
            <a:chOff x="354806" y="4214711"/>
            <a:chExt cx="8589962" cy="232251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322074B-6928-9DBE-C477-8CFB847B59B7}"/>
                </a:ext>
              </a:extLst>
            </p:cNvPr>
            <p:cNvSpPr/>
            <p:nvPr/>
          </p:nvSpPr>
          <p:spPr>
            <a:xfrm>
              <a:off x="354806" y="4214711"/>
              <a:ext cx="1908175" cy="16160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altLang="fr-FR" sz="1800" b="1" dirty="0">
                  <a:solidFill>
                    <a:srgbClr val="FF9933"/>
                  </a:solidFill>
                  <a:latin typeface="+mn-lt"/>
                </a:rPr>
                <a:t>TERMINALE RHC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fr-FR" altLang="fr-FR" sz="1800" b="1" dirty="0">
                  <a:solidFill>
                    <a:srgbClr val="FF9933"/>
                  </a:solidFill>
                  <a:latin typeface="+mn-lt"/>
                </a:rPr>
                <a:t>« Ressources humaines et communication »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A97DD1B-1C96-629F-82AE-A1BFF8880AEC}"/>
                </a:ext>
              </a:extLst>
            </p:cNvPr>
            <p:cNvSpPr/>
            <p:nvPr/>
          </p:nvSpPr>
          <p:spPr>
            <a:xfrm>
              <a:off x="2594768" y="4214711"/>
              <a:ext cx="1952625" cy="16160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altLang="fr-FR" sz="18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TERMINALE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fr-FR" altLang="fr-FR" sz="18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« Mercatique (marketing) »</a:t>
              </a:r>
            </a:p>
          </p:txBody>
        </p:sp>
        <p:sp>
          <p:nvSpPr>
            <p:cNvPr id="6" name="Text Box 24">
              <a:extLst>
                <a:ext uri="{FF2B5EF4-FFF2-40B4-BE49-F238E27FC236}">
                  <a16:creationId xmlns:a16="http://schemas.microsoft.com/office/drawing/2014/main" id="{F22C14B0-E98D-BA5C-5F84-34FE442E5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9181" y="4214711"/>
              <a:ext cx="1905000" cy="16160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txBody>
            <a:bodyPr anchor="ctr"/>
            <a:lstStyle>
              <a:defPPr>
                <a:defRPr lang="fr-FR"/>
              </a:defPPr>
              <a:lvl1pPr algn="ctr" eaLnBrk="1" hangingPunct="1">
                <a:spcBef>
                  <a:spcPct val="50000"/>
                </a:spcBef>
                <a:defRPr sz="1800" b="1">
                  <a:solidFill>
                    <a:srgbClr val="FF9933"/>
                  </a:solidFill>
                  <a:latin typeface="Times New Roman" charset="0"/>
                </a:defRPr>
              </a:lvl1pPr>
            </a:lstStyle>
            <a:p>
              <a:pPr>
                <a:defRPr/>
              </a:pPr>
              <a:r>
                <a:rPr lang="fr-FR" altLang="fr-FR" dirty="0">
                  <a:solidFill>
                    <a:srgbClr val="A80054"/>
                  </a:solidFill>
                  <a:latin typeface="+mn-lt"/>
                </a:rPr>
                <a:t>TERMINALE</a:t>
              </a:r>
            </a:p>
            <a:p>
              <a:pPr>
                <a:defRPr/>
              </a:pPr>
              <a:r>
                <a:rPr lang="fr-FR" altLang="fr-FR" dirty="0">
                  <a:solidFill>
                    <a:srgbClr val="A80054"/>
                  </a:solidFill>
                  <a:latin typeface="+mn-lt"/>
                </a:rPr>
                <a:t>« Gestion et finance »</a:t>
              </a:r>
            </a:p>
          </p:txBody>
        </p:sp>
        <p:sp>
          <p:nvSpPr>
            <p:cNvPr id="7" name="Text Box 27">
              <a:extLst>
                <a:ext uri="{FF2B5EF4-FFF2-40B4-BE49-F238E27FC236}">
                  <a16:creationId xmlns:a16="http://schemas.microsoft.com/office/drawing/2014/main" id="{ADB2601D-7E9D-E90F-2D8D-65A5D5423E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5968" y="4214711"/>
              <a:ext cx="1828800" cy="16160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txBody>
            <a:bodyPr anchor="ctr"/>
            <a:lstStyle>
              <a:defPPr>
                <a:defRPr lang="fr-FR"/>
              </a:defPPr>
              <a:lvl1pPr algn="ctr" eaLnBrk="1" hangingPunct="1">
                <a:spcBef>
                  <a:spcPct val="50000"/>
                </a:spcBef>
                <a:defRPr sz="1800" b="1">
                  <a:solidFill>
                    <a:srgbClr val="FF9933"/>
                  </a:solidFill>
                  <a:latin typeface="Times New Roman" charset="0"/>
                </a:defRPr>
              </a:lvl1pPr>
            </a:lstStyle>
            <a:p>
              <a:pPr>
                <a:defRPr/>
              </a:pPr>
              <a:r>
                <a:rPr lang="fr-FR" altLang="fr-FR" dirty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TERMINALE</a:t>
              </a:r>
            </a:p>
            <a:p>
              <a:pPr>
                <a:defRPr/>
              </a:pPr>
              <a:r>
                <a:rPr lang="fr-FR" altLang="fr-FR" dirty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« Systèmes d’information de gestion»</a:t>
              </a:r>
            </a:p>
          </p:txBody>
        </p:sp>
        <p:grpSp>
          <p:nvGrpSpPr>
            <p:cNvPr id="24609" name="Groupe 10">
              <a:extLst>
                <a:ext uri="{FF2B5EF4-FFF2-40B4-BE49-F238E27FC236}">
                  <a16:creationId xmlns:a16="http://schemas.microsoft.com/office/drawing/2014/main" id="{48B7FAC2-6BFB-2181-BDBA-D1AA8F3E0F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3481" y="6021288"/>
              <a:ext cx="6846887" cy="515938"/>
              <a:chOff x="1115616" y="2171209"/>
              <a:chExt cx="6847284" cy="516186"/>
            </a:xfrm>
          </p:grpSpPr>
          <p:cxnSp>
            <p:nvCxnSpPr>
              <p:cNvPr id="12" name="Connecteur droit avec flèche 11">
                <a:extLst>
                  <a:ext uri="{FF2B5EF4-FFF2-40B4-BE49-F238E27FC236}">
                    <a16:creationId xmlns:a16="http://schemas.microsoft.com/office/drawing/2014/main" id="{B59E885D-B1F9-D1EE-275A-F8F3FB79B10B}"/>
                  </a:ext>
                </a:extLst>
              </p:cNvPr>
              <p:cNvCxnSpPr/>
              <p:nvPr/>
            </p:nvCxnSpPr>
            <p:spPr>
              <a:xfrm flipV="1">
                <a:off x="1115616" y="2171209"/>
                <a:ext cx="0" cy="516186"/>
              </a:xfrm>
              <a:prstGeom prst="straightConnector1">
                <a:avLst/>
              </a:prstGeom>
              <a:ln w="57150">
                <a:solidFill>
                  <a:schemeClr val="tx2">
                    <a:lumMod val="7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avec flèche 12">
                <a:extLst>
                  <a:ext uri="{FF2B5EF4-FFF2-40B4-BE49-F238E27FC236}">
                    <a16:creationId xmlns:a16="http://schemas.microsoft.com/office/drawing/2014/main" id="{04CAC50D-1D80-14B9-81D2-2610592A69F3}"/>
                  </a:ext>
                </a:extLst>
              </p:cNvPr>
              <p:cNvCxnSpPr/>
              <p:nvPr/>
            </p:nvCxnSpPr>
            <p:spPr>
              <a:xfrm flipV="1">
                <a:off x="7962900" y="2171209"/>
                <a:ext cx="0" cy="516186"/>
              </a:xfrm>
              <a:prstGeom prst="straightConnector1">
                <a:avLst/>
              </a:prstGeom>
              <a:ln w="57150">
                <a:solidFill>
                  <a:schemeClr val="tx2">
                    <a:lumMod val="7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avec flèche 13">
                <a:extLst>
                  <a:ext uri="{FF2B5EF4-FFF2-40B4-BE49-F238E27FC236}">
                    <a16:creationId xmlns:a16="http://schemas.microsoft.com/office/drawing/2014/main" id="{D1A8AD88-49D1-14C2-DFAF-AA23BBFF7411}"/>
                  </a:ext>
                </a:extLst>
              </p:cNvPr>
              <p:cNvCxnSpPr/>
              <p:nvPr/>
            </p:nvCxnSpPr>
            <p:spPr>
              <a:xfrm flipV="1">
                <a:off x="5679943" y="2171209"/>
                <a:ext cx="0" cy="516186"/>
              </a:xfrm>
              <a:prstGeom prst="straightConnector1">
                <a:avLst/>
              </a:prstGeom>
              <a:ln w="57150">
                <a:solidFill>
                  <a:schemeClr val="tx2">
                    <a:lumMod val="7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avec flèche 14">
                <a:extLst>
                  <a:ext uri="{FF2B5EF4-FFF2-40B4-BE49-F238E27FC236}">
                    <a16:creationId xmlns:a16="http://schemas.microsoft.com/office/drawing/2014/main" id="{742BA985-D8B6-A9D0-1088-336F6A40E265}"/>
                  </a:ext>
                </a:extLst>
              </p:cNvPr>
              <p:cNvCxnSpPr/>
              <p:nvPr/>
            </p:nvCxnSpPr>
            <p:spPr>
              <a:xfrm flipV="1">
                <a:off x="3398573" y="2171209"/>
                <a:ext cx="0" cy="516186"/>
              </a:xfrm>
              <a:prstGeom prst="straightConnector1">
                <a:avLst/>
              </a:prstGeom>
              <a:ln w="57150">
                <a:solidFill>
                  <a:schemeClr val="tx2">
                    <a:lumMod val="7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FA7E71B0-615C-6CD2-48C1-6BFB1541E70A}"/>
                  </a:ext>
                </a:extLst>
              </p:cNvPr>
              <p:cNvCxnSpPr/>
              <p:nvPr/>
            </p:nvCxnSpPr>
            <p:spPr>
              <a:xfrm>
                <a:off x="1115616" y="2687395"/>
                <a:ext cx="6847284" cy="0"/>
              </a:xfrm>
              <a:prstGeom prst="line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8D3287D4-9E81-E168-4EDD-734B16DA955F}"/>
              </a:ext>
            </a:extLst>
          </p:cNvPr>
          <p:cNvSpPr/>
          <p:nvPr/>
        </p:nvSpPr>
        <p:spPr>
          <a:xfrm>
            <a:off x="350838" y="2349500"/>
            <a:ext cx="1908175" cy="1039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r-FR" altLang="fr-FR" sz="1800" b="1" dirty="0">
                <a:solidFill>
                  <a:srgbClr val="FF9933"/>
                </a:solidFill>
                <a:latin typeface="+mn-lt"/>
              </a:rPr>
              <a:t>BTS</a:t>
            </a:r>
          </a:p>
          <a:p>
            <a:pPr algn="ctr">
              <a:defRPr/>
            </a:pPr>
            <a:r>
              <a:rPr lang="fr-FR" altLang="fr-FR" sz="1800" b="1" dirty="0">
                <a:solidFill>
                  <a:srgbClr val="FF9933"/>
                </a:solidFill>
                <a:latin typeface="+mn-lt"/>
              </a:rPr>
              <a:t>ASSISTANT MANAGER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B660CDB-411A-8428-A65B-DB7011A1701A}"/>
              </a:ext>
            </a:extLst>
          </p:cNvPr>
          <p:cNvSpPr/>
          <p:nvPr/>
        </p:nvSpPr>
        <p:spPr>
          <a:xfrm>
            <a:off x="2590800" y="2349500"/>
            <a:ext cx="1952625" cy="1039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r-FR" altLang="fr-FR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BTS</a:t>
            </a:r>
          </a:p>
          <a:p>
            <a:pPr algn="ctr">
              <a:defRPr/>
            </a:pPr>
            <a:r>
              <a:rPr lang="fr-FR" altLang="fr-FR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NRC</a:t>
            </a:r>
          </a:p>
        </p:txBody>
      </p:sp>
      <p:sp>
        <p:nvSpPr>
          <p:cNvPr id="23" name="Text Box 24">
            <a:extLst>
              <a:ext uri="{FF2B5EF4-FFF2-40B4-BE49-F238E27FC236}">
                <a16:creationId xmlns:a16="http://schemas.microsoft.com/office/drawing/2014/main" id="{E68AA764-CCF4-6B37-465C-843B15751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5213" y="2349500"/>
            <a:ext cx="871537" cy="1039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anchor="ctr"/>
          <a:lstStyle>
            <a:defPPr>
              <a:defRPr lang="fr-FR"/>
            </a:defPPr>
            <a:lvl1pPr algn="ctr" eaLnBrk="1" hangingPunct="1">
              <a:spcBef>
                <a:spcPct val="50000"/>
              </a:spcBef>
              <a:defRPr sz="1800" b="1">
                <a:solidFill>
                  <a:srgbClr val="FF9933"/>
                </a:solidFill>
                <a:latin typeface="Times New Roman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fr-FR" altLang="fr-FR" dirty="0">
                <a:solidFill>
                  <a:srgbClr val="A80054"/>
                </a:solidFill>
                <a:latin typeface="+mn-lt"/>
              </a:rPr>
              <a:t>BTS</a:t>
            </a:r>
          </a:p>
          <a:p>
            <a:pPr>
              <a:spcBef>
                <a:spcPts val="0"/>
              </a:spcBef>
              <a:defRPr/>
            </a:pPr>
            <a:r>
              <a:rPr lang="fr-FR" altLang="fr-FR" dirty="0">
                <a:solidFill>
                  <a:srgbClr val="A80054"/>
                </a:solidFill>
                <a:latin typeface="+mn-lt"/>
              </a:rPr>
              <a:t>CGO</a:t>
            </a:r>
          </a:p>
        </p:txBody>
      </p:sp>
      <p:sp>
        <p:nvSpPr>
          <p:cNvPr id="24" name="Text Box 27">
            <a:extLst>
              <a:ext uri="{FF2B5EF4-FFF2-40B4-BE49-F238E27FC236}">
                <a16:creationId xmlns:a16="http://schemas.microsoft.com/office/drawing/2014/main" id="{6E153C59-3005-0289-383B-29B1ECEAF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0" y="2349500"/>
            <a:ext cx="1828800" cy="1039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anchor="ctr"/>
          <a:lstStyle>
            <a:defPPr>
              <a:defRPr lang="fr-FR"/>
            </a:defPPr>
            <a:lvl1pPr algn="ctr" eaLnBrk="1" hangingPunct="1">
              <a:spcBef>
                <a:spcPct val="50000"/>
              </a:spcBef>
              <a:defRPr sz="1800" b="1">
                <a:solidFill>
                  <a:srgbClr val="FF9933"/>
                </a:solidFill>
                <a:latin typeface="Times New Roman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fr-FR" altLang="fr-FR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BTS</a:t>
            </a:r>
          </a:p>
          <a:p>
            <a:pPr>
              <a:spcBef>
                <a:spcPts val="0"/>
              </a:spcBef>
              <a:defRPr/>
            </a:pPr>
            <a:r>
              <a:rPr lang="fr-FR" altLang="fr-FR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SIO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E989C724-1587-579F-1043-E7ABF7723E2B}"/>
              </a:ext>
            </a:extLst>
          </p:cNvPr>
          <p:cNvCxnSpPr/>
          <p:nvPr/>
        </p:nvCxnSpPr>
        <p:spPr bwMode="auto">
          <a:xfrm flipV="1">
            <a:off x="1182688" y="3521075"/>
            <a:ext cx="0" cy="515938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0B53B5C6-E95F-FEB4-5D07-A6D3214B8FCE}"/>
              </a:ext>
            </a:extLst>
          </p:cNvPr>
          <p:cNvCxnSpPr/>
          <p:nvPr/>
        </p:nvCxnSpPr>
        <p:spPr bwMode="auto">
          <a:xfrm flipV="1">
            <a:off x="8029575" y="3521075"/>
            <a:ext cx="0" cy="515938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49C8E2CB-F987-F8CE-DE3C-A066980C6574}"/>
              </a:ext>
            </a:extLst>
          </p:cNvPr>
          <p:cNvCxnSpPr/>
          <p:nvPr/>
        </p:nvCxnSpPr>
        <p:spPr bwMode="auto">
          <a:xfrm flipV="1">
            <a:off x="5746750" y="3521075"/>
            <a:ext cx="0" cy="515938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624EBEF5-BE9F-0372-8711-14E5ABAA75AA}"/>
              </a:ext>
            </a:extLst>
          </p:cNvPr>
          <p:cNvCxnSpPr/>
          <p:nvPr/>
        </p:nvCxnSpPr>
        <p:spPr bwMode="auto">
          <a:xfrm flipV="1">
            <a:off x="3465513" y="3521075"/>
            <a:ext cx="0" cy="515938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24">
            <a:extLst>
              <a:ext uri="{FF2B5EF4-FFF2-40B4-BE49-F238E27FC236}">
                <a16:creationId xmlns:a16="http://schemas.microsoft.com/office/drawing/2014/main" id="{15E88404-2EBD-67E6-2861-224DBC365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888" y="2349500"/>
            <a:ext cx="952500" cy="1039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anchor="ctr"/>
          <a:lstStyle>
            <a:defPPr>
              <a:defRPr lang="fr-FR"/>
            </a:defPPr>
            <a:lvl1pPr algn="ctr" eaLnBrk="1" hangingPunct="1">
              <a:spcBef>
                <a:spcPct val="50000"/>
              </a:spcBef>
              <a:defRPr sz="1800" b="1">
                <a:solidFill>
                  <a:srgbClr val="FF9933"/>
                </a:solidFill>
                <a:latin typeface="Times New Roman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fr-FR" altLang="fr-FR" dirty="0">
                <a:solidFill>
                  <a:srgbClr val="A80054"/>
                </a:solidFill>
                <a:latin typeface="+mn-lt"/>
              </a:rPr>
              <a:t>DCG</a:t>
            </a:r>
          </a:p>
        </p:txBody>
      </p:sp>
      <p:sp>
        <p:nvSpPr>
          <p:cNvPr id="32" name="Text Box 24">
            <a:extLst>
              <a:ext uri="{FF2B5EF4-FFF2-40B4-BE49-F238E27FC236}">
                <a16:creationId xmlns:a16="http://schemas.microsoft.com/office/drawing/2014/main" id="{492C5EAD-7A0A-9702-D441-637C82617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888" y="1281113"/>
            <a:ext cx="952500" cy="1039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anchor="ctr"/>
          <a:lstStyle>
            <a:defPPr>
              <a:defRPr lang="fr-FR"/>
            </a:defPPr>
            <a:lvl1pPr algn="ctr" eaLnBrk="1" hangingPunct="1">
              <a:spcBef>
                <a:spcPct val="50000"/>
              </a:spcBef>
              <a:defRPr sz="1800" b="1">
                <a:solidFill>
                  <a:srgbClr val="FF9933"/>
                </a:solidFill>
                <a:latin typeface="Times New Roman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fr-FR" altLang="fr-FR" dirty="0">
                <a:solidFill>
                  <a:srgbClr val="A80054"/>
                </a:solidFill>
                <a:latin typeface="+mn-lt"/>
              </a:rPr>
              <a:t>DSCG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B822060-A4A2-3890-2AC3-85A924D63AFC}"/>
              </a:ext>
            </a:extLst>
          </p:cNvPr>
          <p:cNvSpPr txBox="1"/>
          <p:nvPr/>
        </p:nvSpPr>
        <p:spPr>
          <a:xfrm rot="20878495">
            <a:off x="216273" y="1105656"/>
            <a:ext cx="236019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bg1">
                <a:lumMod val="50000"/>
                <a:alpha val="60000"/>
              </a:schemeClr>
            </a:glo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Poursuites à Aubanel ?</a:t>
            </a:r>
          </a:p>
        </p:txBody>
      </p:sp>
      <p:grpSp>
        <p:nvGrpSpPr>
          <p:cNvPr id="10" name="Groupe 48">
            <a:extLst>
              <a:ext uri="{FF2B5EF4-FFF2-40B4-BE49-F238E27FC236}">
                <a16:creationId xmlns:a16="http://schemas.microsoft.com/office/drawing/2014/main" id="{D5E23284-2892-6CEC-7B77-F11DE1A4836E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3552825"/>
            <a:ext cx="6248400" cy="606425"/>
            <a:chOff x="1547664" y="3553152"/>
            <a:chExt cx="6248969" cy="605830"/>
          </a:xfrm>
        </p:grpSpPr>
        <p:cxnSp>
          <p:nvCxnSpPr>
            <p:cNvPr id="33" name="Connecteur droit avec flèche 32">
              <a:extLst>
                <a:ext uri="{FF2B5EF4-FFF2-40B4-BE49-F238E27FC236}">
                  <a16:creationId xmlns:a16="http://schemas.microsoft.com/office/drawing/2014/main" id="{97749A1C-223A-E792-4A94-63CFE006CF69}"/>
                </a:ext>
              </a:extLst>
            </p:cNvPr>
            <p:cNvCxnSpPr/>
            <p:nvPr/>
          </p:nvCxnSpPr>
          <p:spPr>
            <a:xfrm flipV="1">
              <a:off x="1547664" y="3645137"/>
              <a:ext cx="716027" cy="391728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id="{5C26AF36-9E6C-376D-3033-BE27FD6BAC55}"/>
                </a:ext>
              </a:extLst>
            </p:cNvPr>
            <p:cNvCxnSpPr/>
            <p:nvPr/>
          </p:nvCxnSpPr>
          <p:spPr>
            <a:xfrm flipV="1">
              <a:off x="3595725" y="3600730"/>
              <a:ext cx="714440" cy="393314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>
              <a:extLst>
                <a:ext uri="{FF2B5EF4-FFF2-40B4-BE49-F238E27FC236}">
                  <a16:creationId xmlns:a16="http://schemas.microsoft.com/office/drawing/2014/main" id="{3585A078-55BC-FD6A-5C3A-4F60A0D85D79}"/>
                </a:ext>
              </a:extLst>
            </p:cNvPr>
            <p:cNvCxnSpPr/>
            <p:nvPr/>
          </p:nvCxnSpPr>
          <p:spPr>
            <a:xfrm flipV="1">
              <a:off x="5937501" y="3600730"/>
              <a:ext cx="714440" cy="393314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avec flèche 38">
              <a:extLst>
                <a:ext uri="{FF2B5EF4-FFF2-40B4-BE49-F238E27FC236}">
                  <a16:creationId xmlns:a16="http://schemas.microsoft.com/office/drawing/2014/main" id="{D569906C-7F5F-263D-0969-4795D59E0079}"/>
                </a:ext>
              </a:extLst>
            </p:cNvPr>
            <p:cNvCxnSpPr/>
            <p:nvPr/>
          </p:nvCxnSpPr>
          <p:spPr>
            <a:xfrm flipH="1" flipV="1">
              <a:off x="2595509" y="3553152"/>
              <a:ext cx="649346" cy="436135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>
              <a:extLst>
                <a:ext uri="{FF2B5EF4-FFF2-40B4-BE49-F238E27FC236}">
                  <a16:creationId xmlns:a16="http://schemas.microsoft.com/office/drawing/2014/main" id="{1FD7FFB2-9AD1-91F3-5D7A-D95DA3BF03B1}"/>
                </a:ext>
              </a:extLst>
            </p:cNvPr>
            <p:cNvCxnSpPr/>
            <p:nvPr/>
          </p:nvCxnSpPr>
          <p:spPr>
            <a:xfrm flipH="1" flipV="1">
              <a:off x="4924583" y="3580114"/>
              <a:ext cx="650934" cy="434548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avec flèche 41">
              <a:extLst>
                <a:ext uri="{FF2B5EF4-FFF2-40B4-BE49-F238E27FC236}">
                  <a16:creationId xmlns:a16="http://schemas.microsoft.com/office/drawing/2014/main" id="{124256C5-09AC-04A1-8B83-4610C36B0628}"/>
                </a:ext>
              </a:extLst>
            </p:cNvPr>
            <p:cNvCxnSpPr/>
            <p:nvPr/>
          </p:nvCxnSpPr>
          <p:spPr>
            <a:xfrm flipH="1" flipV="1">
              <a:off x="7145699" y="3580114"/>
              <a:ext cx="650934" cy="434548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>
              <a:extLst>
                <a:ext uri="{FF2B5EF4-FFF2-40B4-BE49-F238E27FC236}">
                  <a16:creationId xmlns:a16="http://schemas.microsoft.com/office/drawing/2014/main" id="{CCDBFE54-0AF8-DABC-614C-BF778BE6E174}"/>
                </a:ext>
              </a:extLst>
            </p:cNvPr>
            <p:cNvCxnSpPr/>
            <p:nvPr/>
          </p:nvCxnSpPr>
          <p:spPr>
            <a:xfrm flipV="1">
              <a:off x="1666737" y="3962325"/>
              <a:ext cx="922422" cy="196657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avec flèche 44">
              <a:extLst>
                <a:ext uri="{FF2B5EF4-FFF2-40B4-BE49-F238E27FC236}">
                  <a16:creationId xmlns:a16="http://schemas.microsoft.com/office/drawing/2014/main" id="{0D338196-BEB6-5C19-C1FC-7E1713B8AE7C}"/>
                </a:ext>
              </a:extLst>
            </p:cNvPr>
            <p:cNvCxnSpPr/>
            <p:nvPr/>
          </p:nvCxnSpPr>
          <p:spPr>
            <a:xfrm flipV="1">
              <a:off x="3583024" y="3865583"/>
              <a:ext cx="924009" cy="19507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avec flèche 45">
              <a:extLst>
                <a:ext uri="{FF2B5EF4-FFF2-40B4-BE49-F238E27FC236}">
                  <a16:creationId xmlns:a16="http://schemas.microsoft.com/office/drawing/2014/main" id="{2B9DD60E-7B89-9482-31E0-100FA8B5A519}"/>
                </a:ext>
              </a:extLst>
            </p:cNvPr>
            <p:cNvCxnSpPr/>
            <p:nvPr/>
          </p:nvCxnSpPr>
          <p:spPr>
            <a:xfrm flipH="1" flipV="1">
              <a:off x="4653097" y="3890958"/>
              <a:ext cx="922421" cy="19507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avec flèche 47">
              <a:extLst>
                <a:ext uri="{FF2B5EF4-FFF2-40B4-BE49-F238E27FC236}">
                  <a16:creationId xmlns:a16="http://schemas.microsoft.com/office/drawing/2014/main" id="{CB0D4FA5-CBF3-8D59-0F56-702C978890C7}"/>
                </a:ext>
              </a:extLst>
            </p:cNvPr>
            <p:cNvCxnSpPr/>
            <p:nvPr/>
          </p:nvCxnSpPr>
          <p:spPr>
            <a:xfrm flipH="1" flipV="1">
              <a:off x="6874211" y="3884614"/>
              <a:ext cx="922422" cy="19507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48E0B13F-CF91-9F14-DD26-FB351B037ED3}"/>
              </a:ext>
            </a:extLst>
          </p:cNvPr>
          <p:cNvGrpSpPr/>
          <p:nvPr/>
        </p:nvGrpSpPr>
        <p:grpSpPr>
          <a:xfrm>
            <a:off x="1043608" y="2219325"/>
            <a:ext cx="7166220" cy="769441"/>
            <a:chOff x="1043608" y="2219325"/>
            <a:chExt cx="7166220" cy="769441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4332B1C-6C0F-D939-0283-CE0F0724CF81}"/>
                </a:ext>
              </a:extLst>
            </p:cNvPr>
            <p:cNvSpPr/>
            <p:nvPr/>
          </p:nvSpPr>
          <p:spPr>
            <a:xfrm>
              <a:off x="1043608" y="2219325"/>
              <a:ext cx="5832648" cy="769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B47431F-7A0B-FFC2-6924-DBAF06028B62}"/>
                </a:ext>
              </a:extLst>
            </p:cNvPr>
            <p:cNvSpPr/>
            <p:nvPr/>
          </p:nvSpPr>
          <p:spPr>
            <a:xfrm>
              <a:off x="7020272" y="2219325"/>
              <a:ext cx="279648" cy="769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76256F9-7B83-66B4-E2BA-723C68D5FA97}"/>
                </a:ext>
              </a:extLst>
            </p:cNvPr>
            <p:cNvSpPr/>
            <p:nvPr/>
          </p:nvSpPr>
          <p:spPr>
            <a:xfrm>
              <a:off x="7440095" y="2219325"/>
              <a:ext cx="279648" cy="769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FE9EA9B-C469-C783-FBBE-3DD59CCDBB6F}"/>
                </a:ext>
              </a:extLst>
            </p:cNvPr>
            <p:cNvSpPr/>
            <p:nvPr/>
          </p:nvSpPr>
          <p:spPr>
            <a:xfrm>
              <a:off x="7859918" y="2219325"/>
              <a:ext cx="139824" cy="769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C6C1C8C-8B43-3E01-5D14-3E25FCA8A46D}"/>
                </a:ext>
              </a:extLst>
            </p:cNvPr>
            <p:cNvSpPr/>
            <p:nvPr/>
          </p:nvSpPr>
          <p:spPr>
            <a:xfrm>
              <a:off x="8139916" y="2219325"/>
              <a:ext cx="69912" cy="769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7171" name="Espace réservé du numéro de diapositive 3">
            <a:extLst>
              <a:ext uri="{FF2B5EF4-FFF2-40B4-BE49-F238E27FC236}">
                <a16:creationId xmlns:a16="http://schemas.microsoft.com/office/drawing/2014/main" id="{DA74F9AE-C555-F122-B8CA-3F1F4F8C6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A89F8D7-A30D-8143-B229-1EDC32462C08}" type="slidenum">
              <a:rPr lang="fr-FR" altLang="fr-FR" sz="800">
                <a:cs typeface="Calibri" panose="020F050202020403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fr-FR" altLang="fr-FR" sz="800">
              <a:cs typeface="Calibri" panose="020F0502020204030204" pitchFamily="34" charset="0"/>
            </a:endParaRPr>
          </a:p>
        </p:txBody>
      </p:sp>
      <p:sp>
        <p:nvSpPr>
          <p:cNvPr id="4100" name="Text Box 3082">
            <a:extLst>
              <a:ext uri="{FF2B5EF4-FFF2-40B4-BE49-F238E27FC236}">
                <a16:creationId xmlns:a16="http://schemas.microsoft.com/office/drawing/2014/main" id="{E15F59F8-AD11-8159-48C5-6BB49FCC8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890588"/>
            <a:ext cx="4498975" cy="92392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fr-FR" sz="5400" b="1" cap="small" dirty="0">
                <a:solidFill>
                  <a:srgbClr val="D37BA7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 SERIE STMG</a:t>
            </a:r>
          </a:p>
        </p:txBody>
      </p:sp>
      <p:sp>
        <p:nvSpPr>
          <p:cNvPr id="169986" name="Text Box 3074">
            <a:hlinkClick r:id="rId2" action="ppaction://hlinksldjump"/>
            <a:extLst>
              <a:ext uri="{FF2B5EF4-FFF2-40B4-BE49-F238E27FC236}">
                <a16:creationId xmlns:a16="http://schemas.microsoft.com/office/drawing/2014/main" id="{0AAF76B2-25FF-8E37-8439-34FF24005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2219325"/>
            <a:ext cx="5159375" cy="7699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fr-FR" sz="4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Gestion … c’est quoi ?</a:t>
            </a:r>
          </a:p>
        </p:txBody>
      </p:sp>
      <p:sp>
        <p:nvSpPr>
          <p:cNvPr id="169988" name="Text Box 3076">
            <a:hlinkClick r:id="rId3" action="ppaction://hlinksldjump"/>
            <a:extLst>
              <a:ext uri="{FF2B5EF4-FFF2-40B4-BE49-F238E27FC236}">
                <a16:creationId xmlns:a16="http://schemas.microsoft.com/office/drawing/2014/main" id="{702FA832-30F1-DE30-0FB9-CD44871C8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3348038"/>
            <a:ext cx="4044950" cy="7699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fr-FR" sz="4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Parcours scolaire</a:t>
            </a:r>
          </a:p>
        </p:txBody>
      </p:sp>
      <p:sp>
        <p:nvSpPr>
          <p:cNvPr id="169990" name="Text Box 3078">
            <a:hlinkClick r:id="rId4" action="ppaction://hlinksldjump"/>
            <a:extLst>
              <a:ext uri="{FF2B5EF4-FFF2-40B4-BE49-F238E27FC236}">
                <a16:creationId xmlns:a16="http://schemas.microsoft.com/office/drawing/2014/main" id="{1A624F55-0BD7-F867-2EAA-B3C970C39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4581525"/>
            <a:ext cx="4667250" cy="7699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fr-FR" sz="4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Poursuites d’études</a:t>
            </a:r>
          </a:p>
        </p:txBody>
      </p:sp>
      <p:pic>
        <p:nvPicPr>
          <p:cNvPr id="7176" name="Image 7">
            <a:extLst>
              <a:ext uri="{FF2B5EF4-FFF2-40B4-BE49-F238E27FC236}">
                <a16:creationId xmlns:a16="http://schemas.microsoft.com/office/drawing/2014/main" id="{2552C0BF-CB03-CE0F-DE67-2B20CA7515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73"/>
          <a:stretch>
            <a:fillRect/>
          </a:stretch>
        </p:blipFill>
        <p:spPr bwMode="auto">
          <a:xfrm>
            <a:off x="6350" y="-1588"/>
            <a:ext cx="7302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210D5FA7-9A42-7E73-72BA-35ED223392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ChD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90DEF72-322D-E6CB-1700-EB5C62E82D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A24A4336-DA6E-CF44-9C74-715D3FC7F230}" type="slidenum">
              <a:rPr lang="fr-FR" altLang="fr-FR" sz="1200">
                <a:solidFill>
                  <a:srgbClr val="898989"/>
                </a:solidFill>
              </a:rPr>
              <a:pPr eaLnBrk="1" hangingPunct="1"/>
              <a:t>20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25604" name="Rectangle 11">
            <a:extLst>
              <a:ext uri="{FF2B5EF4-FFF2-40B4-BE49-F238E27FC236}">
                <a16:creationId xmlns:a16="http://schemas.microsoft.com/office/drawing/2014/main" id="{A4509146-6C78-E96B-8847-ED487AA6B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913" y="877888"/>
            <a:ext cx="2103437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b="1">
                <a:solidFill>
                  <a:srgbClr val="A80054"/>
                </a:solidFill>
                <a:cs typeface="Calibri" panose="020F0502020204030204" pitchFamily="34" charset="0"/>
              </a:rPr>
              <a:t>Et après ?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578986B0-353F-DAAD-3800-68F48BC940B1}"/>
              </a:ext>
            </a:extLst>
          </p:cNvPr>
          <p:cNvCxnSpPr/>
          <p:nvPr/>
        </p:nvCxnSpPr>
        <p:spPr>
          <a:xfrm>
            <a:off x="962025" y="6286500"/>
            <a:ext cx="76327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68">
            <a:extLst>
              <a:ext uri="{FF2B5EF4-FFF2-40B4-BE49-F238E27FC236}">
                <a16:creationId xmlns:a16="http://schemas.microsoft.com/office/drawing/2014/main" id="{1976D355-2746-781A-F6D4-055635555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4600" y="6348413"/>
            <a:ext cx="2273300" cy="4619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r>
              <a:rPr lang="fr-FR" dirty="0">
                <a:latin typeface="Calibri" pitchFamily="34" charset="0"/>
                <a:ea typeface="Calibri" pitchFamily="34" charset="0"/>
                <a:cs typeface="Calibri" pitchFamily="34" charset="0"/>
              </a:rPr>
              <a:t>UNIVERSITE</a:t>
            </a:r>
          </a:p>
        </p:txBody>
      </p:sp>
      <p:sp>
        <p:nvSpPr>
          <p:cNvPr id="25607" name="ZoneTexte 69">
            <a:extLst>
              <a:ext uri="{FF2B5EF4-FFF2-40B4-BE49-F238E27FC236}">
                <a16:creationId xmlns:a16="http://schemas.microsoft.com/office/drawing/2014/main" id="{871ECB3E-C79D-69F0-986B-391388D57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0925" y="6348413"/>
            <a:ext cx="3384550" cy="461962"/>
          </a:xfrm>
          <a:prstGeom prst="rect">
            <a:avLst/>
          </a:prstGeom>
          <a:gradFill rotWithShape="1">
            <a:gsLst>
              <a:gs pos="0">
                <a:srgbClr val="7E4160"/>
              </a:gs>
              <a:gs pos="50000">
                <a:srgbClr val="B7618C"/>
              </a:gs>
              <a:gs pos="100000">
                <a:srgbClr val="DA74A7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cs typeface="Calibri" panose="020F0502020204030204" pitchFamily="34" charset="0"/>
              </a:rPr>
              <a:t>LYCEE</a:t>
            </a:r>
          </a:p>
        </p:txBody>
      </p:sp>
      <p:sp>
        <p:nvSpPr>
          <p:cNvPr id="18" name="ZoneTexte 70">
            <a:extLst>
              <a:ext uri="{FF2B5EF4-FFF2-40B4-BE49-F238E27FC236}">
                <a16:creationId xmlns:a16="http://schemas.microsoft.com/office/drawing/2014/main" id="{982CF2C5-C2BA-4253-54ED-B8AE78DDF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913" y="6348413"/>
            <a:ext cx="1079500" cy="4619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r>
              <a:rPr lang="fr-FR" sz="2700" dirty="0">
                <a:latin typeface="Calibri" pitchFamily="34" charset="0"/>
                <a:ea typeface="Calibri" pitchFamily="34" charset="0"/>
                <a:cs typeface="Calibri" pitchFamily="34" charset="0"/>
              </a:rPr>
              <a:t>ECOLE</a:t>
            </a:r>
          </a:p>
        </p:txBody>
      </p:sp>
      <p:sp>
        <p:nvSpPr>
          <p:cNvPr id="25609" name="ZoneTexte 72">
            <a:extLst>
              <a:ext uri="{FF2B5EF4-FFF2-40B4-BE49-F238E27FC236}">
                <a16:creationId xmlns:a16="http://schemas.microsoft.com/office/drawing/2014/main" id="{2CD77E90-FAAF-53D7-DBC5-5C8DB2A01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638" y="1751013"/>
            <a:ext cx="360362" cy="446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fr-FR" altLang="fr-FR" sz="1800" b="1">
                <a:cs typeface="Calibri" panose="020F0502020204030204" pitchFamily="34" charset="0"/>
              </a:rPr>
              <a:t>8</a:t>
            </a: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fr-FR" altLang="fr-FR" sz="1800" b="1">
                <a:cs typeface="Calibri" panose="020F0502020204030204" pitchFamily="34" charset="0"/>
              </a:rPr>
              <a:t>7</a:t>
            </a: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fr-FR" altLang="fr-FR" sz="1800" b="1">
                <a:cs typeface="Calibri" panose="020F0502020204030204" pitchFamily="34" charset="0"/>
              </a:rPr>
              <a:t>6</a:t>
            </a: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fr-FR" altLang="fr-FR" sz="1800" b="1">
                <a:cs typeface="Calibri" panose="020F0502020204030204" pitchFamily="34" charset="0"/>
              </a:rPr>
              <a:t>5</a:t>
            </a: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fr-FR" altLang="fr-FR" sz="1800" b="1">
                <a:cs typeface="Calibri" panose="020F0502020204030204" pitchFamily="34" charset="0"/>
              </a:rPr>
              <a:t>4</a:t>
            </a: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fr-FR" altLang="fr-FR" sz="1800" b="1">
                <a:cs typeface="Calibri" panose="020F0502020204030204" pitchFamily="34" charset="0"/>
              </a:rPr>
              <a:t>3</a:t>
            </a: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fr-FR" altLang="fr-FR" sz="1800" b="1">
                <a:cs typeface="Calibri" panose="020F0502020204030204" pitchFamily="34" charset="0"/>
              </a:rPr>
              <a:t>2</a:t>
            </a: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fr-FR" altLang="fr-FR" sz="1800" b="1"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6D155B8-9312-F25A-4CB9-FE6056DC2F71}"/>
              </a:ext>
            </a:extLst>
          </p:cNvPr>
          <p:cNvSpPr txBox="1"/>
          <p:nvPr/>
        </p:nvSpPr>
        <p:spPr>
          <a:xfrm>
            <a:off x="2438400" y="5278438"/>
            <a:ext cx="1079500" cy="954087"/>
          </a:xfrm>
          <a:prstGeom prst="rect">
            <a:avLst/>
          </a:prstGeom>
          <a:solidFill>
            <a:srgbClr val="C1DDFF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fr-FR" sz="1800" b="1" dirty="0">
                <a:latin typeface="Calibri" pitchFamily="34" charset="0"/>
                <a:cs typeface="Calibri" pitchFamily="34" charset="0"/>
              </a:rPr>
              <a:t>DUT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fr-FR" sz="1800" b="1" dirty="0">
                <a:latin typeface="Calibri" pitchFamily="34" charset="0"/>
                <a:cs typeface="Calibri" pitchFamily="34" charset="0"/>
              </a:rPr>
              <a:t>DUT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51B897B-8E32-8FC6-BFCE-BF57CBC36062}"/>
              </a:ext>
            </a:extLst>
          </p:cNvPr>
          <p:cNvSpPr txBox="1"/>
          <p:nvPr/>
        </p:nvSpPr>
        <p:spPr>
          <a:xfrm>
            <a:off x="3590925" y="5278438"/>
            <a:ext cx="1079500" cy="954087"/>
          </a:xfrm>
          <a:prstGeom prst="rect">
            <a:avLst/>
          </a:prstGeom>
          <a:gradFill flip="none" rotWithShape="1">
            <a:gsLst>
              <a:gs pos="0">
                <a:srgbClr val="D37BA7">
                  <a:shade val="30000"/>
                  <a:satMod val="115000"/>
                </a:srgbClr>
              </a:gs>
              <a:gs pos="50000">
                <a:srgbClr val="D37BA7">
                  <a:shade val="67500"/>
                  <a:satMod val="115000"/>
                </a:srgbClr>
              </a:gs>
              <a:gs pos="100000">
                <a:srgbClr val="D37BA7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fr-FR" sz="1800" b="1" dirty="0">
                <a:latin typeface="Calibri" pitchFamily="34" charset="0"/>
                <a:cs typeface="Calibri" pitchFamily="34" charset="0"/>
              </a:rPr>
              <a:t>BTS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fr-FR" sz="1800" b="1" dirty="0">
                <a:latin typeface="Calibri" pitchFamily="34" charset="0"/>
                <a:cs typeface="Calibri" pitchFamily="34" charset="0"/>
              </a:rPr>
              <a:t>BTS</a:t>
            </a:r>
          </a:p>
        </p:txBody>
      </p:sp>
      <p:grpSp>
        <p:nvGrpSpPr>
          <p:cNvPr id="4" name="Groupe 21">
            <a:extLst>
              <a:ext uri="{FF2B5EF4-FFF2-40B4-BE49-F238E27FC236}">
                <a16:creationId xmlns:a16="http://schemas.microsoft.com/office/drawing/2014/main" id="{D32B666B-F656-170C-3753-F3DD324B9563}"/>
              </a:ext>
            </a:extLst>
          </p:cNvPr>
          <p:cNvGrpSpPr>
            <a:grpSpLocks/>
          </p:cNvGrpSpPr>
          <p:nvPr/>
        </p:nvGrpSpPr>
        <p:grpSpPr bwMode="auto">
          <a:xfrm>
            <a:off x="2451100" y="4660265"/>
            <a:ext cx="2214563" cy="571500"/>
            <a:chOff x="2451090" y="4466767"/>
            <a:chExt cx="2214578" cy="571504"/>
          </a:xfrm>
          <a:solidFill>
            <a:srgbClr val="C1DDFF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DE6E936-B323-FEDF-9DB2-1FBC1CC8E0B8}"/>
                </a:ext>
              </a:extLst>
            </p:cNvPr>
            <p:cNvSpPr/>
            <p:nvPr/>
          </p:nvSpPr>
          <p:spPr>
            <a:xfrm>
              <a:off x="2451090" y="4466767"/>
              <a:ext cx="2214578" cy="571504"/>
            </a:xfrm>
            <a:prstGeom prst="rect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4" name="Rectangle 86">
              <a:extLst>
                <a:ext uri="{FF2B5EF4-FFF2-40B4-BE49-F238E27FC236}">
                  <a16:creationId xmlns:a16="http://schemas.microsoft.com/office/drawing/2014/main" id="{A418BE98-73EA-3A0F-4E68-D5C0A5D10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394" y="4500570"/>
              <a:ext cx="1645398" cy="36933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ts val="1200"/>
                </a:spcBef>
                <a:spcAft>
                  <a:spcPts val="1200"/>
                </a:spcAft>
                <a:defRPr/>
              </a:pPr>
              <a:r>
                <a:rPr lang="fr-FR" sz="18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Licence pro </a:t>
              </a:r>
              <a:r>
                <a:rPr lang="fr-FR" sz="1800" b="1" baseline="30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(1, 2)</a:t>
              </a:r>
              <a:endParaRPr lang="fr-FR" sz="1800" b="1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5" name="Groupe 24">
            <a:extLst>
              <a:ext uri="{FF2B5EF4-FFF2-40B4-BE49-F238E27FC236}">
                <a16:creationId xmlns:a16="http://schemas.microsoft.com/office/drawing/2014/main" id="{0D024875-4DE4-3954-828B-020EA9192BC8}"/>
              </a:ext>
            </a:extLst>
          </p:cNvPr>
          <p:cNvGrpSpPr>
            <a:grpSpLocks/>
          </p:cNvGrpSpPr>
          <p:nvPr/>
        </p:nvGrpSpPr>
        <p:grpSpPr bwMode="auto">
          <a:xfrm>
            <a:off x="5894388" y="5278438"/>
            <a:ext cx="2232025" cy="954087"/>
            <a:chOff x="5894388" y="5084763"/>
            <a:chExt cx="2232025" cy="954087"/>
          </a:xfrm>
        </p:grpSpPr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D6B15CEE-181E-E35E-07F4-FD3FF15E27BE}"/>
                </a:ext>
              </a:extLst>
            </p:cNvPr>
            <p:cNvSpPr txBox="1"/>
            <p:nvPr/>
          </p:nvSpPr>
          <p:spPr bwMode="auto">
            <a:xfrm>
              <a:off x="5894388" y="5084763"/>
              <a:ext cx="1079500" cy="954087"/>
            </a:xfrm>
            <a:prstGeom prst="rect">
              <a:avLst/>
            </a:prstGeom>
            <a:solidFill>
              <a:srgbClr val="FFFFEB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spcBef>
                  <a:spcPts val="1200"/>
                </a:spcBef>
                <a:spcAft>
                  <a:spcPts val="1200"/>
                </a:spcAft>
                <a:defRPr/>
              </a:pPr>
              <a:r>
                <a:rPr lang="fr-FR" sz="1800" b="1" dirty="0">
                  <a:latin typeface="Calibri" pitchFamily="34" charset="0"/>
                  <a:cs typeface="Calibri" pitchFamily="34" charset="0"/>
                </a:rPr>
                <a:t>Prépa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  <a:defRPr/>
              </a:pPr>
              <a:r>
                <a:rPr lang="fr-FR" sz="1800" b="1" dirty="0">
                  <a:latin typeface="Calibri" pitchFamily="34" charset="0"/>
                  <a:cs typeface="Calibri" pitchFamily="34" charset="0"/>
                </a:rPr>
                <a:t>Prépa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6A0A2623-7B1A-08AA-1A7E-4855E25C1C60}"/>
                </a:ext>
              </a:extLst>
            </p:cNvPr>
            <p:cNvSpPr txBox="1"/>
            <p:nvPr/>
          </p:nvSpPr>
          <p:spPr bwMode="auto">
            <a:xfrm>
              <a:off x="7046913" y="5084763"/>
              <a:ext cx="1079500" cy="954087"/>
            </a:xfrm>
            <a:prstGeom prst="rect">
              <a:avLst/>
            </a:prstGeom>
            <a:solidFill>
              <a:srgbClr val="FFFFEB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spcBef>
                  <a:spcPts val="1200"/>
                </a:spcBef>
                <a:spcAft>
                  <a:spcPts val="1200"/>
                </a:spcAft>
                <a:defRPr/>
              </a:pPr>
              <a:r>
                <a:rPr lang="fr-FR" sz="1800" b="1" dirty="0">
                  <a:latin typeface="Calibri" pitchFamily="34" charset="0"/>
                  <a:cs typeface="Calibri" pitchFamily="34" charset="0"/>
                </a:rPr>
                <a:t>Prépa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  <a:defRPr/>
              </a:pPr>
              <a:r>
                <a:rPr lang="fr-FR" sz="1800" b="1" dirty="0">
                  <a:latin typeface="Calibri" pitchFamily="34" charset="0"/>
                  <a:cs typeface="Calibri" pitchFamily="34" charset="0"/>
                </a:rPr>
                <a:t>Prépa</a:t>
              </a:r>
            </a:p>
          </p:txBody>
        </p:sp>
      </p:grpSp>
      <p:sp>
        <p:nvSpPr>
          <p:cNvPr id="28" name="ZoneTexte 27">
            <a:extLst>
              <a:ext uri="{FF2B5EF4-FFF2-40B4-BE49-F238E27FC236}">
                <a16:creationId xmlns:a16="http://schemas.microsoft.com/office/drawing/2014/main" id="{65708FC1-CC52-4E22-D0B5-8D7C21B33F27}"/>
              </a:ext>
            </a:extLst>
          </p:cNvPr>
          <p:cNvSpPr txBox="1"/>
          <p:nvPr/>
        </p:nvSpPr>
        <p:spPr bwMode="auto">
          <a:xfrm>
            <a:off x="5894388" y="3551238"/>
            <a:ext cx="2232025" cy="1538287"/>
          </a:xfrm>
          <a:prstGeom prst="rect">
            <a:avLst/>
          </a:prstGeom>
          <a:solidFill>
            <a:srgbClr val="FFFFEB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fr-FR" sz="1800" b="1" dirty="0">
                <a:latin typeface="Calibri" pitchFamily="34" charset="0"/>
                <a:cs typeface="Calibri" pitchFamily="34" charset="0"/>
              </a:rPr>
              <a:t>Ecole commerce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fr-FR" sz="1800" b="1" dirty="0">
                <a:latin typeface="Calibri" pitchFamily="34" charset="0"/>
                <a:cs typeface="Calibri" pitchFamily="34" charset="0"/>
              </a:rPr>
              <a:t>Ecole commerce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fr-FR" sz="1800" b="1" dirty="0">
                <a:latin typeface="Calibri" pitchFamily="34" charset="0"/>
                <a:cs typeface="Calibri" pitchFamily="34" charset="0"/>
              </a:rPr>
              <a:t>Ecole commerce</a:t>
            </a:r>
          </a:p>
        </p:txBody>
      </p:sp>
      <p:grpSp>
        <p:nvGrpSpPr>
          <p:cNvPr id="6" name="Groupe 28">
            <a:extLst>
              <a:ext uri="{FF2B5EF4-FFF2-40B4-BE49-F238E27FC236}">
                <a16:creationId xmlns:a16="http://schemas.microsoft.com/office/drawing/2014/main" id="{61738DC7-F0C8-4659-3162-98ED940A3899}"/>
              </a:ext>
            </a:extLst>
          </p:cNvPr>
          <p:cNvGrpSpPr>
            <a:grpSpLocks/>
          </p:cNvGrpSpPr>
          <p:nvPr/>
        </p:nvGrpSpPr>
        <p:grpSpPr bwMode="auto">
          <a:xfrm>
            <a:off x="4737100" y="3550603"/>
            <a:ext cx="1079500" cy="2708275"/>
            <a:chOff x="4737100" y="3357563"/>
            <a:chExt cx="1079500" cy="2708275"/>
          </a:xfrm>
          <a:gradFill flip="none" rotWithShape="1">
            <a:gsLst>
              <a:gs pos="0">
                <a:srgbClr val="D37BA7">
                  <a:shade val="30000"/>
                  <a:satMod val="115000"/>
                </a:srgbClr>
              </a:gs>
              <a:gs pos="50000">
                <a:srgbClr val="D37BA7">
                  <a:shade val="67500"/>
                  <a:satMod val="115000"/>
                </a:srgbClr>
              </a:gs>
              <a:gs pos="100000">
                <a:srgbClr val="D37BA7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95FB7CF0-CC7C-C04B-8759-3EF9630B6BDC}"/>
                </a:ext>
              </a:extLst>
            </p:cNvPr>
            <p:cNvSpPr txBox="1"/>
            <p:nvPr/>
          </p:nvSpPr>
          <p:spPr bwMode="auto">
            <a:xfrm>
              <a:off x="4737100" y="3357563"/>
              <a:ext cx="1079500" cy="2708275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spcBef>
                  <a:spcPts val="1200"/>
                </a:spcBef>
                <a:spcAft>
                  <a:spcPts val="1200"/>
                </a:spcAft>
                <a:defRPr/>
              </a:pPr>
              <a:r>
                <a:rPr lang="fr-FR" sz="1800" b="1" dirty="0">
                  <a:latin typeface="Calibri" pitchFamily="34" charset="0"/>
                  <a:cs typeface="Calibri" pitchFamily="34" charset="0"/>
                </a:rPr>
                <a:t>DSCG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  <a:defRPr/>
              </a:pPr>
              <a:r>
                <a:rPr lang="fr-FR" sz="1800" b="1" dirty="0">
                  <a:latin typeface="Calibri" pitchFamily="34" charset="0"/>
                  <a:cs typeface="Calibri" pitchFamily="34" charset="0"/>
                </a:rPr>
                <a:t>DSCG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  <a:defRPr/>
              </a:pPr>
              <a:r>
                <a:rPr lang="fr-FR" sz="1800" b="1" dirty="0">
                  <a:latin typeface="Calibri" pitchFamily="34" charset="0"/>
                  <a:cs typeface="Calibri" pitchFamily="34" charset="0"/>
                </a:rPr>
                <a:t>DCG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  <a:defRPr/>
              </a:pPr>
              <a:r>
                <a:rPr lang="fr-FR" sz="1800" b="1" dirty="0">
                  <a:latin typeface="Calibri" pitchFamily="34" charset="0"/>
                  <a:cs typeface="Calibri" pitchFamily="34" charset="0"/>
                </a:rPr>
                <a:t>DCG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  <a:defRPr/>
              </a:pPr>
              <a:r>
                <a:rPr lang="fr-FR" sz="1800" b="1" dirty="0">
                  <a:latin typeface="Calibri" pitchFamily="34" charset="0"/>
                  <a:cs typeface="Calibri" pitchFamily="34" charset="0"/>
                </a:rPr>
                <a:t>DCG</a:t>
              </a:r>
            </a:p>
          </p:txBody>
        </p: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2CAF5795-AAA3-B220-F509-CA6FAB389AB7}"/>
                </a:ext>
              </a:extLst>
            </p:cNvPr>
            <p:cNvCxnSpPr/>
            <p:nvPr/>
          </p:nvCxnSpPr>
          <p:spPr bwMode="auto">
            <a:xfrm>
              <a:off x="4808538" y="4357688"/>
              <a:ext cx="1000125" cy="1587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ZoneTexte 31">
            <a:extLst>
              <a:ext uri="{FF2B5EF4-FFF2-40B4-BE49-F238E27FC236}">
                <a16:creationId xmlns:a16="http://schemas.microsoft.com/office/drawing/2014/main" id="{ED5FC1A4-4E56-8BCC-AAE7-4872A9A3E29C}"/>
              </a:ext>
            </a:extLst>
          </p:cNvPr>
          <p:cNvSpPr txBox="1"/>
          <p:nvPr/>
        </p:nvSpPr>
        <p:spPr bwMode="auto">
          <a:xfrm>
            <a:off x="1301750" y="3654425"/>
            <a:ext cx="1103313" cy="954088"/>
          </a:xfrm>
          <a:prstGeom prst="rect">
            <a:avLst/>
          </a:prstGeom>
          <a:solidFill>
            <a:srgbClr val="C1DDFF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fr-FR" sz="1800" b="1" dirty="0">
                <a:latin typeface="Calibri" pitchFamily="34" charset="0"/>
                <a:cs typeface="Calibri" pitchFamily="34" charset="0"/>
              </a:rPr>
              <a:t>Master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fr-FR" sz="1800" b="1" dirty="0">
                <a:latin typeface="Calibri" pitchFamily="34" charset="0"/>
                <a:cs typeface="Calibri" pitchFamily="34" charset="0"/>
              </a:rPr>
              <a:t>Master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660A9C9-021C-C6E7-DBE7-04F4887934CF}"/>
              </a:ext>
            </a:extLst>
          </p:cNvPr>
          <p:cNvSpPr txBox="1"/>
          <p:nvPr/>
        </p:nvSpPr>
        <p:spPr>
          <a:xfrm>
            <a:off x="1301750" y="4660900"/>
            <a:ext cx="1079500" cy="1590675"/>
          </a:xfrm>
          <a:prstGeom prst="rect">
            <a:avLst/>
          </a:prstGeom>
          <a:solidFill>
            <a:srgbClr val="C1DDFF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fr-FR" sz="1800" b="1" dirty="0">
                <a:latin typeface="Calibri" pitchFamily="34" charset="0"/>
                <a:cs typeface="Calibri" pitchFamily="34" charset="0"/>
              </a:rPr>
              <a:t>Licence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fr-FR" sz="1800" b="1" dirty="0">
                <a:latin typeface="Calibri" pitchFamily="34" charset="0"/>
                <a:cs typeface="Calibri" pitchFamily="34" charset="0"/>
              </a:rPr>
              <a:t>Licence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fr-FR" sz="1800" b="1" dirty="0">
                <a:latin typeface="Calibri" pitchFamily="34" charset="0"/>
                <a:cs typeface="Calibri" pitchFamily="34" charset="0"/>
              </a:rPr>
              <a:t>Licence</a:t>
            </a:r>
          </a:p>
        </p:txBody>
      </p:sp>
      <p:sp>
        <p:nvSpPr>
          <p:cNvPr id="34" name="Flèche à angle droit 33">
            <a:extLst>
              <a:ext uri="{FF2B5EF4-FFF2-40B4-BE49-F238E27FC236}">
                <a16:creationId xmlns:a16="http://schemas.microsoft.com/office/drawing/2014/main" id="{EEBCB7EA-DA14-36C4-A1BD-C183EE79F117}"/>
              </a:ext>
            </a:extLst>
          </p:cNvPr>
          <p:cNvSpPr/>
          <p:nvPr/>
        </p:nvSpPr>
        <p:spPr bwMode="auto">
          <a:xfrm rot="16200000">
            <a:off x="2747170" y="3955256"/>
            <a:ext cx="576262" cy="720725"/>
          </a:xfrm>
          <a:prstGeom prst="bentUpArrow">
            <a:avLst/>
          </a:prstGeom>
          <a:solidFill>
            <a:schemeClr val="bg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81AE5064-7B7A-2D34-8630-11F3EBAFA84E}"/>
              </a:ext>
            </a:extLst>
          </p:cNvPr>
          <p:cNvSpPr txBox="1"/>
          <p:nvPr/>
        </p:nvSpPr>
        <p:spPr bwMode="auto">
          <a:xfrm>
            <a:off x="4737100" y="1742440"/>
            <a:ext cx="1071563" cy="1785104"/>
          </a:xfrm>
          <a:prstGeom prst="rect">
            <a:avLst/>
          </a:prstGeom>
          <a:gradFill flip="none" rotWithShape="1">
            <a:gsLst>
              <a:gs pos="0">
                <a:srgbClr val="E2A6C4">
                  <a:shade val="30000"/>
                  <a:satMod val="115000"/>
                </a:srgbClr>
              </a:gs>
              <a:gs pos="50000">
                <a:srgbClr val="E2A6C4">
                  <a:shade val="67500"/>
                  <a:satMod val="115000"/>
                </a:srgbClr>
              </a:gs>
              <a:gs pos="100000">
                <a:srgbClr val="E2A6C4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fr-FR" sz="1800" b="1" dirty="0">
              <a:latin typeface="Calibri" pitchFamily="34" charset="0"/>
              <a:cs typeface="Calibri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latin typeface="Calibri" pitchFamily="34" charset="0"/>
                <a:cs typeface="Calibri" pitchFamily="34" charset="0"/>
              </a:rPr>
              <a:t>EC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fr-FR" sz="1800" b="1" dirty="0">
              <a:latin typeface="Calibri" pitchFamily="34" charset="0"/>
              <a:cs typeface="Calibri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fr-FR" sz="1800" b="1" dirty="0">
              <a:latin typeface="Calibri" pitchFamily="34" charset="0"/>
              <a:cs typeface="Calibri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b="1" i="1" dirty="0">
                <a:latin typeface="Calibri" pitchFamily="34" charset="0"/>
                <a:cs typeface="Calibri" pitchFamily="34" charset="0"/>
              </a:rPr>
              <a:t>Stage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fr-FR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Flèche droite 35">
            <a:extLst>
              <a:ext uri="{FF2B5EF4-FFF2-40B4-BE49-F238E27FC236}">
                <a16:creationId xmlns:a16="http://schemas.microsoft.com/office/drawing/2014/main" id="{B057CE3C-123D-EC3D-449A-0CF6891632B1}"/>
              </a:ext>
            </a:extLst>
          </p:cNvPr>
          <p:cNvSpPr/>
          <p:nvPr/>
        </p:nvSpPr>
        <p:spPr bwMode="auto">
          <a:xfrm>
            <a:off x="4491038" y="5310188"/>
            <a:ext cx="485775" cy="385762"/>
          </a:xfrm>
          <a:prstGeom prst="rightArrow">
            <a:avLst/>
          </a:prstGeom>
          <a:solidFill>
            <a:schemeClr val="bg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fr-FR"/>
          </a:p>
        </p:txBody>
      </p:sp>
      <p:sp>
        <p:nvSpPr>
          <p:cNvPr id="37" name="Flèche droite 36">
            <a:extLst>
              <a:ext uri="{FF2B5EF4-FFF2-40B4-BE49-F238E27FC236}">
                <a16:creationId xmlns:a16="http://schemas.microsoft.com/office/drawing/2014/main" id="{39294C13-F718-9253-35D6-0469470816BC}"/>
              </a:ext>
            </a:extLst>
          </p:cNvPr>
          <p:cNvSpPr/>
          <p:nvPr/>
        </p:nvSpPr>
        <p:spPr bwMode="auto">
          <a:xfrm>
            <a:off x="4491038" y="4752975"/>
            <a:ext cx="485775" cy="387350"/>
          </a:xfrm>
          <a:prstGeom prst="rightArrow">
            <a:avLst/>
          </a:prstGeom>
          <a:solidFill>
            <a:schemeClr val="bg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fr-FR"/>
          </a:p>
        </p:txBody>
      </p:sp>
      <p:sp>
        <p:nvSpPr>
          <p:cNvPr id="25624" name="ZoneTexte 37">
            <a:extLst>
              <a:ext uri="{FF2B5EF4-FFF2-40B4-BE49-F238E27FC236}">
                <a16:creationId xmlns:a16="http://schemas.microsoft.com/office/drawing/2014/main" id="{1FFB0477-08E9-E14D-B8A4-1C77B4DAB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90588"/>
            <a:ext cx="27098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arenBoth"/>
            </a:pPr>
            <a:r>
              <a:rPr lang="fr-FR" altLang="fr-FR" sz="1100"/>
              <a:t>Possibilité aussi de d’intégrer une licence classique.</a:t>
            </a:r>
          </a:p>
          <a:p>
            <a:pPr eaLnBrk="1" hangingPunct="1">
              <a:spcBef>
                <a:spcPct val="0"/>
              </a:spcBef>
              <a:buFontTx/>
              <a:buAutoNum type="arabicParenBoth"/>
            </a:pPr>
            <a:r>
              <a:rPr lang="fr-FR" altLang="fr-FR" sz="1100"/>
              <a:t>Après une licence professionnelle, existence de masters professionnels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0" grpId="0" animBg="1"/>
      <p:bldP spid="28" grpId="0" animBg="1"/>
      <p:bldP spid="32" grpId="0" animBg="1"/>
      <p:bldP spid="33" grpId="0" animBg="1"/>
      <p:bldP spid="36" grpId="0" animBg="1"/>
      <p:bldP spid="37" grpId="0" animBg="1"/>
      <p:bldP spid="256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numéro de diapositive 3">
            <a:extLst>
              <a:ext uri="{FF2B5EF4-FFF2-40B4-BE49-F238E27FC236}">
                <a16:creationId xmlns:a16="http://schemas.microsoft.com/office/drawing/2014/main" id="{2229591D-FB0C-C1F5-689C-1264C1BD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ADD35A2-C624-ED40-BBD2-1C5729EF087B}" type="slidenum">
              <a:rPr lang="fr-FR" altLang="fr-FR" sz="900">
                <a:cs typeface="Calibri" panose="020F050202020403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fr-FR" altLang="fr-FR" sz="900">
              <a:cs typeface="Calibri" panose="020F0502020204030204" pitchFamily="34" charset="0"/>
            </a:endParaRPr>
          </a:p>
        </p:txBody>
      </p:sp>
      <p:sp>
        <p:nvSpPr>
          <p:cNvPr id="6" name="ZoneTexte 5">
            <a:hlinkClick r:id="rId2" action="ppaction://hlinksldjump"/>
            <a:extLst>
              <a:ext uri="{FF2B5EF4-FFF2-40B4-BE49-F238E27FC236}">
                <a16:creationId xmlns:a16="http://schemas.microsoft.com/office/drawing/2014/main" id="{57A37159-3407-65A6-9E4B-3B47981CA79B}"/>
              </a:ext>
            </a:extLst>
          </p:cNvPr>
          <p:cNvSpPr txBox="1"/>
          <p:nvPr/>
        </p:nvSpPr>
        <p:spPr>
          <a:xfrm>
            <a:off x="8482013" y="6446838"/>
            <a:ext cx="617537" cy="307975"/>
          </a:xfrm>
          <a:prstGeom prst="rect">
            <a:avLst/>
          </a:prstGeom>
          <a:solidFill>
            <a:srgbClr val="FFC08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chemeClr val="bg2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Menu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7B238A27-EBEF-4F02-FCAF-FBDF67487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2949575"/>
            <a:ext cx="8534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2800" dirty="0">
                <a:cs typeface="Calibri" panose="020F0502020204030204" pitchFamily="34" charset="0"/>
              </a:rPr>
              <a:t>Pour toute information complémentaire,</a:t>
            </a:r>
            <a:br>
              <a:rPr lang="fr-FR" altLang="fr-FR" sz="2800" dirty="0">
                <a:cs typeface="Calibri" panose="020F0502020204030204" pitchFamily="34" charset="0"/>
              </a:rPr>
            </a:br>
            <a:r>
              <a:rPr lang="fr-FR" altLang="fr-FR" sz="2800" dirty="0">
                <a:cs typeface="Calibri" panose="020F0502020204030204" pitchFamily="34" charset="0"/>
              </a:rPr>
              <a:t>vous pouvez consulter le </a:t>
            </a:r>
            <a:r>
              <a:rPr lang="fr-FR" altLang="fr-FR" sz="2800" b="1" dirty="0">
                <a:cs typeface="Calibri" panose="020F0502020204030204" pitchFamily="34" charset="0"/>
              </a:rPr>
              <a:t>site du lycée Théodore Aubanel</a:t>
            </a:r>
          </a:p>
        </p:txBody>
      </p:sp>
      <p:pic>
        <p:nvPicPr>
          <p:cNvPr id="26629" name="Image 1">
            <a:extLst>
              <a:ext uri="{FF2B5EF4-FFF2-40B4-BE49-F238E27FC236}">
                <a16:creationId xmlns:a16="http://schemas.microsoft.com/office/drawing/2014/main" id="{3BAC4F17-ED87-61F2-499B-A64BA200C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1287463"/>
            <a:ext cx="47450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73990A-B91B-AC70-9371-253CDB97E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221163"/>
            <a:ext cx="7343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3600" dirty="0" err="1">
                <a:solidFill>
                  <a:srgbClr val="DE7CBD"/>
                </a:solidFill>
              </a:rPr>
              <a:t>www.lyc-</a:t>
            </a:r>
            <a:r>
              <a:rPr lang="fr-FR" altLang="fr-FR" sz="3600" b="1" dirty="0" err="1">
                <a:solidFill>
                  <a:srgbClr val="DE7CBD"/>
                </a:solidFill>
              </a:rPr>
              <a:t>aubanel</a:t>
            </a:r>
            <a:r>
              <a:rPr lang="fr-FR" altLang="fr-FR" sz="3600" dirty="0" err="1">
                <a:solidFill>
                  <a:srgbClr val="DE7CBD"/>
                </a:solidFill>
              </a:rPr>
              <a:t>.ac-aix-marseille.fr</a:t>
            </a:r>
            <a:r>
              <a:rPr lang="fr-FR" altLang="fr-FR" sz="3600" dirty="0">
                <a:solidFill>
                  <a:srgbClr val="DE7CBD"/>
                </a:solidFill>
              </a:rPr>
              <a:t>/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A1857FD-7955-B1F0-C493-0CA4F599E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157788"/>
            <a:ext cx="7343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3600" dirty="0" err="1">
                <a:solidFill>
                  <a:srgbClr val="DE7CBD"/>
                </a:solidFill>
              </a:rPr>
              <a:t>www.</a:t>
            </a:r>
            <a:r>
              <a:rPr lang="fr-FR" altLang="fr-FR" sz="3600" b="1" dirty="0" err="1">
                <a:solidFill>
                  <a:srgbClr val="DE7CBD"/>
                </a:solidFill>
              </a:rPr>
              <a:t>aubanel</a:t>
            </a:r>
            <a:r>
              <a:rPr lang="fr-FR" altLang="fr-FR" sz="3600" dirty="0" err="1">
                <a:solidFill>
                  <a:srgbClr val="DE7CBD"/>
                </a:solidFill>
              </a:rPr>
              <a:t>.fr</a:t>
            </a:r>
            <a:r>
              <a:rPr lang="fr-FR" altLang="fr-FR" sz="3600" dirty="0">
                <a:solidFill>
                  <a:srgbClr val="DE7CBD"/>
                </a:solidFill>
              </a:rPr>
              <a:t>/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8FFCB80D-B30E-B52A-EE99-91D326264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412875"/>
            <a:ext cx="8569325" cy="37861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400" dirty="0">
                <a:ea typeface="Calibri" pitchFamily="34" charset="0"/>
                <a:cs typeface="Calibri" pitchFamily="34" charset="0"/>
              </a:rPr>
              <a:t>BTS Assistant de gestion de PME PMI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400" dirty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BTS assistant manager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400" dirty="0">
                <a:ea typeface="Calibri" pitchFamily="34" charset="0"/>
                <a:cs typeface="Calibri" pitchFamily="34" charset="0"/>
              </a:rPr>
              <a:t>BTS Communication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400" dirty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DUT Carrières juridiques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400" dirty="0">
                <a:ea typeface="Calibri" pitchFamily="34" charset="0"/>
                <a:cs typeface="Calibri" pitchFamily="34" charset="0"/>
              </a:rPr>
              <a:t>DUT Gestion administrative et commerciale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400" dirty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DUT GEA option ressources humaines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400" dirty="0">
                <a:ea typeface="Calibri" pitchFamily="34" charset="0"/>
                <a:cs typeface="Calibri" pitchFamily="34" charset="0"/>
              </a:rPr>
              <a:t>DUT Information-communication option communication des organisations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400" dirty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Licence pro gestion des ressources humaines spécialité rémunération et emploi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9B6395-7124-823D-7515-F7749E67EA13}"/>
              </a:ext>
            </a:extLst>
          </p:cNvPr>
          <p:cNvSpPr/>
          <p:nvPr/>
        </p:nvSpPr>
        <p:spPr>
          <a:xfrm>
            <a:off x="0" y="9525"/>
            <a:ext cx="47894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Exemples de formations poursuivies</a:t>
            </a:r>
          </a:p>
          <a:p>
            <a:pPr>
              <a:defRPr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après un Bac RHC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DDAF9AC-3165-7D39-AD9C-02330B8CC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100" y="0"/>
            <a:ext cx="4678363" cy="8302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r-FR" altLang="fr-FR" sz="2400" dirty="0">
                <a:solidFill>
                  <a:schemeClr val="accent5">
                    <a:lumMod val="75000"/>
                  </a:schemeClr>
                </a:solidFill>
              </a:rPr>
              <a:t>Exemples de formations poursuivies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r-FR" altLang="fr-FR" sz="2400" dirty="0">
                <a:solidFill>
                  <a:schemeClr val="accent5">
                    <a:lumMod val="75000"/>
                  </a:schemeClr>
                </a:solidFill>
              </a:rPr>
              <a:t>après un Bac mercatique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05A0B44-1878-F4DE-F3DD-314272E41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016000"/>
            <a:ext cx="8713787" cy="55102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200" dirty="0"/>
              <a:t>BTS Animation et gestion touristiques locales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200" dirty="0">
                <a:solidFill>
                  <a:schemeClr val="accent5">
                    <a:lumMod val="75000"/>
                  </a:schemeClr>
                </a:solidFill>
              </a:rPr>
              <a:t>BTS Assistant de gestion de PME PMI BTS Assurance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200" dirty="0"/>
              <a:t>BTS Commerce international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200" dirty="0">
                <a:solidFill>
                  <a:schemeClr val="accent5">
                    <a:lumMod val="75000"/>
                  </a:schemeClr>
                </a:solidFill>
              </a:rPr>
              <a:t>BTS Communication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200" dirty="0"/>
              <a:t>BTS Négociation et relation client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200" dirty="0">
                <a:solidFill>
                  <a:schemeClr val="accent5">
                    <a:lumMod val="75000"/>
                  </a:schemeClr>
                </a:solidFill>
              </a:rPr>
              <a:t>BTS Professions immobilières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200" dirty="0"/>
              <a:t>BTS Transport et prestations logistiques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200" dirty="0">
                <a:solidFill>
                  <a:schemeClr val="accent5">
                    <a:lumMod val="75000"/>
                  </a:schemeClr>
                </a:solidFill>
              </a:rPr>
              <a:t>BTS Ventes et productions touristiques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200" dirty="0"/>
              <a:t>DUT Gestion administrative et commerciale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200" dirty="0">
                <a:solidFill>
                  <a:schemeClr val="accent5">
                    <a:lumMod val="75000"/>
                  </a:schemeClr>
                </a:solidFill>
              </a:rPr>
              <a:t>DUT GEA option petites et moyennes organisations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200" dirty="0"/>
              <a:t>DUT Gestion logistique et transport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200" dirty="0">
                <a:solidFill>
                  <a:schemeClr val="accent5">
                    <a:lumMod val="75000"/>
                  </a:schemeClr>
                </a:solidFill>
              </a:rPr>
              <a:t>DUT Techniques de commercialisation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200" dirty="0"/>
              <a:t>Licence pro commerce spécialité commerce, distribution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200" dirty="0">
                <a:solidFill>
                  <a:schemeClr val="accent5">
                    <a:lumMod val="75000"/>
                  </a:schemeClr>
                </a:solidFill>
              </a:rPr>
              <a:t>Licence pro hôtellerie et tourisme spécialité management des activités hôtelières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fr-FR" altLang="fr-FR" sz="2200" dirty="0"/>
              <a:t>Diplôme de l'</a:t>
            </a:r>
            <a:r>
              <a:rPr lang="fr-FR" altLang="fr-FR" sz="2200" dirty="0" err="1"/>
              <a:t>Ecole</a:t>
            </a:r>
            <a:r>
              <a:rPr lang="fr-FR" altLang="fr-FR" sz="2200" dirty="0"/>
              <a:t> supérieure du commerce extérieur</a:t>
            </a:r>
          </a:p>
        </p:txBody>
      </p:sp>
      <p:sp>
        <p:nvSpPr>
          <p:cNvPr id="28676" name="Text Box 43">
            <a:hlinkClick r:id="rId2" action="ppaction://hlinksldjump"/>
            <a:extLst>
              <a:ext uri="{FF2B5EF4-FFF2-40B4-BE49-F238E27FC236}">
                <a16:creationId xmlns:a16="http://schemas.microsoft.com/office/drawing/2014/main" id="{D3418C1B-FD3A-C6DD-19FC-92C639843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1213" y="6583363"/>
            <a:ext cx="576262" cy="276225"/>
          </a:xfrm>
          <a:prstGeom prst="rect">
            <a:avLst/>
          </a:prstGeom>
          <a:solidFill>
            <a:srgbClr val="9A9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</a:rPr>
              <a:t>retour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38AFA7B-D1DE-C9C1-3C63-10AA452BB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100" y="0"/>
            <a:ext cx="4678363" cy="8302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r-FR" altLang="fr-FR" sz="2400" dirty="0">
                <a:solidFill>
                  <a:schemeClr val="accent5">
                    <a:lumMod val="75000"/>
                  </a:schemeClr>
                </a:solidFill>
              </a:rPr>
              <a:t>Exemples de formations poursuivies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r-FR" altLang="fr-FR" sz="2400" dirty="0">
                <a:solidFill>
                  <a:schemeClr val="accent5">
                    <a:lumMod val="75000"/>
                  </a:schemeClr>
                </a:solidFill>
              </a:rPr>
              <a:t>après un Bac Gestion et finance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F7375E-1D52-F81F-4538-A5ADAE696DD1}"/>
              </a:ext>
            </a:extLst>
          </p:cNvPr>
          <p:cNvSpPr/>
          <p:nvPr/>
        </p:nvSpPr>
        <p:spPr>
          <a:xfrm>
            <a:off x="179388" y="1700213"/>
            <a:ext cx="8713787" cy="24622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200" dirty="0">
                <a:latin typeface="Calibri" panose="020F0502020204030204" pitchFamily="34" charset="0"/>
              </a:rPr>
              <a:t>Idem autres bacs STMG +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fr-FR" sz="2200" dirty="0">
              <a:latin typeface="Calibri" panose="020F0502020204030204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fr-FR" sz="22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DUT GEA option Gestion finance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fr-FR" sz="2200" dirty="0">
                <a:latin typeface="Calibri" panose="020F0502020204030204" pitchFamily="34" charset="0"/>
              </a:rPr>
              <a:t>BTS CGO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fr-FR" sz="22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DCG puis DSCG (expertise comptable)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fr-FR" sz="2200" dirty="0">
                <a:latin typeface="Calibri" panose="020F0502020204030204" pitchFamily="34" charset="0"/>
              </a:rPr>
              <a:t>Prépa. École de commerce (Jean Perrin à Marseille)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fr-FR" sz="2200" dirty="0">
                <a:latin typeface="Calibri" panose="020F0502020204030204" pitchFamily="34" charset="0"/>
              </a:rPr>
              <a:t>…</a:t>
            </a:r>
          </a:p>
        </p:txBody>
      </p:sp>
      <p:sp>
        <p:nvSpPr>
          <p:cNvPr id="29700" name="Text Box 43">
            <a:hlinkClick r:id="rId2" action="ppaction://hlinksldjump"/>
            <a:extLst>
              <a:ext uri="{FF2B5EF4-FFF2-40B4-BE49-F238E27FC236}">
                <a16:creationId xmlns:a16="http://schemas.microsoft.com/office/drawing/2014/main" id="{58D40A0E-52A4-41EC-768E-342562D44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1213" y="6583363"/>
            <a:ext cx="644525" cy="274637"/>
          </a:xfrm>
          <a:prstGeom prst="rect">
            <a:avLst/>
          </a:prstGeom>
          <a:solidFill>
            <a:srgbClr val="9A9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omic Sans MS" panose="030F0902030302020204" pitchFamily="66" charset="0"/>
              </a:rPr>
              <a:t>retour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22E6EF5E-DE35-8057-0FFC-6B76409D7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19050"/>
            <a:ext cx="3776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b="1">
                <a:solidFill>
                  <a:srgbClr val="C04080"/>
                </a:solidFill>
                <a:cs typeface="Calibri" panose="020F0502020204030204" pitchFamily="34" charset="0"/>
              </a:rPr>
              <a:t>Gestion… c’est quoi 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7C1B62-79D7-3869-21D5-EE2E95701FD0}"/>
              </a:ext>
            </a:extLst>
          </p:cNvPr>
          <p:cNvSpPr/>
          <p:nvPr/>
        </p:nvSpPr>
        <p:spPr>
          <a:xfrm>
            <a:off x="4525963" y="293688"/>
            <a:ext cx="3024187" cy="5222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Métiers du tertiaire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7463CF-4A21-B179-D35E-D042271F94E7}"/>
              </a:ext>
            </a:extLst>
          </p:cNvPr>
          <p:cNvSpPr/>
          <p:nvPr/>
        </p:nvSpPr>
        <p:spPr>
          <a:xfrm>
            <a:off x="19050" y="1820863"/>
            <a:ext cx="4192588" cy="9540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Décisions stratégiques</a:t>
            </a:r>
          </a:p>
          <a:p>
            <a:pPr algn="ctr">
              <a:defRPr/>
            </a:pP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Décisions opérationnelles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6B56BF-36BC-C3CB-4758-AEBC4DB219CC}"/>
              </a:ext>
            </a:extLst>
          </p:cNvPr>
          <p:cNvSpPr/>
          <p:nvPr/>
        </p:nvSpPr>
        <p:spPr>
          <a:xfrm>
            <a:off x="5378450" y="1651000"/>
            <a:ext cx="3544888" cy="39703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Connaitre les points </a:t>
            </a:r>
            <a:r>
              <a:rPr lang="fr-FR" sz="2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forts et faibles</a:t>
            </a:r>
            <a:r>
              <a:rPr lang="fr-FR" sz="2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de l’entreprise, de ses concurrents, de ses partenaires, </a:t>
            </a:r>
          </a:p>
          <a:p>
            <a:pPr algn="ctr">
              <a:defRPr/>
            </a:pPr>
            <a:r>
              <a:rPr lang="fr-FR" sz="2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Connaitre la </a:t>
            </a:r>
            <a:r>
              <a:rPr lang="fr-FR" sz="2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législation</a:t>
            </a:r>
          </a:p>
          <a:p>
            <a:pPr algn="ctr">
              <a:defRPr/>
            </a:pPr>
            <a:r>
              <a:rPr lang="fr-FR" sz="2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Connaitre le fonctionnement de l’</a:t>
            </a:r>
            <a:r>
              <a:rPr lang="fr-FR" sz="2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économie</a:t>
            </a:r>
            <a:r>
              <a:rPr lang="fr-FR" sz="2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…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C7F6C6-94A6-7C67-91C3-9588AD4FA30D}"/>
              </a:ext>
            </a:extLst>
          </p:cNvPr>
          <p:cNvSpPr/>
          <p:nvPr/>
        </p:nvSpPr>
        <p:spPr>
          <a:xfrm>
            <a:off x="101600" y="3141663"/>
            <a:ext cx="5076825" cy="267652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Service commercial</a:t>
            </a:r>
          </a:p>
          <a:p>
            <a:pPr algn="ctr">
              <a:defRPr/>
            </a:pPr>
            <a:r>
              <a:rPr lang="fr-FR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Service Financier, comptable</a:t>
            </a:r>
          </a:p>
          <a:p>
            <a:pPr algn="ctr">
              <a:defRPr/>
            </a:pPr>
            <a:r>
              <a:rPr lang="fr-FR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Gestion des ressources humaines</a:t>
            </a:r>
          </a:p>
          <a:p>
            <a:pPr algn="ctr">
              <a:defRPr/>
            </a:pPr>
            <a:r>
              <a:rPr lang="fr-FR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Service communication</a:t>
            </a:r>
          </a:p>
          <a:p>
            <a:pPr algn="ctr">
              <a:defRPr/>
            </a:pPr>
            <a:r>
              <a:rPr lang="fr-FR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Service achats</a:t>
            </a:r>
          </a:p>
          <a:p>
            <a:pPr algn="ctr">
              <a:defRPr/>
            </a:pPr>
            <a:r>
              <a:rPr lang="fr-FR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Gestion des stocks…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FA0CA50-CE71-1A71-560B-A8145AABF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6159500"/>
            <a:ext cx="8424863" cy="523875"/>
          </a:xfrm>
          <a:prstGeom prst="rect">
            <a:avLst/>
          </a:prstGeom>
          <a:solidFill>
            <a:srgbClr val="E2A6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>
                <a:cs typeface="Calibri" panose="020F0502020204030204" pitchFamily="34" charset="0"/>
              </a:rPr>
              <a:t>Volonté de participer au fonctionnement de l’entreprise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CE3421-2B48-013B-E32F-46C269F868F5}"/>
              </a:ext>
            </a:extLst>
          </p:cNvPr>
          <p:cNvSpPr/>
          <p:nvPr/>
        </p:nvSpPr>
        <p:spPr>
          <a:xfrm>
            <a:off x="1116013" y="1127125"/>
            <a:ext cx="4608512" cy="523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Gérer = Prendre des décisions</a:t>
            </a:r>
          </a:p>
        </p:txBody>
      </p:sp>
      <p:pic>
        <p:nvPicPr>
          <p:cNvPr id="8201" name="Image 1">
            <a:extLst>
              <a:ext uri="{FF2B5EF4-FFF2-40B4-BE49-F238E27FC236}">
                <a16:creationId xmlns:a16="http://schemas.microsoft.com/office/drawing/2014/main" id="{B6A2E555-AFAE-0204-7A9C-609EF802C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92"/>
          <a:stretch>
            <a:fillRect/>
          </a:stretch>
        </p:blipFill>
        <p:spPr bwMode="auto">
          <a:xfrm>
            <a:off x="8191500" y="0"/>
            <a:ext cx="9525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èche vers le bas 10">
            <a:extLst>
              <a:ext uri="{FF2B5EF4-FFF2-40B4-BE49-F238E27FC236}">
                <a16:creationId xmlns:a16="http://schemas.microsoft.com/office/drawing/2014/main" id="{E7756AA5-1579-64BD-914E-D26FE25D5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1688" y="2643188"/>
            <a:ext cx="431800" cy="574675"/>
          </a:xfrm>
          <a:prstGeom prst="downArrow">
            <a:avLst>
              <a:gd name="adj1" fmla="val 50000"/>
              <a:gd name="adj2" fmla="val 49908"/>
            </a:avLst>
          </a:prstGeom>
          <a:solidFill>
            <a:srgbClr val="E2A6C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>
              <a:latin typeface="Comic Sans MS" panose="030F0902030302020204" pitchFamily="66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9D37B04-25D5-FCBD-3172-9855CAAE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2B6837C7-678C-D24B-8CF2-1E68C69A42DB}" type="slidenum">
              <a:rPr lang="fr-FR" altLang="fr-FR" sz="1200">
                <a:solidFill>
                  <a:srgbClr val="898989"/>
                </a:solidFill>
              </a:rPr>
              <a:pPr eaLnBrk="1" hangingPunct="1"/>
              <a:t>4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073935-6A95-E54B-9C4F-B1773E7C0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563" y="806450"/>
            <a:ext cx="2659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3600" b="1">
                <a:solidFill>
                  <a:srgbClr val="003366"/>
                </a:solidFill>
                <a:cs typeface="Calibri" panose="020F0502020204030204" pitchFamily="34" charset="0"/>
              </a:rPr>
              <a:t>Comptabilité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70ABE21-C540-2F5C-925C-B7C78EA3C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788" y="3143250"/>
            <a:ext cx="2386012" cy="1384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Gestion</a:t>
            </a:r>
          </a:p>
          <a:p>
            <a:pPr algn="ctr" eaLnBrk="1" hangingPunct="1">
              <a:defRPr/>
            </a:pPr>
            <a:r>
              <a:rPr lang="fr-FR" altLang="fr-FR" sz="4000" b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Financière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245FB79-3C1B-C0B9-5334-A90CB5B3BC13}"/>
              </a:ext>
            </a:extLst>
          </p:cNvPr>
          <p:cNvSpPr txBox="1"/>
          <p:nvPr/>
        </p:nvSpPr>
        <p:spPr>
          <a:xfrm>
            <a:off x="2657475" y="1495425"/>
            <a:ext cx="4313238" cy="95408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Élaboration des documents comptables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6391EC9-DD50-6771-ACC3-AECD50598743}"/>
              </a:ext>
            </a:extLst>
          </p:cNvPr>
          <p:cNvSpPr txBox="1"/>
          <p:nvPr/>
        </p:nvSpPr>
        <p:spPr>
          <a:xfrm>
            <a:off x="225425" y="2897188"/>
            <a:ext cx="1871663" cy="9540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Contrôleur de gestion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09A4814-1137-07C3-60AC-7768F1AC5F69}"/>
              </a:ext>
            </a:extLst>
          </p:cNvPr>
          <p:cNvSpPr txBox="1"/>
          <p:nvPr/>
        </p:nvSpPr>
        <p:spPr>
          <a:xfrm>
            <a:off x="800100" y="4302125"/>
            <a:ext cx="1557338" cy="13843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Auditeur</a:t>
            </a:r>
          </a:p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Interne</a:t>
            </a:r>
          </a:p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externe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694D585-5739-192A-51DF-3CB202BD150C}"/>
              </a:ext>
            </a:extLst>
          </p:cNvPr>
          <p:cNvSpPr txBox="1"/>
          <p:nvPr/>
        </p:nvSpPr>
        <p:spPr>
          <a:xfrm>
            <a:off x="7175500" y="4484688"/>
            <a:ext cx="1558925" cy="5222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Financier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398727B-B43C-339F-FE12-BD7636A2112F}"/>
              </a:ext>
            </a:extLst>
          </p:cNvPr>
          <p:cNvSpPr txBox="1"/>
          <p:nvPr/>
        </p:nvSpPr>
        <p:spPr>
          <a:xfrm>
            <a:off x="7481888" y="3108325"/>
            <a:ext cx="1558925" cy="523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Fiscaliste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45679AA-0008-52B2-E64D-1DD6BE0747AC}"/>
              </a:ext>
            </a:extLst>
          </p:cNvPr>
          <p:cNvSpPr txBox="1"/>
          <p:nvPr/>
        </p:nvSpPr>
        <p:spPr>
          <a:xfrm>
            <a:off x="2697163" y="5256213"/>
            <a:ext cx="1658937" cy="13843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Juriste en droit des affaires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37F172A-1F9D-4FC9-8BC3-698A53B27917}"/>
              </a:ext>
            </a:extLst>
          </p:cNvPr>
          <p:cNvSpPr txBox="1"/>
          <p:nvPr/>
        </p:nvSpPr>
        <p:spPr>
          <a:xfrm>
            <a:off x="5043488" y="5629275"/>
            <a:ext cx="2327275" cy="9540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Spécialiste consolidation</a:t>
            </a:r>
          </a:p>
        </p:txBody>
      </p:sp>
      <p:sp>
        <p:nvSpPr>
          <p:cNvPr id="9229" name="Rectangle 10">
            <a:extLst>
              <a:ext uri="{FF2B5EF4-FFF2-40B4-BE49-F238E27FC236}">
                <a16:creationId xmlns:a16="http://schemas.microsoft.com/office/drawing/2014/main" id="{9B2D00EF-0E90-EFA8-17BD-A1B8775EE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19050"/>
            <a:ext cx="3776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b="1">
                <a:solidFill>
                  <a:srgbClr val="C04080"/>
                </a:solidFill>
                <a:cs typeface="Calibri" panose="020F0502020204030204" pitchFamily="34" charset="0"/>
              </a:rPr>
              <a:t>Gestion… c’est quoi 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F28F25C-3CD7-FA3D-574F-D80377F08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22A05CB4-0737-A94B-B029-AA2CC1D21B9E}" type="slidenum">
              <a:rPr lang="fr-FR" altLang="fr-FR" sz="1200">
                <a:solidFill>
                  <a:srgbClr val="898989"/>
                </a:solidFill>
              </a:rPr>
              <a:pPr eaLnBrk="1" hangingPunct="1"/>
              <a:t>5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D49953F-6346-0D08-77F3-135617B6A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511425"/>
            <a:ext cx="2976563" cy="1384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Gestion</a:t>
            </a:r>
          </a:p>
          <a:p>
            <a:pPr algn="ctr" eaLnBrk="1" hangingPunct="1">
              <a:defRPr/>
            </a:pPr>
            <a:r>
              <a:rPr lang="fr-FR" altLang="fr-FR" sz="4000" b="1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Commerciale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659BA0-6F7A-DE1D-C21B-2C5706C15556}"/>
              </a:ext>
            </a:extLst>
          </p:cNvPr>
          <p:cNvSpPr txBox="1"/>
          <p:nvPr/>
        </p:nvSpPr>
        <p:spPr>
          <a:xfrm>
            <a:off x="482600" y="1354138"/>
            <a:ext cx="1871663" cy="18161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Vendeur</a:t>
            </a:r>
          </a:p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Agent commercial</a:t>
            </a:r>
          </a:p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VRP…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598CF2D-9B56-BD68-1199-D80559E9E1EE}"/>
              </a:ext>
            </a:extLst>
          </p:cNvPr>
          <p:cNvSpPr txBox="1"/>
          <p:nvPr/>
        </p:nvSpPr>
        <p:spPr>
          <a:xfrm>
            <a:off x="61913" y="3651250"/>
            <a:ext cx="2132012" cy="5238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achats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78E200F-1363-910A-5493-7F9E006EA180}"/>
              </a:ext>
            </a:extLst>
          </p:cNvPr>
          <p:cNvSpPr txBox="1"/>
          <p:nvPr/>
        </p:nvSpPr>
        <p:spPr>
          <a:xfrm>
            <a:off x="4824413" y="4675188"/>
            <a:ext cx="2563812" cy="9540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Communication</a:t>
            </a:r>
          </a:p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(publicité)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BFD756A-0A74-26E2-5200-0C4E26412C2E}"/>
              </a:ext>
            </a:extLst>
          </p:cNvPr>
          <p:cNvSpPr txBox="1"/>
          <p:nvPr/>
        </p:nvSpPr>
        <p:spPr>
          <a:xfrm>
            <a:off x="6934200" y="1570038"/>
            <a:ext cx="1558925" cy="13843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Gestion centre de profit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33CECAE-AFAD-4BBE-5014-771CC8BAF700}"/>
              </a:ext>
            </a:extLst>
          </p:cNvPr>
          <p:cNvSpPr txBox="1"/>
          <p:nvPr/>
        </p:nvSpPr>
        <p:spPr>
          <a:xfrm>
            <a:off x="1908175" y="4648200"/>
            <a:ext cx="1998663" cy="954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commercial export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51C04A5-59B0-767F-0551-83DAC53F2DC0}"/>
              </a:ext>
            </a:extLst>
          </p:cNvPr>
          <p:cNvSpPr txBox="1"/>
          <p:nvPr/>
        </p:nvSpPr>
        <p:spPr>
          <a:xfrm>
            <a:off x="6550025" y="3651250"/>
            <a:ext cx="2327275" cy="5238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Marketing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7D0D3DC-7101-CEEA-6835-43814319A96B}"/>
              </a:ext>
            </a:extLst>
          </p:cNvPr>
          <p:cNvSpPr txBox="1"/>
          <p:nvPr/>
        </p:nvSpPr>
        <p:spPr>
          <a:xfrm>
            <a:off x="3540125" y="661988"/>
            <a:ext cx="1998663" cy="1384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Animateur force de vente</a:t>
            </a:r>
          </a:p>
        </p:txBody>
      </p:sp>
      <p:sp>
        <p:nvSpPr>
          <p:cNvPr id="10251" name="Rectangle 10">
            <a:extLst>
              <a:ext uri="{FF2B5EF4-FFF2-40B4-BE49-F238E27FC236}">
                <a16:creationId xmlns:a16="http://schemas.microsoft.com/office/drawing/2014/main" id="{E9DF1BF0-C14F-08F3-3814-ACD88ADD8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19050"/>
            <a:ext cx="3776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b="1">
                <a:solidFill>
                  <a:srgbClr val="C04080"/>
                </a:solidFill>
                <a:cs typeface="Calibri" panose="020F0502020204030204" pitchFamily="34" charset="0"/>
              </a:rPr>
              <a:t>Gestion… c’est quoi 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913E8C-82B9-8B41-1217-8593BF80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919C7444-3D0F-A140-AC8B-4B6BE5699FC8}" type="slidenum">
              <a:rPr lang="fr-FR" altLang="fr-FR" sz="1200">
                <a:solidFill>
                  <a:srgbClr val="898989"/>
                </a:solidFill>
              </a:rPr>
              <a:pPr eaLnBrk="1" hangingPunct="1"/>
              <a:t>6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B16F758-65F2-EA84-908C-302410C92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075" y="2671763"/>
            <a:ext cx="2538413" cy="20002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Gestion</a:t>
            </a:r>
          </a:p>
          <a:p>
            <a:pPr algn="ctr" eaLnBrk="1" hangingPunct="1">
              <a:defRPr/>
            </a:pPr>
            <a:r>
              <a:rPr lang="fr-FR" altLang="fr-FR" sz="4000" b="1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Ressources</a:t>
            </a:r>
          </a:p>
          <a:p>
            <a:pPr algn="ctr" eaLnBrk="1" hangingPunct="1">
              <a:defRPr/>
            </a:pPr>
            <a:r>
              <a:rPr lang="fr-FR" altLang="fr-FR" sz="4000" b="1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humaines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10479A0-B86E-DDF7-4FDD-BCDD504FF9FE}"/>
              </a:ext>
            </a:extLst>
          </p:cNvPr>
          <p:cNvSpPr txBox="1"/>
          <p:nvPr/>
        </p:nvSpPr>
        <p:spPr>
          <a:xfrm>
            <a:off x="250825" y="1514475"/>
            <a:ext cx="2103438" cy="9540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Chargé de recrutement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E8C36E5-875D-8F20-150F-90B9557A321A}"/>
              </a:ext>
            </a:extLst>
          </p:cNvPr>
          <p:cNvSpPr txBox="1"/>
          <p:nvPr/>
        </p:nvSpPr>
        <p:spPr>
          <a:xfrm>
            <a:off x="47625" y="3381375"/>
            <a:ext cx="2132013" cy="13843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Gestionnaire des</a:t>
            </a:r>
          </a:p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carrières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7D9B0B8-6D46-6AF8-F37C-A8109546EC81}"/>
              </a:ext>
            </a:extLst>
          </p:cNvPr>
          <p:cNvSpPr txBox="1"/>
          <p:nvPr/>
        </p:nvSpPr>
        <p:spPr>
          <a:xfrm>
            <a:off x="5176838" y="5300663"/>
            <a:ext cx="2563812" cy="5222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DRH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3AA2671-85DC-CD9B-019E-3C652483DB31}"/>
              </a:ext>
            </a:extLst>
          </p:cNvPr>
          <p:cNvSpPr txBox="1"/>
          <p:nvPr/>
        </p:nvSpPr>
        <p:spPr>
          <a:xfrm>
            <a:off x="6564313" y="1701800"/>
            <a:ext cx="2146300" cy="9540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Responsable paie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2933A41-6E6F-B81F-8FE8-69840268339E}"/>
              </a:ext>
            </a:extLst>
          </p:cNvPr>
          <p:cNvSpPr txBox="1"/>
          <p:nvPr/>
        </p:nvSpPr>
        <p:spPr>
          <a:xfrm>
            <a:off x="1836738" y="5245100"/>
            <a:ext cx="1997075" cy="954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Juriste social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05038CE-FE8A-189C-5C1D-7D847AE2398A}"/>
              </a:ext>
            </a:extLst>
          </p:cNvPr>
          <p:cNvSpPr txBox="1"/>
          <p:nvPr/>
        </p:nvSpPr>
        <p:spPr>
          <a:xfrm>
            <a:off x="6550025" y="3811588"/>
            <a:ext cx="2327275" cy="5238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Outplacer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087F679-750F-5D25-ED67-B1A2D2AA9B00}"/>
              </a:ext>
            </a:extLst>
          </p:cNvPr>
          <p:cNvSpPr txBox="1"/>
          <p:nvPr/>
        </p:nvSpPr>
        <p:spPr>
          <a:xfrm>
            <a:off x="3267075" y="606425"/>
            <a:ext cx="2379663" cy="1384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Relations représentants du personnel</a:t>
            </a:r>
          </a:p>
        </p:txBody>
      </p:sp>
      <p:sp>
        <p:nvSpPr>
          <p:cNvPr id="11275" name="Rectangle 10">
            <a:extLst>
              <a:ext uri="{FF2B5EF4-FFF2-40B4-BE49-F238E27FC236}">
                <a16:creationId xmlns:a16="http://schemas.microsoft.com/office/drawing/2014/main" id="{D9000C53-64CA-3F5D-3CE8-6B6CC99A9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19050"/>
            <a:ext cx="3776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b="1">
                <a:solidFill>
                  <a:srgbClr val="C04080"/>
                </a:solidFill>
                <a:cs typeface="Calibri" panose="020F0502020204030204" pitchFamily="34" charset="0"/>
              </a:rPr>
              <a:t>Gestion… c’est quoi 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A5E3EB3-6089-C7D5-F45A-A55327729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FE02DA4B-BF6E-654D-BBAA-3361BB36ECE3}" type="slidenum">
              <a:rPr lang="fr-FR" altLang="fr-FR" sz="1200">
                <a:solidFill>
                  <a:srgbClr val="898989"/>
                </a:solidFill>
              </a:rPr>
              <a:pPr eaLnBrk="1" hangingPunct="1"/>
              <a:t>7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CA163CE-927A-2589-F471-D51741253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671763"/>
            <a:ext cx="3128963" cy="20002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Gestion</a:t>
            </a:r>
          </a:p>
          <a:p>
            <a:pPr algn="ctr" eaLnBrk="1" hangingPunct="1">
              <a:defRPr/>
            </a:pPr>
            <a:r>
              <a:rPr lang="fr-FR" altLang="fr-FR" sz="4000" b="1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des systèmes</a:t>
            </a:r>
          </a:p>
          <a:p>
            <a:pPr algn="ctr" eaLnBrk="1" hangingPunct="1">
              <a:defRPr/>
            </a:pPr>
            <a:r>
              <a:rPr lang="fr-FR" altLang="fr-FR" sz="4000" b="1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d’information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4001360-E784-FFB9-04A5-D39CE0EF7E0D}"/>
              </a:ext>
            </a:extLst>
          </p:cNvPr>
          <p:cNvSpPr txBox="1"/>
          <p:nvPr/>
        </p:nvSpPr>
        <p:spPr>
          <a:xfrm>
            <a:off x="250825" y="1392238"/>
            <a:ext cx="2376488" cy="13843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anose="020F0502020204030204" pitchFamily="34" charset="0"/>
              </a:rPr>
              <a:t>Administrateur systèmes et réseaux</a:t>
            </a:r>
            <a:endParaRPr lang="fr-FR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7E4AADB-99D6-9CE6-29C4-A46253171563}"/>
              </a:ext>
            </a:extLst>
          </p:cNvPr>
          <p:cNvSpPr txBox="1"/>
          <p:nvPr/>
        </p:nvSpPr>
        <p:spPr>
          <a:xfrm>
            <a:off x="47625" y="3381375"/>
            <a:ext cx="2292350" cy="13843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anose="020F0502020204030204" pitchFamily="34" charset="0"/>
              </a:rPr>
              <a:t>Chargé d'études informatiques</a:t>
            </a:r>
            <a:endParaRPr lang="fr-FR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D1FFD9F-A890-0F4A-CDE5-BC8804D4B9A1}"/>
              </a:ext>
            </a:extLst>
          </p:cNvPr>
          <p:cNvSpPr txBox="1"/>
          <p:nvPr/>
        </p:nvSpPr>
        <p:spPr>
          <a:xfrm>
            <a:off x="4805363" y="5445125"/>
            <a:ext cx="2922587" cy="9540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solidFill>
                  <a:schemeClr val="bg1"/>
                </a:solidFill>
                <a:latin typeface="Calibri" panose="020F0502020204030204" pitchFamily="34" charset="0"/>
              </a:rPr>
              <a:t>Technicien micro et réseaux</a:t>
            </a:r>
            <a:endParaRPr lang="fr-FR" sz="2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CC7EFCE-4E8C-BC5F-FA02-F90CDB88D42C}"/>
              </a:ext>
            </a:extLst>
          </p:cNvPr>
          <p:cNvSpPr txBox="1"/>
          <p:nvPr/>
        </p:nvSpPr>
        <p:spPr>
          <a:xfrm>
            <a:off x="6564313" y="1701800"/>
            <a:ext cx="2146300" cy="138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Maintenance postes clients et serveurs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FB4B09-D4FC-AF5C-0047-0BF90B5738A8}"/>
              </a:ext>
            </a:extLst>
          </p:cNvPr>
          <p:cNvSpPr txBox="1"/>
          <p:nvPr/>
        </p:nvSpPr>
        <p:spPr>
          <a:xfrm>
            <a:off x="1836738" y="5245100"/>
            <a:ext cx="2303462" cy="954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Développeur d’application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43F8AE-DAD3-3C03-87C6-5E1C1B764AEC}"/>
              </a:ext>
            </a:extLst>
          </p:cNvPr>
          <p:cNvSpPr txBox="1"/>
          <p:nvPr/>
        </p:nvSpPr>
        <p:spPr>
          <a:xfrm>
            <a:off x="6546850" y="3640138"/>
            <a:ext cx="2520950" cy="138588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itchFamily="34" charset="0"/>
                <a:cs typeface="Calibri" pitchFamily="34" charset="0"/>
              </a:rPr>
              <a:t>Administrateur sécurité des équipements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C74F131-B945-7D6D-93AB-EC885CCF4284}"/>
              </a:ext>
            </a:extLst>
          </p:cNvPr>
          <p:cNvSpPr txBox="1"/>
          <p:nvPr/>
        </p:nvSpPr>
        <p:spPr>
          <a:xfrm>
            <a:off x="3563938" y="914400"/>
            <a:ext cx="2379662" cy="954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latin typeface="Calibri" panose="020F0502020204030204" pitchFamily="34" charset="0"/>
              </a:rPr>
              <a:t>Analyste programmeur</a:t>
            </a:r>
            <a:endParaRPr lang="fr-FR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9" name="Rectangle 10">
            <a:extLst>
              <a:ext uri="{FF2B5EF4-FFF2-40B4-BE49-F238E27FC236}">
                <a16:creationId xmlns:a16="http://schemas.microsoft.com/office/drawing/2014/main" id="{DFBC9BC3-5741-C12A-0C75-0C3589450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19050"/>
            <a:ext cx="3776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b="1">
                <a:solidFill>
                  <a:srgbClr val="C04080"/>
                </a:solidFill>
                <a:cs typeface="Calibri" panose="020F0502020204030204" pitchFamily="34" charset="0"/>
              </a:rPr>
              <a:t>Gestion… c’est quoi 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2" name="Picture 14" descr="http://orientation.ac-creteil.fr/cio-charenton/sites/cio-charenton/IMG/config/boutons/logo-apb.jpg">
            <a:extLst>
              <a:ext uri="{FF2B5EF4-FFF2-40B4-BE49-F238E27FC236}">
                <a16:creationId xmlns:a16="http://schemas.microsoft.com/office/drawing/2014/main" id="{715DB7F3-53A1-3D73-A14C-87C238734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5"/>
            <a:ext cx="28384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04C9E61-1018-4BFB-B67E-83EC85E49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6983C9D5-D0E7-0C49-965C-B03161FF59F0}" type="slidenum">
              <a:rPr lang="fr-FR" altLang="fr-FR" sz="1200">
                <a:solidFill>
                  <a:srgbClr val="898989"/>
                </a:solidFill>
              </a:rPr>
              <a:pPr eaLnBrk="1" hangingPunct="1"/>
              <a:t>8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grpSp>
        <p:nvGrpSpPr>
          <p:cNvPr id="3" name="Groupe 8">
            <a:extLst>
              <a:ext uri="{FF2B5EF4-FFF2-40B4-BE49-F238E27FC236}">
                <a16:creationId xmlns:a16="http://schemas.microsoft.com/office/drawing/2014/main" id="{E78D3AE4-C411-C51F-F074-DE9137640146}"/>
              </a:ext>
            </a:extLst>
          </p:cNvPr>
          <p:cNvGrpSpPr>
            <a:grpSpLocks/>
          </p:cNvGrpSpPr>
          <p:nvPr/>
        </p:nvGrpSpPr>
        <p:grpSpPr bwMode="auto">
          <a:xfrm>
            <a:off x="2939765" y="1539793"/>
            <a:ext cx="3344363" cy="2967429"/>
            <a:chOff x="3059826" y="1512173"/>
            <a:chExt cx="3024346" cy="3068949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5A0BA31E-DB52-E767-C7EA-8ED9C1930290}"/>
                </a:ext>
              </a:extLst>
            </p:cNvPr>
            <p:cNvSpPr/>
            <p:nvPr/>
          </p:nvSpPr>
          <p:spPr>
            <a:xfrm>
              <a:off x="3059826" y="1512173"/>
              <a:ext cx="3024346" cy="3068949"/>
            </a:xfrm>
            <a:prstGeom prst="ellipse">
              <a:avLst/>
            </a:prstGeom>
            <a:solidFill>
              <a:srgbClr val="80008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Ellipse 4">
              <a:extLst>
                <a:ext uri="{FF2B5EF4-FFF2-40B4-BE49-F238E27FC236}">
                  <a16:creationId xmlns:a16="http://schemas.microsoft.com/office/drawing/2014/main" id="{DBEE054E-92E4-4380-0363-E2ADDD5D6B8F}"/>
                </a:ext>
              </a:extLst>
            </p:cNvPr>
            <p:cNvSpPr/>
            <p:nvPr/>
          </p:nvSpPr>
          <p:spPr>
            <a:xfrm>
              <a:off x="3258974" y="1961481"/>
              <a:ext cx="2626048" cy="217033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0" tIns="0" rIns="0" bIns="0" spcCol="1270" anchor="ctr"/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3600" dirty="0">
                  <a:solidFill>
                    <a:schemeClr val="bg1"/>
                  </a:solidFill>
                  <a:cs typeface="Calibri" pitchFamily="34" charset="0"/>
                </a:rPr>
                <a:t>Très nombreuses</a:t>
              </a:r>
              <a:br>
                <a:rPr lang="fr-FR" sz="3600" dirty="0">
                  <a:solidFill>
                    <a:schemeClr val="bg1"/>
                  </a:solidFill>
                  <a:cs typeface="Calibri" pitchFamily="34" charset="0"/>
                </a:rPr>
              </a:br>
              <a:r>
                <a:rPr lang="fr-FR" sz="3600" dirty="0">
                  <a:solidFill>
                    <a:schemeClr val="bg1"/>
                  </a:solidFill>
                  <a:cs typeface="Calibri" pitchFamily="34" charset="0"/>
                </a:rPr>
                <a:t>poursuites d’études en</a:t>
              </a:r>
              <a:br>
                <a:rPr lang="fr-FR" sz="3600" dirty="0">
                  <a:solidFill>
                    <a:schemeClr val="bg1"/>
                  </a:solidFill>
                  <a:cs typeface="Calibri" pitchFamily="34" charset="0"/>
                </a:rPr>
              </a:br>
              <a:r>
                <a:rPr lang="fr-FR" sz="5000" b="1" dirty="0">
                  <a:solidFill>
                    <a:schemeClr val="bg1"/>
                  </a:solidFill>
                  <a:cs typeface="Calibri" pitchFamily="34" charset="0"/>
                </a:rPr>
                <a:t>Gestion</a:t>
              </a:r>
              <a:endParaRPr lang="fr-FR" sz="5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317" name="ZoneTexte 12">
            <a:extLst>
              <a:ext uri="{FF2B5EF4-FFF2-40B4-BE49-F238E27FC236}">
                <a16:creationId xmlns:a16="http://schemas.microsoft.com/office/drawing/2014/main" id="{D24B8D1B-1E69-C631-F8E7-F418D3AB9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3088" y="5584825"/>
            <a:ext cx="3259137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b="1">
                <a:cs typeface="Calibri" panose="020F0502020204030204" pitchFamily="34" charset="0"/>
              </a:rPr>
              <a:t>Baccalauréat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3600">
                <a:cs typeface="Calibri" panose="020F0502020204030204" pitchFamily="34" charset="0"/>
              </a:rPr>
              <a:t> S, ES, L, STMG…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3395798-FEBF-8E8E-0D10-28E78EF53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2963" y="260350"/>
            <a:ext cx="32734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4224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4224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4224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4224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4224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422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422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422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422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2800">
                <a:solidFill>
                  <a:srgbClr val="800080"/>
                </a:solidFill>
                <a:cs typeface="Calibri" panose="020F0502020204030204" pitchFamily="34" charset="0"/>
              </a:rPr>
              <a:t>Secteur aujourd’hui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b="1">
                <a:solidFill>
                  <a:srgbClr val="800080"/>
                </a:solidFill>
                <a:cs typeface="Calibri" panose="020F0502020204030204" pitchFamily="34" charset="0"/>
              </a:rPr>
              <a:t>le plus important</a:t>
            </a:r>
            <a:r>
              <a:rPr lang="fr-FR" altLang="fr-FR" sz="2800" b="1">
                <a:solidFill>
                  <a:srgbClr val="800080"/>
                </a:solidFill>
                <a:cs typeface="Calibri" panose="020F0502020204030204" pitchFamily="34" charset="0"/>
              </a:rPr>
              <a:t> de formation</a:t>
            </a:r>
            <a:br>
              <a:rPr lang="fr-FR" altLang="fr-FR" sz="2800" b="1">
                <a:solidFill>
                  <a:srgbClr val="800080"/>
                </a:solidFill>
                <a:cs typeface="Calibri" panose="020F0502020204030204" pitchFamily="34" charset="0"/>
              </a:rPr>
            </a:br>
            <a:r>
              <a:rPr lang="fr-FR" altLang="fr-FR" sz="2800" b="1">
                <a:solidFill>
                  <a:srgbClr val="800080"/>
                </a:solidFill>
                <a:cs typeface="Calibri" panose="020F0502020204030204" pitchFamily="34" charset="0"/>
              </a:rPr>
              <a:t>dans le </a:t>
            </a:r>
            <a:r>
              <a:rPr lang="fr-FR" altLang="fr-FR" b="1">
                <a:solidFill>
                  <a:srgbClr val="800080"/>
                </a:solidFill>
                <a:cs typeface="Calibri" panose="020F0502020204030204" pitchFamily="34" charset="0"/>
              </a:rPr>
              <a:t>supérieur</a:t>
            </a:r>
          </a:p>
        </p:txBody>
      </p:sp>
      <p:grpSp>
        <p:nvGrpSpPr>
          <p:cNvPr id="13319" name="Groupe 30">
            <a:extLst>
              <a:ext uri="{FF2B5EF4-FFF2-40B4-BE49-F238E27FC236}">
                <a16:creationId xmlns:a16="http://schemas.microsoft.com/office/drawing/2014/main" id="{5EFB5F24-BA0A-066D-D925-5EFE6C02BEF7}"/>
              </a:ext>
            </a:extLst>
          </p:cNvPr>
          <p:cNvGrpSpPr>
            <a:grpSpLocks/>
          </p:cNvGrpSpPr>
          <p:nvPr/>
        </p:nvGrpSpPr>
        <p:grpSpPr bwMode="auto">
          <a:xfrm>
            <a:off x="3298825" y="4552950"/>
            <a:ext cx="2887663" cy="908050"/>
            <a:chOff x="1560141" y="4422308"/>
            <a:chExt cx="2887515" cy="908710"/>
          </a:xfrm>
        </p:grpSpPr>
        <p:cxnSp>
          <p:nvCxnSpPr>
            <p:cNvPr id="7177" name="Connecteur droit avec flèche 20">
              <a:extLst>
                <a:ext uri="{FF2B5EF4-FFF2-40B4-BE49-F238E27FC236}">
                  <a16:creationId xmlns:a16="http://schemas.microsoft.com/office/drawing/2014/main" id="{ED6FE028-59D4-9E89-06A1-B59E669C9B3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560141" y="4454081"/>
              <a:ext cx="431778" cy="876937"/>
            </a:xfrm>
            <a:prstGeom prst="straightConnector1">
              <a:avLst/>
            </a:prstGeom>
            <a:noFill/>
            <a:ln w="76200" algn="ctr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</p:spPr>
        </p:cxnSp>
        <p:cxnSp>
          <p:nvCxnSpPr>
            <p:cNvPr id="7178" name="Connecteur droit avec flèche 24">
              <a:extLst>
                <a:ext uri="{FF2B5EF4-FFF2-40B4-BE49-F238E27FC236}">
                  <a16:creationId xmlns:a16="http://schemas.microsoft.com/office/drawing/2014/main" id="{39460E8B-367A-CB80-A057-22107B8A321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544341" y="4422308"/>
              <a:ext cx="144456" cy="908710"/>
            </a:xfrm>
            <a:prstGeom prst="straightConnector1">
              <a:avLst/>
            </a:prstGeom>
            <a:noFill/>
            <a:ln w="76200" algn="ctr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</p:spPr>
        </p:cxnSp>
        <p:cxnSp>
          <p:nvCxnSpPr>
            <p:cNvPr id="7179" name="Connecteur droit avec flèche 25">
              <a:extLst>
                <a:ext uri="{FF2B5EF4-FFF2-40B4-BE49-F238E27FC236}">
                  <a16:creationId xmlns:a16="http://schemas.microsoft.com/office/drawing/2014/main" id="{AFA606FF-172A-AE53-6EC2-52BD7266A83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241218" y="4482677"/>
              <a:ext cx="169853" cy="848341"/>
            </a:xfrm>
            <a:prstGeom prst="straightConnector1">
              <a:avLst/>
            </a:prstGeom>
            <a:noFill/>
            <a:ln w="76200" algn="ctr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</p:spPr>
        </p:cxnSp>
        <p:cxnSp>
          <p:nvCxnSpPr>
            <p:cNvPr id="7180" name="Connecteur droit avec flèche 26">
              <a:extLst>
                <a:ext uri="{FF2B5EF4-FFF2-40B4-BE49-F238E27FC236}">
                  <a16:creationId xmlns:a16="http://schemas.microsoft.com/office/drawing/2014/main" id="{D848AA34-17CD-599B-D3C6-AF65BD71AD1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963493" y="4454081"/>
              <a:ext cx="484163" cy="876937"/>
            </a:xfrm>
            <a:prstGeom prst="straightConnector1">
              <a:avLst/>
            </a:prstGeom>
            <a:noFill/>
            <a:ln w="76200" algn="ctr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0E041C1-251C-B282-09D5-51473C754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8A1C72BB-44C0-9847-8798-D416284A42F3}" type="slidenum">
              <a:rPr lang="fr-FR" altLang="fr-FR" sz="1200">
                <a:solidFill>
                  <a:srgbClr val="898989"/>
                </a:solidFill>
              </a:rPr>
              <a:pPr eaLnBrk="1" hangingPunct="1"/>
              <a:t>9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14339" name="ZoneTexte 2">
            <a:extLst>
              <a:ext uri="{FF2B5EF4-FFF2-40B4-BE49-F238E27FC236}">
                <a16:creationId xmlns:a16="http://schemas.microsoft.com/office/drawing/2014/main" id="{0EF75C7B-32B2-6FE4-8A8B-C06E76CED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719138"/>
            <a:ext cx="380841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5400">
                <a:solidFill>
                  <a:srgbClr val="800080"/>
                </a:solidFill>
                <a:cs typeface="Calibri" panose="020F0502020204030204" pitchFamily="34" charset="0"/>
              </a:rPr>
              <a:t>Baccalauréat </a:t>
            </a:r>
            <a:r>
              <a:rPr lang="fr-FR" altLang="fr-FR" sz="5400" b="1">
                <a:solidFill>
                  <a:srgbClr val="800080"/>
                </a:solidFill>
                <a:cs typeface="Calibri" panose="020F0502020204030204" pitchFamily="34" charset="0"/>
              </a:rPr>
              <a:t>STMG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7FDB913-2327-8334-EC3F-E8C77839BAB5}"/>
              </a:ext>
            </a:extLst>
          </p:cNvPr>
          <p:cNvSpPr txBox="1"/>
          <p:nvPr/>
        </p:nvSpPr>
        <p:spPr>
          <a:xfrm>
            <a:off x="5003800" y="692150"/>
            <a:ext cx="3971925" cy="5386388"/>
          </a:xfrm>
          <a:prstGeom prst="rect">
            <a:avLst/>
          </a:prstGeom>
          <a:solidFill>
            <a:srgbClr val="FFCCFF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 seul baccalauréat</a:t>
            </a:r>
          </a:p>
          <a:p>
            <a:pPr algn="ctr">
              <a:defRPr/>
            </a:pPr>
            <a:r>
              <a:rPr lang="fr-FR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qui propose de la </a:t>
            </a:r>
            <a:r>
              <a:rPr lang="fr-FR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Gestion</a:t>
            </a:r>
          </a:p>
          <a:p>
            <a:pPr algn="ctr">
              <a:defRPr/>
            </a:pPr>
            <a:r>
              <a:rPr lang="fr-FR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et prépare à des </a:t>
            </a:r>
            <a:r>
              <a:rPr lang="fr-FR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études longues</a:t>
            </a:r>
            <a:endParaRPr lang="fr-FR" sz="4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oupe 4">
            <a:extLst>
              <a:ext uri="{FF2B5EF4-FFF2-40B4-BE49-F238E27FC236}">
                <a16:creationId xmlns:a16="http://schemas.microsoft.com/office/drawing/2014/main" id="{819EA9EF-41E4-4B5D-B376-88F5A43B3440}"/>
              </a:ext>
            </a:extLst>
          </p:cNvPr>
          <p:cNvGrpSpPr>
            <a:grpSpLocks/>
          </p:cNvGrpSpPr>
          <p:nvPr/>
        </p:nvGrpSpPr>
        <p:grpSpPr bwMode="auto">
          <a:xfrm>
            <a:off x="514350" y="3275013"/>
            <a:ext cx="3673475" cy="2633662"/>
            <a:chOff x="668077" y="1512169"/>
            <a:chExt cx="3225568" cy="3068956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EC3B6BDE-2842-6828-C75E-C460C30DF16A}"/>
                </a:ext>
              </a:extLst>
            </p:cNvPr>
            <p:cNvSpPr/>
            <p:nvPr/>
          </p:nvSpPr>
          <p:spPr>
            <a:xfrm>
              <a:off x="668077" y="1512169"/>
              <a:ext cx="3225568" cy="3068956"/>
            </a:xfrm>
            <a:prstGeom prst="ellipse">
              <a:avLst/>
            </a:prstGeom>
            <a:solidFill>
              <a:srgbClr val="80008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7" name="Ellipse 4">
              <a:extLst>
                <a:ext uri="{FF2B5EF4-FFF2-40B4-BE49-F238E27FC236}">
                  <a16:creationId xmlns:a16="http://schemas.microsoft.com/office/drawing/2014/main" id="{D365C52D-D769-1096-A355-322C3E34585A}"/>
                </a:ext>
              </a:extLst>
            </p:cNvPr>
            <p:cNvSpPr/>
            <p:nvPr/>
          </p:nvSpPr>
          <p:spPr>
            <a:xfrm>
              <a:off x="942683" y="1917293"/>
              <a:ext cx="2676357" cy="23456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0" tIns="0" rIns="0" bIns="0" spcCol="1270" anchor="ctr"/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Le monde évolue</a:t>
              </a:r>
              <a:br>
                <a:rPr lang="fr-FR" sz="25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</a:br>
              <a:r>
                <a:rPr lang="fr-FR" sz="25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Le baccalauréat gestion évolue…</a:t>
              </a:r>
            </a:p>
            <a:p>
              <a:pPr algn="ctr"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2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Dernière réforme en 2012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2755</TotalTime>
  <Words>1044</Words>
  <Application>Microsoft Macintosh PowerPoint</Application>
  <PresentationFormat>Affichage à l'écran (4:3)</PresentationFormat>
  <Paragraphs>299</Paragraphs>
  <Slides>24</Slides>
  <Notes>0</Notes>
  <HiddenSlides>1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Comic Sans MS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DARLAY</dc:creator>
  <cp:lastModifiedBy>Microsoft Office User</cp:lastModifiedBy>
  <cp:revision>271</cp:revision>
  <dcterms:created xsi:type="dcterms:W3CDTF">2005-02-25T18:25:35Z</dcterms:created>
  <dcterms:modified xsi:type="dcterms:W3CDTF">2023-01-25T13:20:47Z</dcterms:modified>
</cp:coreProperties>
</file>