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D66ED6A5-0072-4760-91A2-5D18924A5925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1368000"/>
            <a:ext cx="9072000" cy="202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fr-FR" sz="3600" spc="-1" strike="noStrike">
                <a:solidFill>
                  <a:srgbClr val="ef413d"/>
                </a:solidFill>
                <a:latin typeface="Arial"/>
                <a:ea typeface="DejaVu Sans"/>
              </a:rPr>
              <a:t>Parcours d’éducation </a:t>
            </a:r>
            <a:endParaRPr b="1" lang="fr-FR" sz="3600" spc="-1" strike="noStrike">
              <a:solidFill>
                <a:srgbClr val="ef413d"/>
              </a:solidFill>
              <a:latin typeface="Arial"/>
            </a:endParaRPr>
          </a:p>
          <a:p>
            <a:pPr algn="ctr"/>
            <a:r>
              <a:rPr b="1" lang="fr-FR" sz="3600" spc="-1" strike="noStrike">
                <a:solidFill>
                  <a:srgbClr val="ef413d"/>
                </a:solidFill>
                <a:latin typeface="Arial"/>
                <a:ea typeface="DejaVu Sans"/>
              </a:rPr>
              <a:t>artistique et culturelle</a:t>
            </a:r>
            <a:endParaRPr b="1" lang="fr-FR" sz="3600" spc="-1" strike="noStrike">
              <a:solidFill>
                <a:srgbClr val="ef413d"/>
              </a:solidFill>
              <a:latin typeface="Arial"/>
            </a:endParaRPr>
          </a:p>
          <a:p>
            <a:pPr algn="ctr"/>
            <a:endParaRPr b="1" lang="fr-FR" sz="3600" spc="-1" strike="noStrike">
              <a:solidFill>
                <a:srgbClr val="ef413d"/>
              </a:solidFill>
              <a:latin typeface="Arial"/>
            </a:endParaRPr>
          </a:p>
          <a:p>
            <a:pPr algn="ctr"/>
            <a:r>
              <a:rPr b="1" lang="fr-FR" sz="3200" spc="-1" strike="noStrike">
                <a:solidFill>
                  <a:srgbClr val="ef413d"/>
                </a:solidFill>
                <a:latin typeface="Arial"/>
                <a:ea typeface="DejaVu Sans"/>
              </a:rPr>
              <a:t>au collège Yves Montand d’Allauch</a:t>
            </a:r>
            <a:endParaRPr b="1" lang="fr-FR" sz="3200" spc="-1" strike="noStrike">
              <a:solidFill>
                <a:srgbClr val="ef413d"/>
              </a:solid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3200" spc="-1" strike="noStrike">
                <a:latin typeface="Arial"/>
              </a:rPr>
              <a:t> </a:t>
            </a:r>
            <a:r>
              <a:rPr b="1" lang="fr-FR" sz="1500" spc="-1" strike="noStrike">
                <a:solidFill>
                  <a:srgbClr val="000000"/>
                </a:solidFill>
                <a:latin typeface="Arsenal-Bold"/>
                <a:ea typeface="Arsenal-Bold"/>
              </a:rPr>
              <a:t>Le parcours d’éducation artistique et culturelle, c'est quoi ?</a:t>
            </a:r>
            <a:endParaRPr b="0" lang="fr-FR" sz="1500" spc="-1" strike="noStrike">
              <a:latin typeface="Arial"/>
            </a:endParaRPr>
          </a:p>
          <a:p>
            <a:pPr algn="ctr"/>
            <a:endParaRPr b="0" lang="fr-FR" sz="15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1" lang="fr-FR" sz="1500" spc="-1" strike="noStrike">
                <a:solidFill>
                  <a:srgbClr val="ed1c24"/>
                </a:solidFill>
                <a:latin typeface="Arsenal-Bold"/>
                <a:ea typeface="Arsenal-Bold"/>
              </a:rPr>
              <a:t>une éducation à l’art</a:t>
            </a:r>
            <a:endParaRPr b="0" lang="fr-FR" sz="15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"/>
            </a:pPr>
            <a:endParaRPr b="0" lang="fr-FR" sz="15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1" lang="fr-FR" sz="1500" spc="-1" strike="noStrike">
                <a:solidFill>
                  <a:srgbClr val="000000"/>
                </a:solidFill>
                <a:latin typeface="Arsenal-Bold"/>
                <a:ea typeface="Arsenal-Bold"/>
              </a:rPr>
              <a:t>et</a:t>
            </a:r>
            <a:endParaRPr b="0" lang="fr-FR" sz="15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"/>
            </a:pPr>
            <a:endParaRPr b="0" lang="fr-FR" sz="15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1" lang="fr-FR" sz="1500" spc="-1" strike="noStrike">
                <a:solidFill>
                  <a:srgbClr val="ed1c24"/>
                </a:solidFill>
                <a:latin typeface="Arsenal-Bold"/>
                <a:ea typeface="Arsenal-Bold"/>
              </a:rPr>
              <a:t>une éducation par l’art</a:t>
            </a:r>
            <a:endParaRPr b="0" lang="fr-FR" sz="1500" spc="-1" strike="noStrike">
              <a:latin typeface="Arial"/>
            </a:endParaRPr>
          </a:p>
          <a:p>
            <a:pPr algn="ctr"/>
            <a:endParaRPr b="0" lang="fr-FR" sz="1500" spc="-1" strike="noStrike">
              <a:latin typeface="Arial"/>
            </a:endParaRPr>
          </a:p>
          <a:p>
            <a:r>
              <a:rPr b="0" lang="fr-FR" sz="1350" spc="-1" strike="noStrike">
                <a:solidFill>
                  <a:srgbClr val="000000"/>
                </a:solidFill>
                <a:latin typeface="Arsenal-Regular"/>
              </a:rPr>
              <a:t>Il vise donc pour l’élève :</a:t>
            </a:r>
            <a:endParaRPr b="0" lang="fr-FR" sz="1350" spc="-1" strike="noStrike">
              <a:solidFill>
                <a:srgbClr val="000000"/>
              </a:solidFill>
              <a:latin typeface="Arsenal-Regular"/>
              <a:ea typeface="Arsenal-Regular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1" lang="fr-FR" sz="1350" spc="-1" strike="noStrike">
                <a:solidFill>
                  <a:srgbClr val="000000"/>
                </a:solidFill>
                <a:latin typeface="Arsenal-Bold"/>
                <a:ea typeface="Arsenal-Bold"/>
              </a:rPr>
              <a:t>la réussite et l'épanouissement personnels </a:t>
            </a:r>
            <a:r>
              <a:rPr b="0" lang="fr-FR" sz="1350" spc="-1" strike="noStrike">
                <a:solidFill>
                  <a:srgbClr val="000000"/>
                </a:solidFill>
                <a:latin typeface="Arsenal-Regular"/>
                <a:ea typeface="Arsenal-Regular"/>
              </a:rPr>
              <a:t>par la découverte de l'expérience esthétique et du</a:t>
            </a:r>
            <a:endParaRPr b="0" lang="fr-FR" sz="135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fr-FR" sz="1350" spc="-1" strike="noStrike">
                <a:solidFill>
                  <a:srgbClr val="000000"/>
                </a:solidFill>
                <a:latin typeface="Arsenal-Regular"/>
              </a:rPr>
              <a:t>plaisir qu'elle procure, par l'appropriation de savoirs, de compétences, de valeurs, et par le</a:t>
            </a:r>
            <a:endParaRPr b="0" lang="fr-FR" sz="1350" spc="-1" strike="noStrike">
              <a:solidFill>
                <a:srgbClr val="000000"/>
              </a:solidFill>
              <a:latin typeface="Arsenal-Regular"/>
              <a:ea typeface="Arsenal-Regular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fr-FR" sz="1350" spc="-1" strike="noStrike">
                <a:solidFill>
                  <a:srgbClr val="000000"/>
                </a:solidFill>
                <a:latin typeface="Arsenal-Regular"/>
              </a:rPr>
              <a:t>développement de sa créativité.</a:t>
            </a:r>
            <a:endParaRPr b="0" lang="fr-FR" sz="1350" spc="-1" strike="noStrike">
              <a:solidFill>
                <a:srgbClr val="000000"/>
              </a:solidFill>
              <a:latin typeface="Arsenal-Regular"/>
              <a:ea typeface="Arsenal-Regular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fr-FR" sz="1350" spc="-1" strike="noStrike">
                <a:solidFill>
                  <a:srgbClr val="000000"/>
                </a:solidFill>
                <a:latin typeface="Arsenal-Regular"/>
              </a:rPr>
              <a:t> </a:t>
            </a:r>
            <a:endParaRPr b="0" lang="fr-FR" sz="1350" spc="-1" strike="noStrike">
              <a:solidFill>
                <a:srgbClr val="000000"/>
              </a:solidFill>
              <a:latin typeface="Arsenal-Regular"/>
              <a:ea typeface="Arsenal-Regular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1" lang="fr-FR" sz="1350" spc="-1" strike="noStrike">
                <a:solidFill>
                  <a:srgbClr val="000000"/>
                </a:solidFill>
                <a:latin typeface="Arsenal-Bold"/>
                <a:ea typeface="Arsenal-Bold"/>
              </a:rPr>
              <a:t>la formation du citoyen </a:t>
            </a:r>
            <a:r>
              <a:rPr b="0" lang="fr-FR" sz="1350" spc="-1" strike="noStrike">
                <a:solidFill>
                  <a:srgbClr val="000000"/>
                </a:solidFill>
                <a:latin typeface="Arsenal-Regular"/>
                <a:ea typeface="Arsenal-Regular"/>
              </a:rPr>
              <a:t>en tissant un lien social fondé sur une culture artistique commune.</a:t>
            </a:r>
            <a:endParaRPr b="0" lang="fr-FR" sz="135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rcRect l="29986" t="22943" r="10995" b="33095"/>
          <a:stretch/>
        </p:blipFill>
        <p:spPr>
          <a:xfrm>
            <a:off x="1368000" y="432000"/>
            <a:ext cx="7487640" cy="4182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rcRect l="26708" t="33883" r="11379" b="29286"/>
          <a:stretch/>
        </p:blipFill>
        <p:spPr>
          <a:xfrm>
            <a:off x="1440000" y="1326600"/>
            <a:ext cx="7282800" cy="3249000"/>
          </a:xfrm>
          <a:prstGeom prst="rect">
            <a:avLst/>
          </a:prstGeom>
          <a:ln>
            <a:noFill/>
          </a:ln>
        </p:spPr>
      </p:pic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2400" spc="-1" strike="noStrike">
                <a:latin typeface="Arial"/>
              </a:rPr>
              <a:t>Quels sont les domaines de l’éducation artistique ?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rcRect l="23851" t="21181" r="7984" b="21708"/>
          <a:stretch/>
        </p:blipFill>
        <p:spPr>
          <a:xfrm>
            <a:off x="1296000" y="226080"/>
            <a:ext cx="7775640" cy="488556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r-FR" sz="2800" spc="-1" strike="noStrike">
                <a:solidFill>
                  <a:srgbClr val="f58220"/>
                </a:solidFill>
                <a:latin typeface="Arial"/>
                <a:ea typeface="DejaVu Sans"/>
              </a:rPr>
              <a:t>Axes du volet culturel</a:t>
            </a:r>
            <a:r>
              <a:rPr b="0" lang="fr-FR" sz="2800" spc="-1" strike="noStrike">
                <a:solidFill>
                  <a:srgbClr val="f58220"/>
                </a:solidFill>
                <a:latin typeface="Arial"/>
                <a:ea typeface="DejaVu Sans"/>
              </a:rPr>
              <a:t> </a:t>
            </a:r>
            <a:br/>
            <a:r>
              <a:rPr b="0" lang="fr-FR" sz="2800" spc="-1" strike="noStrike">
                <a:solidFill>
                  <a:srgbClr val="f58220"/>
                </a:solidFill>
                <a:latin typeface="Arial"/>
                <a:ea typeface="DejaVu Sans"/>
              </a:rPr>
              <a:t>du collège Yves Montand</a:t>
            </a:r>
            <a:endParaRPr b="0" lang="fr-FR" sz="2800" spc="-1" strike="noStrike">
              <a:solidFill>
                <a:srgbClr val="f58220"/>
              </a:solid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48000" y="1238040"/>
            <a:ext cx="9144000" cy="3913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Lire et comprendre l'écrit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Écrire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Mobiliser des techniques vocales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École du spectateur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(cinéma, arts vivants, arts graphiques)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S'exprimer à l'oral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Expérimenter des pratiques artistiques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(théâtre, danse, chant, arts plastiques)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Liberation Serif"/>
              <a:buAutoNum type="arabicPeriod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Développer son esprit critique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Liberation Serif"/>
              <a:buAutoNum type="arabicPeriod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Comprendre les enjeux du monde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(histoire, diversité des cultures)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Liberation Serif"/>
              <a:buAutoNum type="arabicPeriod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Analyser les enjeux du développement durable</a:t>
            </a:r>
            <a:endParaRPr b="0" lang="fr-FR" sz="20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" descr=""/>
          <p:cNvPicPr/>
          <p:nvPr/>
        </p:nvPicPr>
        <p:blipFill>
          <a:blip r:embed="rId1"/>
          <a:srcRect l="13321" t="21181" r="16192" b="21668"/>
          <a:stretch/>
        </p:blipFill>
        <p:spPr>
          <a:xfrm>
            <a:off x="383760" y="144000"/>
            <a:ext cx="8688240" cy="5283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LibreOffice/6.0.6.2$Windows_X86_64 LibreOffice_project/0c292870b25a325b5ed35f6b45599d2ea4458e77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2023-09-05T15:28:01Z</dcterms:created>
  <dc:creator/>
  <dc:description/>
  <dc:language>fr-FR</dc:language>
  <cp:lastModifiedBy/>
  <dcterms:modified xsi:type="dcterms:W3CDTF">2023-09-05T16:08:28Z</dcterms:modified>
  <cp:revision>1</cp:revision>
  <dc:subject/>
  <dc:title/>
</cp:coreProperties>
</file>