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2850"/>
  <p:notesSz cx="9929813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is Segura" initials="AS" lastIdx="32" clrIdx="0">
    <p:extLst>
      <p:ext uri="{19B8F6BF-5375-455C-9EA6-DF929625EA0E}">
        <p15:presenceInfo xmlns:p15="http://schemas.microsoft.com/office/powerpoint/2012/main" userId="S-1-5-21-4011372155-1405465474-3756106388-8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152" autoAdjust="0"/>
  </p:normalViewPr>
  <p:slideViewPr>
    <p:cSldViewPr>
      <p:cViewPr varScale="1">
        <p:scale>
          <a:sx n="73" d="100"/>
          <a:sy n="73" d="100"/>
        </p:scale>
        <p:origin x="138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018" cy="341026"/>
          </a:xfrm>
          <a:prstGeom prst="rect">
            <a:avLst/>
          </a:prstGeom>
        </p:spPr>
        <p:txBody>
          <a:bodyPr vert="horz" lIns="83777" tIns="41889" rIns="83777" bIns="41889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5322" y="0"/>
            <a:ext cx="4301543" cy="341026"/>
          </a:xfrm>
          <a:prstGeom prst="rect">
            <a:avLst/>
          </a:prstGeom>
        </p:spPr>
        <p:txBody>
          <a:bodyPr vert="horz" lIns="83777" tIns="41889" rIns="83777" bIns="41889" rtlCol="0"/>
          <a:lstStyle>
            <a:lvl1pPr algn="r">
              <a:defRPr sz="1100"/>
            </a:lvl1pPr>
          </a:lstStyle>
          <a:p>
            <a:fld id="{D8396769-B1A7-4C45-B3D4-F599539490FC}" type="datetimeFigureOut">
              <a:rPr lang="fr-FR" smtClean="0"/>
              <a:t>21/10/2022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50900"/>
            <a:ext cx="3240087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77" tIns="41889" rIns="83777" bIns="4188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3571" y="3271845"/>
            <a:ext cx="7942671" cy="2676834"/>
          </a:xfrm>
          <a:prstGeom prst="rect">
            <a:avLst/>
          </a:prstGeom>
        </p:spPr>
        <p:txBody>
          <a:bodyPr vert="horz" lIns="83777" tIns="41889" rIns="83777" bIns="4188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50"/>
            <a:ext cx="4303018" cy="341025"/>
          </a:xfrm>
          <a:prstGeom prst="rect">
            <a:avLst/>
          </a:prstGeom>
        </p:spPr>
        <p:txBody>
          <a:bodyPr vert="horz" lIns="83777" tIns="41889" rIns="83777" bIns="41889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5322" y="6456650"/>
            <a:ext cx="4301543" cy="341025"/>
          </a:xfrm>
          <a:prstGeom prst="rect">
            <a:avLst/>
          </a:prstGeom>
        </p:spPr>
        <p:txBody>
          <a:bodyPr vert="horz" lIns="83777" tIns="41889" rIns="83777" bIns="41889" rtlCol="0" anchor="b"/>
          <a:lstStyle>
            <a:lvl1pPr algn="r">
              <a:defRPr sz="1100"/>
            </a:lvl1pPr>
          </a:lstStyle>
          <a:p>
            <a:fld id="{B600534A-BC59-46F2-8443-1C8C325F9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92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5F021C38-D0CC-4AFF-9531-68C18E7FD5A9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spc="-5" dirty="0">
              <a:solidFill>
                <a:srgbClr val="9E296B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F45480C3-18C8-41F0-B88A-C3713FA723AA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spc="-5" dirty="0">
              <a:solidFill>
                <a:srgbClr val="9E296B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997338E6-D24D-4554-9C89-07195E40EF57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spc="-5" dirty="0">
              <a:solidFill>
                <a:srgbClr val="9E296B"/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F444CF21-8842-41B6-9A6A-DF1CF85139E0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spc="-5" dirty="0">
              <a:solidFill>
                <a:srgbClr val="9E296B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F8DC4518-A1A1-4060-8489-225267795B53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spc="-5" dirty="0">
              <a:solidFill>
                <a:srgbClr val="9E296B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1665" y="1175002"/>
            <a:ext cx="3248025" cy="82550"/>
          </a:xfrm>
          <a:custGeom>
            <a:avLst/>
            <a:gdLst/>
            <a:ahLst/>
            <a:cxnLst/>
            <a:rect l="l" t="t" r="r" b="b"/>
            <a:pathLst>
              <a:path w="3248025" h="82550">
                <a:moveTo>
                  <a:pt x="3247644" y="0"/>
                </a:moveTo>
                <a:lnTo>
                  <a:pt x="0" y="0"/>
                </a:lnTo>
                <a:lnTo>
                  <a:pt x="0" y="82297"/>
                </a:lnTo>
                <a:lnTo>
                  <a:pt x="3247644" y="82297"/>
                </a:lnTo>
                <a:lnTo>
                  <a:pt x="3247644" y="0"/>
                </a:lnTo>
                <a:close/>
              </a:path>
            </a:pathLst>
          </a:custGeom>
          <a:solidFill>
            <a:srgbClr val="4D1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053071" y="1171952"/>
            <a:ext cx="3248025" cy="85725"/>
          </a:xfrm>
          <a:custGeom>
            <a:avLst/>
            <a:gdLst/>
            <a:ahLst/>
            <a:cxnLst/>
            <a:rect l="l" t="t" r="r" b="b"/>
            <a:pathLst>
              <a:path w="3248025" h="85725">
                <a:moveTo>
                  <a:pt x="3247644" y="0"/>
                </a:moveTo>
                <a:lnTo>
                  <a:pt x="0" y="0"/>
                </a:lnTo>
                <a:lnTo>
                  <a:pt x="0" y="85347"/>
                </a:lnTo>
                <a:lnTo>
                  <a:pt x="3247644" y="85347"/>
                </a:lnTo>
                <a:lnTo>
                  <a:pt x="3247644" y="0"/>
                </a:lnTo>
                <a:close/>
              </a:path>
            </a:pathLst>
          </a:custGeom>
          <a:solidFill>
            <a:srgbClr val="959E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720084" y="1175005"/>
            <a:ext cx="3248025" cy="79375"/>
          </a:xfrm>
          <a:custGeom>
            <a:avLst/>
            <a:gdLst/>
            <a:ahLst/>
            <a:cxnLst/>
            <a:rect l="l" t="t" r="r" b="b"/>
            <a:pathLst>
              <a:path w="3248025" h="79375">
                <a:moveTo>
                  <a:pt x="3247644" y="0"/>
                </a:moveTo>
                <a:lnTo>
                  <a:pt x="0" y="0"/>
                </a:lnTo>
                <a:lnTo>
                  <a:pt x="0" y="79245"/>
                </a:lnTo>
                <a:lnTo>
                  <a:pt x="3247644" y="79245"/>
                </a:lnTo>
                <a:lnTo>
                  <a:pt x="3247644" y="0"/>
                </a:lnTo>
                <a:close/>
              </a:path>
            </a:pathLst>
          </a:custGeom>
          <a:solidFill>
            <a:srgbClr val="8F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7097" y="1312162"/>
            <a:ext cx="9918700" cy="1042669"/>
          </a:xfrm>
          <a:custGeom>
            <a:avLst/>
            <a:gdLst/>
            <a:ahLst/>
            <a:cxnLst/>
            <a:rect l="l" t="t" r="r" b="b"/>
            <a:pathLst>
              <a:path w="9918700" h="1042669">
                <a:moveTo>
                  <a:pt x="9918192" y="0"/>
                </a:moveTo>
                <a:lnTo>
                  <a:pt x="0" y="0"/>
                </a:lnTo>
                <a:lnTo>
                  <a:pt x="0" y="1042417"/>
                </a:lnTo>
                <a:lnTo>
                  <a:pt x="9918192" y="1042417"/>
                </a:lnTo>
                <a:lnTo>
                  <a:pt x="9918192" y="0"/>
                </a:lnTo>
                <a:close/>
              </a:path>
            </a:pathLst>
          </a:custGeom>
          <a:solidFill>
            <a:srgbClr val="4D1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4227" y="1546391"/>
            <a:ext cx="9084944" cy="694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205" y="2683001"/>
            <a:ext cx="9688830" cy="3486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10168" y="6085937"/>
            <a:ext cx="486409" cy="142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5665BA55-3EB4-43CD-A2AA-9FDA8BD7C2BE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spc="-5" dirty="0">
              <a:solidFill>
                <a:srgbClr val="9E296B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13035" y="6085937"/>
            <a:ext cx="139700" cy="142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F3062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2304501"/>
            <a:ext cx="7086600" cy="13067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spc="-50" dirty="0">
                <a:solidFill>
                  <a:srgbClr val="4D1333"/>
                </a:solidFill>
              </a:rPr>
              <a:t>CARTE</a:t>
            </a:r>
            <a:r>
              <a:rPr sz="4200" spc="-55" dirty="0">
                <a:solidFill>
                  <a:srgbClr val="4D1333"/>
                </a:solidFill>
              </a:rPr>
              <a:t> </a:t>
            </a:r>
            <a:r>
              <a:rPr sz="4200" spc="5" dirty="0">
                <a:solidFill>
                  <a:srgbClr val="4D1333"/>
                </a:solidFill>
              </a:rPr>
              <a:t>DES</a:t>
            </a:r>
            <a:r>
              <a:rPr sz="4200" spc="-5" dirty="0">
                <a:solidFill>
                  <a:srgbClr val="4D1333"/>
                </a:solidFill>
              </a:rPr>
              <a:t> </a:t>
            </a:r>
            <a:r>
              <a:rPr sz="4200" spc="-40" dirty="0">
                <a:solidFill>
                  <a:srgbClr val="4D1333"/>
                </a:solidFill>
              </a:rPr>
              <a:t>FORMATIONS</a:t>
            </a:r>
            <a:br>
              <a:rPr lang="fr-FR" sz="4200" spc="-40" dirty="0">
                <a:solidFill>
                  <a:srgbClr val="4D1333"/>
                </a:solidFill>
              </a:rPr>
            </a:br>
            <a:r>
              <a:rPr lang="fr-FR" sz="4200" spc="-40" dirty="0">
                <a:solidFill>
                  <a:srgbClr val="4D1333"/>
                </a:solidFill>
              </a:rPr>
              <a:t>SPECIALITES ET OPTIONS</a:t>
            </a:r>
            <a:endParaRPr sz="4200" dirty="0"/>
          </a:p>
        </p:txBody>
      </p:sp>
      <p:sp>
        <p:nvSpPr>
          <p:cNvPr id="3" name="object 3"/>
          <p:cNvSpPr txBox="1"/>
          <p:nvPr/>
        </p:nvSpPr>
        <p:spPr>
          <a:xfrm>
            <a:off x="4060964" y="4022008"/>
            <a:ext cx="2533650" cy="6286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9475" marR="5080" indent="-867410">
              <a:lnSpc>
                <a:spcPct val="152100"/>
              </a:lnSpc>
              <a:spcBef>
                <a:spcPts val="100"/>
              </a:spcBef>
            </a:pPr>
            <a:r>
              <a:rPr sz="1400" spc="5" dirty="0">
                <a:solidFill>
                  <a:srgbClr val="8F3062"/>
                </a:solidFill>
                <a:latin typeface="Gill Sans MT"/>
                <a:cs typeface="Gill Sans MT"/>
              </a:rPr>
              <a:t>R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ÉS</a:t>
            </a:r>
            <a:r>
              <a:rPr sz="1400" spc="10" dirty="0">
                <a:solidFill>
                  <a:srgbClr val="8F3062"/>
                </a:solidFill>
                <a:latin typeface="Gill Sans MT"/>
                <a:cs typeface="Gill Sans MT"/>
              </a:rPr>
              <a:t>E</a:t>
            </a:r>
            <a:r>
              <a:rPr sz="1400" spc="-25" dirty="0">
                <a:solidFill>
                  <a:srgbClr val="8F3062"/>
                </a:solidFill>
                <a:latin typeface="Gill Sans MT"/>
                <a:cs typeface="Gill Sans MT"/>
              </a:rPr>
              <a:t>A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U</a:t>
            </a:r>
            <a:r>
              <a:rPr sz="1400" spc="-40" dirty="0">
                <a:solidFill>
                  <a:srgbClr val="8F3062"/>
                </a:solidFill>
                <a:latin typeface="Gill Sans MT"/>
                <a:cs typeface="Gill Sans MT"/>
              </a:rPr>
              <a:t> </a:t>
            </a:r>
            <a:r>
              <a:rPr sz="1400" spc="-5" dirty="0">
                <a:solidFill>
                  <a:srgbClr val="8F3062"/>
                </a:solidFill>
                <a:latin typeface="Gill Sans MT"/>
                <a:cs typeface="Gill Sans MT"/>
              </a:rPr>
              <a:t>M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A</a:t>
            </a:r>
            <a:r>
              <a:rPr sz="1400" spc="-10" dirty="0">
                <a:solidFill>
                  <a:srgbClr val="8F3062"/>
                </a:solidFill>
                <a:latin typeface="Gill Sans MT"/>
                <a:cs typeface="Gill Sans MT"/>
              </a:rPr>
              <a:t>R</a:t>
            </a:r>
            <a:r>
              <a:rPr sz="1400" spc="15" dirty="0">
                <a:solidFill>
                  <a:srgbClr val="8F3062"/>
                </a:solidFill>
                <a:latin typeface="Gill Sans MT"/>
                <a:cs typeface="Gill Sans MT"/>
              </a:rPr>
              <a:t>S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EI</a:t>
            </a:r>
            <a:r>
              <a:rPr sz="1400" spc="-15" dirty="0">
                <a:solidFill>
                  <a:srgbClr val="8F3062"/>
                </a:solidFill>
                <a:latin typeface="Gill Sans MT"/>
                <a:cs typeface="Gill Sans MT"/>
              </a:rPr>
              <a:t>L</a:t>
            </a:r>
            <a:r>
              <a:rPr sz="1400" spc="-5" dirty="0">
                <a:solidFill>
                  <a:srgbClr val="8F3062"/>
                </a:solidFill>
                <a:latin typeface="Gill Sans MT"/>
                <a:cs typeface="Gill Sans MT"/>
              </a:rPr>
              <a:t>L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E</a:t>
            </a:r>
            <a:r>
              <a:rPr lang="fr-FR" sz="1400" dirty="0">
                <a:solidFill>
                  <a:srgbClr val="8F3062"/>
                </a:solidFill>
                <a:latin typeface="Gill Sans MT"/>
                <a:cs typeface="Gill Sans MT"/>
              </a:rPr>
              <a:t> </a:t>
            </a:r>
            <a:r>
              <a:rPr sz="1400" spc="-210" dirty="0">
                <a:solidFill>
                  <a:srgbClr val="8F3062"/>
                </a:solidFill>
                <a:latin typeface="Gill Sans MT"/>
                <a:cs typeface="Gill Sans MT"/>
              </a:rPr>
              <a:t> </a:t>
            </a:r>
            <a:r>
              <a:rPr sz="1400" spc="5" dirty="0">
                <a:solidFill>
                  <a:srgbClr val="8F3062"/>
                </a:solidFill>
                <a:latin typeface="Gill Sans MT"/>
                <a:cs typeface="Gill Sans MT"/>
              </a:rPr>
              <a:t>V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IEUX</a:t>
            </a:r>
            <a:r>
              <a:rPr sz="1400" spc="5" dirty="0">
                <a:solidFill>
                  <a:srgbClr val="8F3062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P</a:t>
            </a:r>
            <a:r>
              <a:rPr sz="1400" spc="-5" dirty="0">
                <a:solidFill>
                  <a:srgbClr val="8F3062"/>
                </a:solidFill>
                <a:latin typeface="Gill Sans MT"/>
                <a:cs typeface="Gill Sans MT"/>
              </a:rPr>
              <a:t>O</a:t>
            </a:r>
            <a:r>
              <a:rPr sz="1400" spc="-135" dirty="0">
                <a:solidFill>
                  <a:srgbClr val="8F3062"/>
                </a:solidFill>
                <a:latin typeface="Gill Sans MT"/>
                <a:cs typeface="Gill Sans MT"/>
              </a:rPr>
              <a:t>R</a:t>
            </a:r>
            <a:r>
              <a:rPr sz="1400" dirty="0">
                <a:solidFill>
                  <a:srgbClr val="8F3062"/>
                </a:solidFill>
                <a:latin typeface="Gill Sans MT"/>
                <a:cs typeface="Gill Sans MT"/>
              </a:rPr>
              <a:t>T  </a:t>
            </a:r>
            <a:r>
              <a:rPr lang="fr-FR" sz="1400" dirty="0">
                <a:solidFill>
                  <a:srgbClr val="8F3062"/>
                </a:solidFill>
                <a:latin typeface="Gill Sans MT"/>
                <a:cs typeface="Gill Sans MT"/>
              </a:rPr>
              <a:t>RENTREE 2022</a:t>
            </a:r>
            <a:endParaRPr sz="14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1665" y="1175002"/>
            <a:ext cx="3248025" cy="82550"/>
          </a:xfrm>
          <a:custGeom>
            <a:avLst/>
            <a:gdLst/>
            <a:ahLst/>
            <a:cxnLst/>
            <a:rect l="l" t="t" r="r" b="b"/>
            <a:pathLst>
              <a:path w="3248025" h="82550">
                <a:moveTo>
                  <a:pt x="3247644" y="0"/>
                </a:moveTo>
                <a:lnTo>
                  <a:pt x="0" y="0"/>
                </a:lnTo>
                <a:lnTo>
                  <a:pt x="0" y="82297"/>
                </a:lnTo>
                <a:lnTo>
                  <a:pt x="3247644" y="82297"/>
                </a:lnTo>
                <a:lnTo>
                  <a:pt x="3247644" y="0"/>
                </a:lnTo>
                <a:close/>
              </a:path>
            </a:pathLst>
          </a:custGeom>
          <a:solidFill>
            <a:srgbClr val="4552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20084" y="1175005"/>
            <a:ext cx="3248025" cy="79375"/>
          </a:xfrm>
          <a:custGeom>
            <a:avLst/>
            <a:gdLst/>
            <a:ahLst/>
            <a:cxnLst/>
            <a:rect l="l" t="t" r="r" b="b"/>
            <a:pathLst>
              <a:path w="3248025" h="79375">
                <a:moveTo>
                  <a:pt x="3247644" y="0"/>
                </a:moveTo>
                <a:lnTo>
                  <a:pt x="0" y="0"/>
                </a:lnTo>
                <a:lnTo>
                  <a:pt x="0" y="79245"/>
                </a:lnTo>
                <a:lnTo>
                  <a:pt x="3247644" y="79245"/>
                </a:lnTo>
                <a:lnTo>
                  <a:pt x="3247644" y="0"/>
                </a:lnTo>
                <a:close/>
              </a:path>
            </a:pathLst>
          </a:custGeom>
          <a:solidFill>
            <a:srgbClr val="4D1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53071" y="1171952"/>
            <a:ext cx="3248025" cy="85725"/>
          </a:xfrm>
          <a:custGeom>
            <a:avLst/>
            <a:gdLst/>
            <a:ahLst/>
            <a:cxnLst/>
            <a:rect l="l" t="t" r="r" b="b"/>
            <a:pathLst>
              <a:path w="3248025" h="85725">
                <a:moveTo>
                  <a:pt x="3247644" y="0"/>
                </a:moveTo>
                <a:lnTo>
                  <a:pt x="0" y="0"/>
                </a:lnTo>
                <a:lnTo>
                  <a:pt x="0" y="85347"/>
                </a:lnTo>
                <a:lnTo>
                  <a:pt x="3247644" y="85347"/>
                </a:lnTo>
                <a:lnTo>
                  <a:pt x="3247644" y="0"/>
                </a:lnTo>
                <a:close/>
              </a:path>
            </a:pathLst>
          </a:custGeom>
          <a:solidFill>
            <a:srgbClr val="959E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0848" y="6085937"/>
            <a:ext cx="139700" cy="14224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800" spc="-5" dirty="0">
                <a:solidFill>
                  <a:srgbClr val="9E296B"/>
                </a:solidFill>
                <a:latin typeface="Gill Sans MT"/>
                <a:cs typeface="Gill Sans MT"/>
              </a:rPr>
              <a:t>1</a:t>
            </a:fld>
            <a:endParaRPr sz="800">
              <a:latin typeface="Gill Sans MT"/>
              <a:cs typeface="Gill Sans MT"/>
            </a:endParaRPr>
          </a:p>
        </p:txBody>
      </p:sp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C052E1BB-F97F-49B5-A295-F656C34BCF01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E5546DBA-880A-4AD4-86B4-77A5593D851E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056" y="1838946"/>
            <a:ext cx="2330450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-20" dirty="0"/>
              <a:t>PROJETS</a:t>
            </a:r>
            <a:r>
              <a:rPr sz="2450" spc="-75" dirty="0"/>
              <a:t> </a:t>
            </a:r>
            <a:r>
              <a:rPr sz="2450" spc="-5" dirty="0"/>
              <a:t>RESEAU</a:t>
            </a:r>
            <a:endParaRPr sz="245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8610168" y="6085937"/>
            <a:ext cx="486409" cy="12759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81EA8C82-CB99-4BCD-BFAE-B6C58BACE6C2}" type="datetime1">
              <a:rPr lang="fr-FR" spc="-5" smtClean="0"/>
              <a:t>21/10/2022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9962741" y="6085937"/>
            <a:ext cx="189865" cy="14224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800" spc="-5" dirty="0">
                <a:solidFill>
                  <a:srgbClr val="8F3062"/>
                </a:solidFill>
                <a:latin typeface="Gill Sans MT"/>
                <a:cs typeface="Gill Sans MT"/>
              </a:rPr>
              <a:t>10</a:t>
            </a:fld>
            <a:endParaRPr sz="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7061" y="2623921"/>
            <a:ext cx="9530715" cy="53190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Quelques</a:t>
            </a:r>
            <a:r>
              <a:rPr sz="1300" spc="-8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prévisions:</a:t>
            </a:r>
            <a:endParaRPr sz="1300" dirty="0">
              <a:latin typeface="Gill Sans MT"/>
              <a:cs typeface="Gill Sans MT"/>
            </a:endParaRPr>
          </a:p>
          <a:p>
            <a:pPr marL="280670" marR="5715" indent="-268605" algn="just">
              <a:lnSpc>
                <a:spcPts val="1420"/>
              </a:lnSpc>
              <a:spcBef>
                <a:spcPts val="875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1305" algn="l"/>
              </a:tabLst>
            </a:pPr>
            <a:r>
              <a:rPr sz="1300" spc="5" dirty="0">
                <a:latin typeface="Gill Sans MT"/>
                <a:cs typeface="Gill Sans MT"/>
              </a:rPr>
              <a:t>LGT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Saint</a:t>
            </a:r>
            <a:r>
              <a:rPr sz="1300" spc="5" dirty="0">
                <a:latin typeface="Gill Sans MT"/>
                <a:cs typeface="Gill Sans MT"/>
              </a:rPr>
              <a:t> Charles:</a:t>
            </a:r>
            <a:r>
              <a:rPr sz="1300" spc="-155" dirty="0">
                <a:latin typeface="Gill Sans MT"/>
                <a:cs typeface="Gill Sans MT"/>
              </a:rPr>
              <a:t>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réflexion sur</a:t>
            </a:r>
            <a:r>
              <a:rPr sz="1300" spc="-1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l’ouverture</a:t>
            </a:r>
            <a:r>
              <a:rPr sz="1300" spc="-3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d’une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section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internationale</a:t>
            </a:r>
            <a:r>
              <a:rPr sz="1300" spc="-3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américaine</a:t>
            </a:r>
            <a:r>
              <a:rPr sz="1300" spc="-30" dirty="0">
                <a:latin typeface="Gill Sans MT"/>
                <a:cs typeface="Gill Sans MT"/>
              </a:rPr>
              <a:t> </a:t>
            </a:r>
            <a:r>
              <a:rPr sz="1300" spc="10" dirty="0">
                <a:latin typeface="Gill Sans MT"/>
                <a:cs typeface="Gill Sans MT"/>
              </a:rPr>
              <a:t>pour</a:t>
            </a:r>
            <a:r>
              <a:rPr sz="1300" spc="-20" dirty="0">
                <a:latin typeface="Gill Sans MT"/>
                <a:cs typeface="Gill Sans MT"/>
              </a:rPr>
              <a:t> </a:t>
            </a:r>
            <a:r>
              <a:rPr sz="1300" spc="10" dirty="0">
                <a:latin typeface="Gill Sans MT"/>
                <a:cs typeface="Gill Sans MT"/>
              </a:rPr>
              <a:t>conforter</a:t>
            </a:r>
            <a:r>
              <a:rPr sz="1300" spc="-2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l’image</a:t>
            </a:r>
            <a:r>
              <a:rPr sz="1300" spc="-3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linguistique</a:t>
            </a:r>
            <a:r>
              <a:rPr sz="1300" spc="-2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de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dirty="0" err="1">
                <a:latin typeface="Gill Sans MT"/>
                <a:cs typeface="Gill Sans MT"/>
              </a:rPr>
              <a:t>l’établissement</a:t>
            </a:r>
            <a:r>
              <a:rPr lang="fr-FR" sz="1300" dirty="0">
                <a:latin typeface="Gill Sans MT"/>
                <a:cs typeface="Gill Sans MT"/>
              </a:rPr>
              <a:t> </a:t>
            </a:r>
            <a:r>
              <a:rPr lang="fr-FR" sz="1300" dirty="0">
                <a:solidFill>
                  <a:srgbClr val="FF0000"/>
                </a:solidFill>
                <a:latin typeface="Gill Sans MT"/>
                <a:cs typeface="Gill Sans MT"/>
              </a:rPr>
              <a:t>ou d’une deuxième section de BFI britannique =&gt; solliciter l’expertise de Nathalie </a:t>
            </a:r>
            <a:r>
              <a:rPr lang="fr-FR" sz="1300" dirty="0" err="1">
                <a:solidFill>
                  <a:srgbClr val="FF0000"/>
                </a:solidFill>
                <a:latin typeface="Gill Sans MT"/>
                <a:cs typeface="Gill Sans MT"/>
              </a:rPr>
              <a:t>Roccaserra-Pomarès</a:t>
            </a:r>
            <a:r>
              <a:rPr lang="fr-FR" sz="1300" dirty="0">
                <a:solidFill>
                  <a:srgbClr val="FF0000"/>
                </a:solidFill>
                <a:latin typeface="Gill Sans MT"/>
                <a:cs typeface="Gill Sans MT"/>
              </a:rPr>
              <a:t>, la référente pour la carte des langues, à ce sujet. </a:t>
            </a:r>
            <a:r>
              <a:rPr lang="fr-FR" sz="1300" spc="5" dirty="0">
                <a:latin typeface="Gill Sans MT"/>
                <a:cs typeface="Gill Sans MT"/>
              </a:rPr>
              <a:t>S</a:t>
            </a:r>
            <a:r>
              <a:rPr sz="1300" spc="5" dirty="0" err="1">
                <a:latin typeface="Gill Sans MT"/>
                <a:cs typeface="Gill Sans MT"/>
              </a:rPr>
              <a:t>ouhait</a:t>
            </a:r>
            <a:r>
              <a:rPr lang="fr-FR" sz="1300" spc="5" dirty="0">
                <a:latin typeface="Gill Sans MT"/>
                <a:cs typeface="Gill Sans MT"/>
              </a:rPr>
              <a:t> </a:t>
            </a:r>
            <a:r>
              <a:rPr lang="fr-FR" sz="1300" spc="5" dirty="0">
                <a:solidFill>
                  <a:srgbClr val="FF0000"/>
                </a:solidFill>
                <a:latin typeface="Gill Sans MT"/>
                <a:cs typeface="Gill Sans MT"/>
              </a:rPr>
              <a:t>de création</a:t>
            </a:r>
            <a:r>
              <a:rPr sz="1300" spc="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1300" spc="5" dirty="0" err="1">
                <a:latin typeface="Gill Sans MT"/>
                <a:cs typeface="Gill Sans MT"/>
              </a:rPr>
              <a:t>d’une</a:t>
            </a:r>
            <a:r>
              <a:rPr sz="1300" spc="5" dirty="0">
                <a:latin typeface="Gill Sans MT"/>
                <a:cs typeface="Gill Sans MT"/>
              </a:rPr>
              <a:t>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demi section</a:t>
            </a:r>
            <a:r>
              <a:rPr lang="fr-FR" sz="1300" spc="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de </a:t>
            </a:r>
            <a:r>
              <a:rPr sz="1300" spc="10" dirty="0">
                <a:latin typeface="Gill Sans MT"/>
                <a:cs typeface="Gill Sans MT"/>
              </a:rPr>
              <a:t>CPGE pour </a:t>
            </a:r>
            <a:r>
              <a:rPr sz="1300" spc="5" dirty="0">
                <a:latin typeface="Gill Sans MT"/>
                <a:cs typeface="Gill Sans MT"/>
              </a:rPr>
              <a:t>rationnaliser le fonctionnement actuel </a:t>
            </a:r>
            <a:r>
              <a:rPr sz="1300" spc="10" dirty="0">
                <a:latin typeface="Gill Sans MT"/>
                <a:cs typeface="Gill Sans MT"/>
              </a:rPr>
              <a:t>(CPGE </a:t>
            </a:r>
            <a:r>
              <a:rPr sz="1300" spc="5" dirty="0">
                <a:latin typeface="Gill Sans MT"/>
                <a:cs typeface="Gill Sans MT"/>
              </a:rPr>
              <a:t>Eco </a:t>
            </a:r>
            <a:r>
              <a:rPr sz="1300" spc="10" dirty="0">
                <a:latin typeface="Gill Sans MT"/>
                <a:cs typeface="Gill Sans MT"/>
              </a:rPr>
              <a:t>techno </a:t>
            </a:r>
            <a:r>
              <a:rPr sz="1300" spc="5" dirty="0">
                <a:latin typeface="Gill Sans MT"/>
                <a:cs typeface="Gill Sans MT"/>
              </a:rPr>
              <a:t>actuellement à </a:t>
            </a:r>
            <a:r>
              <a:rPr sz="1300" dirty="0">
                <a:latin typeface="Gill Sans MT"/>
                <a:cs typeface="Gill Sans MT"/>
              </a:rPr>
              <a:t>Jean Perin </a:t>
            </a:r>
            <a:r>
              <a:rPr sz="1300" spc="10" dirty="0">
                <a:latin typeface="Gill Sans MT"/>
                <a:cs typeface="Gill Sans MT"/>
              </a:rPr>
              <a:t>pour </a:t>
            </a:r>
            <a:r>
              <a:rPr sz="1300" spc="-35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les</a:t>
            </a:r>
            <a:r>
              <a:rPr sz="1300" spc="-1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post</a:t>
            </a:r>
            <a:r>
              <a:rPr sz="1300" spc="-1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bac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de</a:t>
            </a:r>
            <a:r>
              <a:rPr sz="1300" spc="-3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STMG)</a:t>
            </a:r>
            <a:r>
              <a:rPr sz="130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ou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10" dirty="0">
                <a:latin typeface="Gill Sans MT"/>
                <a:cs typeface="Gill Sans MT"/>
              </a:rPr>
              <a:t>un</a:t>
            </a:r>
            <a:r>
              <a:rPr sz="130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cursus</a:t>
            </a:r>
            <a:r>
              <a:rPr sz="1300" spc="-1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supplémentaire</a:t>
            </a:r>
            <a:r>
              <a:rPr sz="1300" spc="-4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pour</a:t>
            </a:r>
            <a:r>
              <a:rPr sz="1300" dirty="0">
                <a:latin typeface="Gill Sans MT"/>
                <a:cs typeface="Gill Sans MT"/>
              </a:rPr>
              <a:t> notre</a:t>
            </a:r>
            <a:r>
              <a:rPr sz="1300" spc="-30" dirty="0">
                <a:latin typeface="Gill Sans MT"/>
                <a:cs typeface="Gill Sans MT"/>
              </a:rPr>
              <a:t> </a:t>
            </a:r>
            <a:r>
              <a:rPr sz="1300" spc="10" dirty="0">
                <a:latin typeface="Gill Sans MT"/>
                <a:cs typeface="Gill Sans MT"/>
              </a:rPr>
              <a:t>ECG</a:t>
            </a:r>
            <a:r>
              <a:rPr sz="1300" spc="-1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actuel</a:t>
            </a:r>
            <a:r>
              <a:rPr sz="1300" spc="-3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en</a:t>
            </a:r>
            <a:r>
              <a:rPr sz="130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math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appliqué</a:t>
            </a:r>
            <a:r>
              <a:rPr sz="1300" spc="-3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ESH.</a:t>
            </a:r>
            <a:r>
              <a:rPr lang="fr-FR" sz="1300" spc="5" dirty="0">
                <a:latin typeface="Gill Sans MT"/>
                <a:cs typeface="Gill Sans MT"/>
              </a:rPr>
              <a:t> </a:t>
            </a:r>
            <a:r>
              <a:rPr lang="fr-FR" sz="1300" spc="5" dirty="0">
                <a:solidFill>
                  <a:srgbClr val="FF0000"/>
                </a:solidFill>
                <a:latin typeface="Gill Sans MT"/>
                <a:cs typeface="Gill Sans MT"/>
              </a:rPr>
              <a:t>Le projet étant de diviser la section EC de 48 élèves en deux demi-sections de 24 =&gt;  1 groupe  maths appliqués ESH et 1 groupe maths approfondi ESH.</a:t>
            </a:r>
            <a:endParaRPr sz="1300" dirty="0">
              <a:latin typeface="Gill Sans MT"/>
              <a:cs typeface="Gill Sans MT"/>
            </a:endParaRPr>
          </a:p>
          <a:p>
            <a:pPr marL="280670" marR="171450" indent="-268605" algn="just">
              <a:lnSpc>
                <a:spcPct val="91200"/>
              </a:lnSpc>
              <a:spcBef>
                <a:spcPts val="81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1305" algn="l"/>
              </a:tabLst>
            </a:pPr>
            <a:r>
              <a:rPr sz="1300" spc="5" dirty="0">
                <a:latin typeface="Gill Sans MT"/>
                <a:cs typeface="Gill Sans MT"/>
              </a:rPr>
              <a:t>LGT</a:t>
            </a:r>
            <a:r>
              <a:rPr sz="1300" spc="-10" dirty="0">
                <a:latin typeface="Gill Sans MT"/>
                <a:cs typeface="Gill Sans MT"/>
              </a:rPr>
              <a:t> </a:t>
            </a:r>
            <a:r>
              <a:rPr sz="1300" spc="10" dirty="0">
                <a:latin typeface="Gill Sans MT"/>
                <a:cs typeface="Gill Sans MT"/>
              </a:rPr>
              <a:t>Montgrand</a:t>
            </a:r>
            <a:r>
              <a:rPr sz="1300" spc="-35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:</a:t>
            </a:r>
            <a:r>
              <a:rPr sz="1300" spc="-13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après</a:t>
            </a:r>
            <a:r>
              <a:rPr sz="1300" spc="-2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une</a:t>
            </a:r>
            <a:r>
              <a:rPr sz="1300" spc="-1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année</a:t>
            </a:r>
            <a:r>
              <a:rPr sz="1300" spc="-20" dirty="0">
                <a:latin typeface="Gill Sans MT"/>
                <a:cs typeface="Gill Sans MT"/>
              </a:rPr>
              <a:t> </a:t>
            </a:r>
            <a:r>
              <a:rPr sz="1300" spc="5" dirty="0" err="1">
                <a:latin typeface="Gill Sans MT"/>
                <a:cs typeface="Gill Sans MT"/>
              </a:rPr>
              <a:t>d’interruption</a:t>
            </a:r>
            <a:r>
              <a:rPr sz="1300" spc="-40" dirty="0">
                <a:latin typeface="Gill Sans MT"/>
                <a:cs typeface="Gill Sans MT"/>
              </a:rPr>
              <a:t> </a:t>
            </a:r>
            <a:r>
              <a:rPr lang="fr-FR" sz="1300" spc="-40" dirty="0">
                <a:latin typeface="Gill Sans MT"/>
                <a:cs typeface="Gill Sans MT"/>
              </a:rPr>
              <a:t>l’enseignement de spécialité </a:t>
            </a:r>
            <a:r>
              <a:rPr sz="1300" spc="5" dirty="0">
                <a:latin typeface="Gill Sans MT"/>
                <a:cs typeface="Gill Sans MT"/>
              </a:rPr>
              <a:t>LLCE</a:t>
            </a:r>
            <a:r>
              <a:rPr lang="fr-FR" sz="1300" spc="5" dirty="0">
                <a:latin typeface="Gill Sans MT"/>
                <a:cs typeface="Gill Sans MT"/>
              </a:rPr>
              <a:t>R</a:t>
            </a:r>
            <a:r>
              <a:rPr sz="1300" spc="5" dirty="0">
                <a:latin typeface="Gill Sans MT"/>
                <a:cs typeface="Gill Sans MT"/>
              </a:rPr>
              <a:t> </a:t>
            </a:r>
            <a:r>
              <a:rPr sz="1300" spc="5" dirty="0" err="1">
                <a:latin typeface="Gill Sans MT"/>
                <a:cs typeface="Gill Sans MT"/>
              </a:rPr>
              <a:t>Espagnol</a:t>
            </a:r>
            <a:r>
              <a:rPr lang="fr-FR" sz="1300" spc="5" dirty="0" err="1">
                <a:latin typeface="Gill Sans MT"/>
                <a:cs typeface="Gill Sans MT"/>
              </a:rPr>
              <a:t>vpourrait</a:t>
            </a:r>
            <a:r>
              <a:rPr lang="fr-FR" sz="1300" spc="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à</a:t>
            </a:r>
            <a:r>
              <a:rPr sz="1300" spc="-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nouveau</a:t>
            </a:r>
            <a:r>
              <a:rPr sz="1300" spc="-15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proposée</a:t>
            </a:r>
            <a:r>
              <a:rPr sz="1300" spc="-35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car</a:t>
            </a:r>
            <a:r>
              <a:rPr sz="1300" spc="20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il </a:t>
            </a:r>
            <a:r>
              <a:rPr sz="1300" spc="5" dirty="0">
                <a:latin typeface="Gill Sans MT"/>
                <a:cs typeface="Gill Sans MT"/>
              </a:rPr>
              <a:t>y a </a:t>
            </a:r>
            <a:r>
              <a:rPr sz="1300" dirty="0">
                <a:latin typeface="Gill Sans MT"/>
                <a:cs typeface="Gill Sans MT"/>
              </a:rPr>
              <a:t>de</a:t>
            </a:r>
            <a:r>
              <a:rPr sz="1300" spc="5" dirty="0">
                <a:latin typeface="Gill Sans MT"/>
                <a:cs typeface="Gill Sans MT"/>
              </a:rPr>
              <a:t> la</a:t>
            </a:r>
            <a:r>
              <a:rPr sz="130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demande</a:t>
            </a:r>
            <a:r>
              <a:rPr sz="1300" spc="-2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(8 demandes </a:t>
            </a:r>
            <a:r>
              <a:rPr sz="1300" spc="-350" dirty="0">
                <a:latin typeface="Gill Sans MT"/>
                <a:cs typeface="Gill Sans MT"/>
              </a:rPr>
              <a:t> </a:t>
            </a:r>
            <a:r>
              <a:rPr sz="1300" spc="5" dirty="0">
                <a:latin typeface="Gill Sans MT"/>
                <a:cs typeface="Gill Sans MT"/>
              </a:rPr>
              <a:t>en 2021/22 qui </a:t>
            </a:r>
            <a:r>
              <a:rPr sz="1300" spc="10" dirty="0">
                <a:latin typeface="Gill Sans MT"/>
                <a:cs typeface="Gill Sans MT"/>
              </a:rPr>
              <a:t>n’ont </a:t>
            </a:r>
            <a:r>
              <a:rPr sz="1300" spc="5" dirty="0">
                <a:latin typeface="Gill Sans MT"/>
                <a:cs typeface="Gill Sans MT"/>
              </a:rPr>
              <a:t>pas </a:t>
            </a:r>
            <a:r>
              <a:rPr sz="1300" spc="10" dirty="0">
                <a:latin typeface="Gill Sans MT"/>
                <a:cs typeface="Gill Sans MT"/>
              </a:rPr>
              <a:t>été </a:t>
            </a:r>
            <a:r>
              <a:rPr sz="1300" dirty="0" err="1">
                <a:latin typeface="Gill Sans MT"/>
                <a:cs typeface="Gill Sans MT"/>
              </a:rPr>
              <a:t>satisfaites</a:t>
            </a:r>
            <a:r>
              <a:rPr sz="1300" dirty="0">
                <a:latin typeface="Gill Sans MT"/>
                <a:cs typeface="Gill Sans MT"/>
              </a:rPr>
              <a:t>)</a:t>
            </a:r>
            <a:r>
              <a:rPr lang="fr-FR" sz="1300" spc="5" dirty="0">
                <a:latin typeface="Gill Sans MT"/>
                <a:cs typeface="Gill Sans MT"/>
              </a:rPr>
              <a:t>.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U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ne </a:t>
            </a:r>
            <a:r>
              <a:rPr lang="fr-FR" sz="1300" dirty="0">
                <a:solidFill>
                  <a:srgbClr val="00B050"/>
                </a:solidFill>
                <a:latin typeface="Gill Sans MT"/>
                <a:cs typeface="Gill Sans MT"/>
              </a:rPr>
              <a:t>demande officielle de suppression</a:t>
            </a:r>
            <a:r>
              <a:rPr sz="1300" spc="5" dirty="0">
                <a:latin typeface="Gill Sans MT"/>
                <a:cs typeface="Gill Sans MT"/>
              </a:rPr>
              <a:t> de </a:t>
            </a:r>
            <a:r>
              <a:rPr sz="1300" dirty="0">
                <a:latin typeface="Gill Sans MT"/>
                <a:cs typeface="Gill Sans MT"/>
              </a:rPr>
              <a:t>l’enseignement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de l’option </a:t>
            </a:r>
            <a:r>
              <a:rPr sz="1300" spc="-5" dirty="0" err="1">
                <a:solidFill>
                  <a:srgbClr val="3D3D3D"/>
                </a:solidFill>
                <a:latin typeface="Gill Sans MT"/>
                <a:cs typeface="Gill Sans MT"/>
              </a:rPr>
              <a:t>provençal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car</a:t>
            </a:r>
            <a:r>
              <a:rPr lang="fr-FR" sz="130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 err="1">
                <a:solidFill>
                  <a:srgbClr val="3D3D3D"/>
                </a:solidFill>
                <a:latin typeface="Gill Sans MT"/>
                <a:cs typeface="Gill Sans MT"/>
              </a:rPr>
              <a:t>carence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-35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 err="1">
                <a:solidFill>
                  <a:srgbClr val="3D3D3D"/>
                </a:solidFill>
                <a:latin typeface="Gill Sans MT"/>
                <a:cs typeface="Gill Sans MT"/>
              </a:rPr>
              <a:t>d’élèves</a:t>
            </a:r>
            <a:r>
              <a:rPr lang="fr-FR" sz="130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lang="fr-FR" sz="1300" dirty="0">
                <a:solidFill>
                  <a:srgbClr val="00B050"/>
                </a:solidFill>
                <a:latin typeface="Gill Sans MT"/>
                <a:cs typeface="Gill Sans MT"/>
              </a:rPr>
              <a:t>et une interrogation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quant à </a:t>
            </a:r>
            <a:r>
              <a:rPr lang="fr-FR" sz="1300" spc="-5" dirty="0">
                <a:solidFill>
                  <a:srgbClr val="00B050"/>
                </a:solidFill>
                <a:latin typeface="Gill Sans MT"/>
                <a:cs typeface="Gill Sans MT"/>
              </a:rPr>
              <a:t>la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poursuite de </a:t>
            </a:r>
            <a:r>
              <a:rPr lang="fr-FR" sz="1300" dirty="0">
                <a:solidFill>
                  <a:srgbClr val="00B050"/>
                </a:solidFill>
                <a:latin typeface="Gill Sans MT"/>
                <a:cs typeface="Gill Sans MT"/>
              </a:rPr>
              <a:t>l’enseignement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de la LV-portugais pour des raisons similaires</a:t>
            </a:r>
            <a:r>
              <a:rPr lang="fr-FR" sz="1300" dirty="0">
                <a:solidFill>
                  <a:srgbClr val="00B050"/>
                </a:solidFill>
                <a:latin typeface="Gill Sans MT"/>
                <a:cs typeface="Gill Sans MT"/>
              </a:rPr>
              <a:t>.  </a:t>
            </a:r>
            <a:r>
              <a:rPr lang="fr-FR" sz="1300" dirty="0">
                <a:solidFill>
                  <a:srgbClr val="FF0000"/>
                </a:solidFill>
                <a:latin typeface="Gill Sans MT"/>
                <a:cs typeface="Gill Sans MT"/>
              </a:rPr>
              <a:t>Réflexion en cours sur la continuité du parcours en portugais: les élèves qui suivent l’enseignement de portugais au collège Gaston Deferre sont sectorisés au lycée du Rempart =&gt; solliciter l’expertise de Nathalie </a:t>
            </a:r>
            <a:r>
              <a:rPr lang="fr-FR" sz="1300" dirty="0" err="1">
                <a:solidFill>
                  <a:srgbClr val="FF0000"/>
                </a:solidFill>
                <a:latin typeface="Gill Sans MT"/>
                <a:cs typeface="Gill Sans MT"/>
              </a:rPr>
              <a:t>Roccaserra-Pomarès</a:t>
            </a:r>
            <a:r>
              <a:rPr lang="fr-FR" sz="1300" dirty="0">
                <a:solidFill>
                  <a:srgbClr val="FF0000"/>
                </a:solidFill>
                <a:latin typeface="Gill Sans MT"/>
                <a:cs typeface="Gill Sans MT"/>
              </a:rPr>
              <a:t>, la référente pour la carte des langues, à ce sujet.</a:t>
            </a:r>
            <a:endParaRPr sz="1300" dirty="0">
              <a:solidFill>
                <a:srgbClr val="FF0000"/>
              </a:solidFill>
              <a:latin typeface="Gill Sans MT"/>
              <a:cs typeface="Gill Sans MT"/>
            </a:endParaRPr>
          </a:p>
          <a:p>
            <a:pPr marL="280670" indent="-268605" algn="just">
              <a:lnSpc>
                <a:spcPct val="100000"/>
              </a:lnSpc>
              <a:spcBef>
                <a:spcPts val="695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1305" algn="l"/>
              </a:tabLst>
            </a:pP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LG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T</a:t>
            </a:r>
            <a:r>
              <a:rPr sz="1300" spc="-18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lang="fr-FR" sz="1300" spc="-18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T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hie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r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s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1300" spc="-15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lang="fr-FR" sz="1300" spc="-15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deux</a:t>
            </a:r>
            <a:r>
              <a:rPr sz="1300" spc="-20" dirty="0">
                <a:solidFill>
                  <a:srgbClr val="00B050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de</a:t>
            </a:r>
            <a:r>
              <a:rPr sz="1300" spc="25" dirty="0">
                <a:solidFill>
                  <a:srgbClr val="00B050"/>
                </a:solidFill>
                <a:latin typeface="Gill Sans MT"/>
                <a:cs typeface="Gill Sans MT"/>
              </a:rPr>
              <a:t>m</a:t>
            </a:r>
            <a:r>
              <a:rPr sz="1300" spc="-5" dirty="0">
                <a:solidFill>
                  <a:srgbClr val="00B050"/>
                </a:solidFill>
                <a:latin typeface="Gill Sans MT"/>
                <a:cs typeface="Gill Sans MT"/>
              </a:rPr>
              <a:t>a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ndes</a:t>
            </a:r>
            <a:r>
              <a:rPr sz="1300" spc="-40" dirty="0">
                <a:solidFill>
                  <a:srgbClr val="00B050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en</a:t>
            </a:r>
            <a:r>
              <a:rPr sz="1300" spc="-5" dirty="0">
                <a:solidFill>
                  <a:srgbClr val="00B050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00B050"/>
                </a:solidFill>
                <a:latin typeface="Gill Sans MT"/>
                <a:cs typeface="Gill Sans MT"/>
              </a:rPr>
              <a:t>EC</a:t>
            </a:r>
            <a:r>
              <a:rPr sz="1300" spc="-20" dirty="0">
                <a:solidFill>
                  <a:srgbClr val="00B050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et</a:t>
            </a:r>
            <a:r>
              <a:rPr sz="1300" spc="-10" dirty="0">
                <a:solidFill>
                  <a:srgbClr val="00B050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00B050"/>
                </a:solidFill>
                <a:latin typeface="Gill Sans MT"/>
                <a:cs typeface="Gill Sans MT"/>
              </a:rPr>
              <a:t>M</a:t>
            </a:r>
            <a:r>
              <a:rPr sz="1300" spc="5" dirty="0">
                <a:solidFill>
                  <a:srgbClr val="00B050"/>
                </a:solidFill>
                <a:latin typeface="Gill Sans MT"/>
                <a:cs typeface="Gill Sans MT"/>
              </a:rPr>
              <a:t>PI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 =&gt;</a:t>
            </a:r>
            <a:r>
              <a:rPr lang="fr-FR" sz="1300" spc="5" dirty="0">
                <a:solidFill>
                  <a:srgbClr val="FF0000"/>
                </a:solidFill>
                <a:latin typeface="Gill Sans MT"/>
                <a:cs typeface="Gill Sans MT"/>
              </a:rPr>
              <a:t>plus d’actualité car ces deux demandes ont été satisfaites.</a:t>
            </a:r>
            <a:endParaRPr sz="1300" dirty="0">
              <a:solidFill>
                <a:srgbClr val="00B050"/>
              </a:solidFill>
              <a:latin typeface="Gill Sans MT"/>
              <a:cs typeface="Gill Sans MT"/>
            </a:endParaRPr>
          </a:p>
          <a:p>
            <a:pPr marL="280670" indent="-268605" algn="just">
              <a:lnSpc>
                <a:spcPct val="100000"/>
              </a:lnSpc>
              <a:spcBef>
                <a:spcPts val="71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1305" algn="l"/>
              </a:tabLst>
            </a:pP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LGT</a:t>
            </a:r>
            <a:r>
              <a:rPr lang="fr-FR" sz="130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-2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Victor</a:t>
            </a:r>
            <a:r>
              <a:rPr sz="130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Hugo:</a:t>
            </a:r>
            <a:r>
              <a:rPr sz="1300" spc="-14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demande</a:t>
            </a:r>
            <a:r>
              <a:rPr sz="1300" spc="-3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d’ouverture</a:t>
            </a:r>
            <a:r>
              <a:rPr sz="1300" spc="-3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en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 apprentissage</a:t>
            </a:r>
            <a:r>
              <a:rPr sz="1300" spc="-3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d’une</a:t>
            </a:r>
            <a:r>
              <a:rPr sz="130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licence 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pro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gestion</a:t>
            </a:r>
            <a:r>
              <a:rPr sz="1300" spc="-3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du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 patrimoine</a:t>
            </a:r>
            <a:r>
              <a:rPr sz="1300" spc="-5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en</a:t>
            </a:r>
            <a:r>
              <a:rPr sz="130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cohérence</a:t>
            </a:r>
            <a:r>
              <a:rPr sz="130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-10" dirty="0">
                <a:solidFill>
                  <a:srgbClr val="3D3D3D"/>
                </a:solidFill>
                <a:latin typeface="Gill Sans MT"/>
                <a:cs typeface="Gill Sans MT"/>
              </a:rPr>
              <a:t>avec</a:t>
            </a:r>
            <a:r>
              <a:rPr sz="130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les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BTS </a:t>
            </a:r>
            <a:r>
              <a:rPr sz="1300" spc="5" dirty="0" err="1">
                <a:solidFill>
                  <a:srgbClr val="3D3D3D"/>
                </a:solidFill>
                <a:latin typeface="Gill Sans MT"/>
                <a:cs typeface="Gill Sans MT"/>
              </a:rPr>
              <a:t>existants</a:t>
            </a:r>
            <a:r>
              <a:rPr lang="fr-FR" sz="1300" spc="5" dirty="0">
                <a:solidFill>
                  <a:srgbClr val="3D3D3D"/>
                </a:solidFill>
                <a:latin typeface="Gill Sans MT"/>
                <a:cs typeface="Gill Sans MT"/>
              </a:rPr>
              <a:t> à la rentrée </a:t>
            </a:r>
            <a:r>
              <a:rPr lang="fr-FR" sz="1300" spc="5" dirty="0">
                <a:latin typeface="Gill Sans MT"/>
                <a:cs typeface="Gill Sans MT"/>
              </a:rPr>
              <a:t>2022. Cette licence n’a pas été créé mais reste en projet, car elle n’existe pas. Projet d’autres BTS avec le CNAM. Projet création PREPA FAC de médecine ( à construire) avec un profil d’élèves issus de ZEP à privilégier.</a:t>
            </a:r>
          </a:p>
          <a:p>
            <a:pPr marL="280670" indent="-268605" algn="just">
              <a:lnSpc>
                <a:spcPct val="100000"/>
              </a:lnSpc>
              <a:spcBef>
                <a:spcPts val="71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1305" algn="l"/>
              </a:tabLst>
            </a:pP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LPO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Rempart-Vinci:</a:t>
            </a:r>
            <a:r>
              <a:rPr sz="1300" spc="-17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lang="fr-FR" sz="1300" spc="5" dirty="0">
                <a:solidFill>
                  <a:srgbClr val="00B050"/>
                </a:solidFill>
                <a:latin typeface="Gill Sans MT"/>
                <a:cs typeface="Gill Sans MT"/>
              </a:rPr>
              <a:t>réflexion sur l’</a:t>
            </a:r>
            <a:r>
              <a:rPr sz="1300" spc="5" dirty="0" err="1">
                <a:solidFill>
                  <a:srgbClr val="3D3D3D"/>
                </a:solidFill>
                <a:latin typeface="Gill Sans MT"/>
                <a:cs typeface="Gill Sans MT"/>
              </a:rPr>
              <a:t>ouverture</a:t>
            </a:r>
            <a:r>
              <a:rPr sz="1300" spc="-5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lang="fr-FR" sz="1300" spc="10" dirty="0">
                <a:solidFill>
                  <a:srgbClr val="00B050"/>
                </a:solidFill>
                <a:latin typeface="Gill Sans MT"/>
                <a:cs typeface="Gill Sans MT"/>
              </a:rPr>
              <a:t>pour la RS 2024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d’un</a:t>
            </a:r>
            <a:r>
              <a:rPr sz="130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BAC</a:t>
            </a:r>
            <a:r>
              <a:rPr sz="130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-20" dirty="0">
                <a:solidFill>
                  <a:srgbClr val="3D3D3D"/>
                </a:solidFill>
                <a:latin typeface="Gill Sans MT"/>
                <a:cs typeface="Gill Sans MT"/>
              </a:rPr>
              <a:t>PRO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MELEC</a:t>
            </a:r>
            <a:r>
              <a:rPr sz="130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et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d’une</a:t>
            </a:r>
            <a:r>
              <a:rPr sz="130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BAC </a:t>
            </a:r>
            <a:r>
              <a:rPr sz="1300" spc="-20" dirty="0">
                <a:solidFill>
                  <a:srgbClr val="3D3D3D"/>
                </a:solidFill>
                <a:latin typeface="Gill Sans MT"/>
                <a:cs typeface="Gill Sans MT"/>
              </a:rPr>
              <a:t>PRO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SEN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par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création</a:t>
            </a:r>
            <a:r>
              <a:rPr sz="130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ou</a:t>
            </a:r>
            <a:r>
              <a:rPr sz="130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transformation </a:t>
            </a:r>
            <a:r>
              <a:rPr sz="1300" spc="-35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dans</a:t>
            </a:r>
            <a:r>
              <a:rPr sz="1300" spc="-3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le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cadre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du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LPO</a:t>
            </a:r>
            <a:r>
              <a:rPr lang="fr-FR" sz="1300" spc="5" dirty="0">
                <a:solidFill>
                  <a:srgbClr val="3D3D3D"/>
                </a:solidFill>
                <a:latin typeface="Gill Sans MT"/>
                <a:cs typeface="Gill Sans MT"/>
              </a:rPr>
              <a:t>.  </a:t>
            </a:r>
            <a:r>
              <a:rPr lang="fr-FR" sz="1300" spc="5" dirty="0">
                <a:solidFill>
                  <a:srgbClr val="FF0000"/>
                </a:solidFill>
                <a:latin typeface="Gill Sans MT"/>
                <a:cs typeface="Gill Sans MT"/>
              </a:rPr>
              <a:t>Ouverture d’un enseignement optionnel EPS pour le cycle terminal.</a:t>
            </a:r>
            <a:endParaRPr sz="1300" dirty="0">
              <a:solidFill>
                <a:srgbClr val="FF0000"/>
              </a:solidFill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68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LP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Colbert:</a:t>
            </a:r>
            <a:r>
              <a:rPr lang="fr-FR" sz="1300" spc="-180" dirty="0">
                <a:solidFill>
                  <a:srgbClr val="3D3D3D"/>
                </a:solidFill>
                <a:latin typeface="Gill Sans MT"/>
                <a:cs typeface="Gill Sans MT"/>
              </a:rPr>
              <a:t>  </a:t>
            </a:r>
            <a:r>
              <a:rPr lang="fr-FR" sz="1300" spc="5" dirty="0">
                <a:solidFill>
                  <a:srgbClr val="3D3D3D"/>
                </a:solidFill>
                <a:latin typeface="Gill Sans MT"/>
                <a:cs typeface="Gill Sans MT"/>
              </a:rPr>
              <a:t>ouverture</a:t>
            </a:r>
            <a:r>
              <a:rPr sz="1300" spc="-4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spc="10" dirty="0">
                <a:solidFill>
                  <a:srgbClr val="3D3D3D"/>
                </a:solidFill>
                <a:latin typeface="Gill Sans MT"/>
                <a:cs typeface="Gill Sans MT"/>
              </a:rPr>
              <a:t>du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 micro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1300" dirty="0">
                <a:solidFill>
                  <a:srgbClr val="3D3D3D"/>
                </a:solidFill>
                <a:latin typeface="Gill Sans MT"/>
                <a:cs typeface="Gill Sans MT"/>
              </a:rPr>
              <a:t>lycée</a:t>
            </a:r>
            <a:r>
              <a:rPr sz="1300" spc="5" dirty="0">
                <a:solidFill>
                  <a:srgbClr val="3D3D3D"/>
                </a:solidFill>
                <a:latin typeface="Gill Sans MT"/>
                <a:cs typeface="Gill Sans MT"/>
              </a:rPr>
              <a:t> et</a:t>
            </a:r>
            <a:r>
              <a:rPr sz="130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lang="fr-FR" sz="1300" spc="5" dirty="0">
                <a:solidFill>
                  <a:srgbClr val="3D3D3D"/>
                </a:solidFill>
                <a:latin typeface="Gill Sans MT"/>
                <a:cs typeface="Gill Sans MT"/>
              </a:rPr>
              <a:t>d’un IFAS</a:t>
            </a:r>
          </a:p>
          <a:p>
            <a:pPr marL="280670" indent="-268605">
              <a:lnSpc>
                <a:spcPct val="100000"/>
              </a:lnSpc>
              <a:spcBef>
                <a:spcPts val="68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0670" algn="l"/>
                <a:tab pos="281305" algn="l"/>
              </a:tabLst>
            </a:pPr>
            <a:endParaRPr lang="fr-FR" sz="1300" spc="5" dirty="0">
              <a:solidFill>
                <a:srgbClr val="3D3D3D"/>
              </a:solidFill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68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0670" algn="l"/>
                <a:tab pos="281305" algn="l"/>
              </a:tabLst>
            </a:pPr>
            <a:endParaRPr lang="fr-FR" sz="1300" spc="5" dirty="0">
              <a:solidFill>
                <a:srgbClr val="3D3D3D"/>
              </a:solidFill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680"/>
              </a:spcBef>
              <a:buClr>
                <a:srgbClr val="8F3062"/>
              </a:buClr>
              <a:buSzPct val="92307"/>
              <a:buFont typeface="Arial"/>
              <a:buChar char="▪"/>
              <a:tabLst>
                <a:tab pos="280670" algn="l"/>
                <a:tab pos="281305" algn="l"/>
              </a:tabLst>
            </a:pPr>
            <a:endParaRPr sz="13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056" y="1838946"/>
            <a:ext cx="8738870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5" dirty="0"/>
              <a:t>QUELQUES</a:t>
            </a:r>
            <a:r>
              <a:rPr sz="2450" spc="-40" dirty="0"/>
              <a:t> </a:t>
            </a:r>
            <a:r>
              <a:rPr sz="2450" spc="-15" dirty="0"/>
              <a:t>INDICATEURS</a:t>
            </a:r>
            <a:r>
              <a:rPr sz="2450" spc="-40" dirty="0"/>
              <a:t> </a:t>
            </a:r>
            <a:r>
              <a:rPr sz="2450" spc="5" dirty="0"/>
              <a:t>DES</a:t>
            </a:r>
            <a:r>
              <a:rPr sz="2450" spc="-15" dirty="0"/>
              <a:t> </a:t>
            </a:r>
            <a:r>
              <a:rPr sz="2450" spc="-25" dirty="0"/>
              <a:t>PARCOURS</a:t>
            </a:r>
            <a:r>
              <a:rPr sz="2450" spc="-15" dirty="0"/>
              <a:t> </a:t>
            </a:r>
            <a:r>
              <a:rPr sz="2450" spc="-5" dirty="0"/>
              <a:t>SUR</a:t>
            </a:r>
            <a:r>
              <a:rPr sz="2450" dirty="0"/>
              <a:t> LE</a:t>
            </a:r>
            <a:r>
              <a:rPr sz="2450" spc="5" dirty="0"/>
              <a:t> </a:t>
            </a:r>
            <a:r>
              <a:rPr sz="2450" spc="-5" dirty="0"/>
              <a:t>RÉSEAU</a:t>
            </a:r>
            <a:r>
              <a:rPr sz="2450" spc="-40" dirty="0"/>
              <a:t> </a:t>
            </a:r>
            <a:r>
              <a:rPr sz="2450" spc="5" dirty="0"/>
              <a:t>MVP</a:t>
            </a:r>
            <a:endParaRPr sz="2450"/>
          </a:p>
        </p:txBody>
      </p:sp>
      <p:sp>
        <p:nvSpPr>
          <p:cNvPr id="5" name="object 5"/>
          <p:cNvSpPr txBox="1"/>
          <p:nvPr/>
        </p:nvSpPr>
        <p:spPr>
          <a:xfrm>
            <a:off x="9980848" y="6085937"/>
            <a:ext cx="139700" cy="14224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800" spc="-5" dirty="0">
                <a:solidFill>
                  <a:srgbClr val="9E296B"/>
                </a:solidFill>
                <a:latin typeface="Gill Sans MT"/>
                <a:cs typeface="Gill Sans MT"/>
              </a:rPr>
              <a:t>2</a:t>
            </a:fld>
            <a:endParaRPr sz="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7066" y="2616175"/>
            <a:ext cx="2618105" cy="323215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80670" indent="-268605">
              <a:lnSpc>
                <a:spcPct val="100000"/>
              </a:lnSpc>
              <a:spcBef>
                <a:spcPts val="635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Taux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accès</a:t>
            </a:r>
            <a:r>
              <a:rPr sz="950" spc="2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en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 3eme :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92,2%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40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Réussite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au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DNB</a:t>
            </a:r>
            <a:r>
              <a:rPr sz="950" spc="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6</a:t>
            </a:r>
            <a:r>
              <a:rPr lang="fr-FR" sz="950" spc="5" dirty="0">
                <a:solidFill>
                  <a:srgbClr val="3D3D3D"/>
                </a:solidFill>
                <a:latin typeface="Gill Sans MT"/>
                <a:cs typeface="Gill Sans MT"/>
              </a:rPr>
              <a:t>7%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40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Orientation</a:t>
            </a:r>
            <a:r>
              <a:rPr sz="950" spc="-3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2GT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56%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55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Orientation</a:t>
            </a:r>
            <a:r>
              <a:rPr sz="95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voie</a:t>
            </a:r>
            <a:r>
              <a:rPr sz="950" spc="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pro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39 %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(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5%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sur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le réseau)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40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CFA</a:t>
            </a:r>
            <a:r>
              <a:rPr sz="950" spc="-4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1%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40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Décrocheurs</a:t>
            </a:r>
            <a:r>
              <a:rPr sz="950" spc="3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2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4 %</a:t>
            </a:r>
            <a:r>
              <a:rPr sz="950" spc="-2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(80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élèves)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40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Taux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de</a:t>
            </a:r>
            <a:r>
              <a:rPr sz="950" spc="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réussite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/taux</a:t>
            </a:r>
            <a:r>
              <a:rPr sz="950" spc="2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diplômés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67%</a:t>
            </a:r>
            <a:endParaRPr sz="950" dirty="0">
              <a:latin typeface="Gill Sans MT"/>
              <a:cs typeface="Gill Sans MT"/>
            </a:endParaRPr>
          </a:p>
          <a:p>
            <a:pPr marL="346075">
              <a:lnSpc>
                <a:spcPct val="100000"/>
              </a:lnSpc>
              <a:spcBef>
                <a:spcPts val="550"/>
              </a:spcBef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-</a:t>
            </a:r>
            <a:r>
              <a:rPr sz="95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CAP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/BEP</a:t>
            </a:r>
            <a:r>
              <a:rPr sz="950" spc="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10,3%</a:t>
            </a:r>
            <a:endParaRPr sz="950" dirty="0">
              <a:latin typeface="Gill Sans MT"/>
              <a:cs typeface="Gill Sans MT"/>
            </a:endParaRPr>
          </a:p>
          <a:p>
            <a:pPr marL="419100" lvl="1" indent="-73660">
              <a:lnSpc>
                <a:spcPct val="100000"/>
              </a:lnSpc>
              <a:spcBef>
                <a:spcPts val="540"/>
              </a:spcBef>
              <a:buChar char="-"/>
              <a:tabLst>
                <a:tab pos="419734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BAC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GEN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3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13,7%</a:t>
            </a:r>
            <a:endParaRPr sz="950" dirty="0">
              <a:latin typeface="Gill Sans MT"/>
              <a:cs typeface="Gill Sans MT"/>
            </a:endParaRPr>
          </a:p>
          <a:p>
            <a:pPr marL="419100" lvl="1" indent="-73660">
              <a:lnSpc>
                <a:spcPct val="100000"/>
              </a:lnSpc>
              <a:spcBef>
                <a:spcPts val="540"/>
              </a:spcBef>
              <a:buChar char="-"/>
              <a:tabLst>
                <a:tab pos="419734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BAC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PRO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3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17%</a:t>
            </a:r>
            <a:endParaRPr sz="950" dirty="0">
              <a:latin typeface="Gill Sans MT"/>
              <a:cs typeface="Gill Sans MT"/>
            </a:endParaRPr>
          </a:p>
          <a:p>
            <a:pPr marL="280670" indent="-268605">
              <a:lnSpc>
                <a:spcPct val="100000"/>
              </a:lnSpc>
              <a:spcBef>
                <a:spcPts val="540"/>
              </a:spcBef>
              <a:buClr>
                <a:srgbClr val="8F3062"/>
              </a:buClr>
              <a:buSzPct val="89473"/>
              <a:buFont typeface="Arial"/>
              <a:buChar char="▪"/>
              <a:tabLst>
                <a:tab pos="280670" algn="l"/>
                <a:tab pos="281305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Taux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poursuite</a:t>
            </a:r>
            <a:r>
              <a:rPr sz="950" spc="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étude</a:t>
            </a:r>
            <a:r>
              <a:rPr sz="950" spc="-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89,2%</a:t>
            </a:r>
            <a:endParaRPr sz="950" dirty="0">
              <a:latin typeface="Gill Sans MT"/>
              <a:cs typeface="Gill Sans MT"/>
            </a:endParaRPr>
          </a:p>
          <a:p>
            <a:pPr marL="419100" lvl="1" indent="-73660">
              <a:lnSpc>
                <a:spcPct val="100000"/>
              </a:lnSpc>
              <a:spcBef>
                <a:spcPts val="555"/>
              </a:spcBef>
              <a:buChar char="-"/>
              <a:tabLst>
                <a:tab pos="419734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Passage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n+1</a:t>
            </a:r>
            <a:r>
              <a:rPr sz="95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45%</a:t>
            </a:r>
            <a:endParaRPr sz="950" dirty="0">
              <a:latin typeface="Gill Sans MT"/>
              <a:cs typeface="Gill Sans MT"/>
            </a:endParaRPr>
          </a:p>
          <a:p>
            <a:pPr marL="419100" lvl="1" indent="-73660">
              <a:lnSpc>
                <a:spcPct val="100000"/>
              </a:lnSpc>
              <a:spcBef>
                <a:spcPts val="540"/>
              </a:spcBef>
              <a:buChar char="-"/>
              <a:tabLst>
                <a:tab pos="419734" algn="l"/>
              </a:tabLst>
            </a:pP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Réorientation/redoublement</a:t>
            </a:r>
            <a:r>
              <a:rPr sz="950" spc="3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:</a:t>
            </a:r>
            <a:r>
              <a:rPr sz="95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39%</a:t>
            </a:r>
            <a:endParaRPr sz="950" dirty="0">
              <a:latin typeface="Gill Sans MT"/>
              <a:cs typeface="Gill Sans MT"/>
            </a:endParaRPr>
          </a:p>
          <a:p>
            <a:pPr marL="419100" lvl="1" indent="-73660">
              <a:lnSpc>
                <a:spcPct val="100000"/>
              </a:lnSpc>
              <a:spcBef>
                <a:spcPts val="540"/>
              </a:spcBef>
              <a:buChar char="-"/>
              <a:tabLst>
                <a:tab pos="419734" algn="l"/>
              </a:tabLst>
            </a:pP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50%</a:t>
            </a:r>
            <a:r>
              <a:rPr sz="950" spc="-2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diplômés</a:t>
            </a:r>
            <a:r>
              <a:rPr sz="950" spc="-1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bac+3</a:t>
            </a:r>
            <a:endParaRPr sz="950" dirty="0">
              <a:latin typeface="Gill Sans MT"/>
              <a:cs typeface="Gill Sans MT"/>
            </a:endParaRPr>
          </a:p>
          <a:p>
            <a:pPr marL="419100" lvl="1" indent="-73660">
              <a:lnSpc>
                <a:spcPct val="100000"/>
              </a:lnSpc>
              <a:spcBef>
                <a:spcPts val="550"/>
              </a:spcBef>
              <a:buChar char="-"/>
              <a:tabLst>
                <a:tab pos="419734" algn="l"/>
              </a:tabLst>
            </a:pPr>
            <a:r>
              <a:rPr sz="950" spc="5" dirty="0">
                <a:solidFill>
                  <a:srgbClr val="3D3D3D"/>
                </a:solidFill>
                <a:latin typeface="Gill Sans MT"/>
                <a:cs typeface="Gill Sans MT"/>
              </a:rPr>
              <a:t>26%</a:t>
            </a:r>
            <a:r>
              <a:rPr sz="950" spc="-4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950" dirty="0">
                <a:solidFill>
                  <a:srgbClr val="3D3D3D"/>
                </a:solidFill>
                <a:latin typeface="Gill Sans MT"/>
                <a:cs typeface="Gill Sans MT"/>
              </a:rPr>
              <a:t>abandon</a:t>
            </a:r>
            <a:endParaRPr sz="950" dirty="0">
              <a:latin typeface="Gill Sans MT"/>
              <a:cs typeface="Gill Sans MT"/>
            </a:endParaRP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26765BCE-ED4C-4DB4-85C2-3C39DB73AE2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4C829386-18E4-481B-BBDE-565F02547871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80485" marR="5080" indent="-3868420">
              <a:lnSpc>
                <a:spcPts val="2630"/>
              </a:lnSpc>
              <a:spcBef>
                <a:spcPts val="190"/>
              </a:spcBef>
            </a:pPr>
            <a:r>
              <a:rPr spc="-5" dirty="0"/>
              <a:t>POINT</a:t>
            </a:r>
            <a:r>
              <a:rPr spc="-10" dirty="0"/>
              <a:t> </a:t>
            </a:r>
            <a:r>
              <a:rPr spc="-5" dirty="0"/>
              <a:t>SUR</a:t>
            </a:r>
            <a:r>
              <a:rPr spc="-25" dirty="0"/>
              <a:t> </a:t>
            </a:r>
            <a:r>
              <a:rPr spc="5" dirty="0"/>
              <a:t>LA</a:t>
            </a:r>
            <a:r>
              <a:rPr spc="-10" dirty="0"/>
              <a:t> </a:t>
            </a:r>
            <a:r>
              <a:rPr spc="-30" dirty="0"/>
              <a:t>CARTE</a:t>
            </a:r>
            <a:r>
              <a:rPr spc="-45" dirty="0"/>
              <a:t> </a:t>
            </a:r>
            <a:r>
              <a:rPr spc="-5" dirty="0"/>
              <a:t>DES</a:t>
            </a:r>
            <a:r>
              <a:rPr spc="10" dirty="0"/>
              <a:t> </a:t>
            </a:r>
            <a:r>
              <a:rPr spc="-5" dirty="0"/>
              <a:t>LANGUES</a:t>
            </a:r>
            <a:r>
              <a:rPr spc="-370" dirty="0"/>
              <a:t> </a:t>
            </a:r>
            <a:r>
              <a:rPr spc="-25" dirty="0"/>
              <a:t>VIVANTES</a:t>
            </a:r>
            <a:r>
              <a:rPr spc="-35" dirty="0"/>
              <a:t> </a:t>
            </a:r>
            <a:r>
              <a:rPr spc="-5" dirty="0"/>
              <a:t>ET LANGUES</a:t>
            </a:r>
            <a:r>
              <a:rPr spc="-235" dirty="0"/>
              <a:t> </a:t>
            </a:r>
            <a:r>
              <a:rPr spc="-5" dirty="0"/>
              <a:t>ANCIENNES </a:t>
            </a:r>
            <a:r>
              <a:rPr spc="-595" dirty="0"/>
              <a:t> </a:t>
            </a:r>
            <a:r>
              <a:rPr spc="-5" dirty="0"/>
              <a:t>COLLEGES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6269"/>
              </p:ext>
            </p:extLst>
          </p:nvPr>
        </p:nvGraphicFramePr>
        <p:xfrm>
          <a:off x="589026" y="2530601"/>
          <a:ext cx="9502771" cy="4267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0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7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077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309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marL="20066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COLLEGES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ANG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ESP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ITA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ALL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ARA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LVC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LATIN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GREC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ECLA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occitan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PROJETS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SPECIFICITES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continuités</a:t>
                      </a:r>
                      <a:r>
                        <a:rPr sz="600" spc="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sections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euro/bi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langues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Option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LCE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4160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LONGCHAMP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ECLA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ALLEMAND/ANGLAIS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RUSSE/ANGLAIS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THIERS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sz="6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ALLEMAND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IZZO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LCM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 en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 6ème /espagnol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renforcé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51689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ANG-ARABE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6573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VIEUX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PORT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enseignement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latin/grec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 couplé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4732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BELLE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DE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MAI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enseignement</a:t>
                      </a:r>
                      <a:r>
                        <a:rPr sz="600" spc="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latin/grec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couplé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ALLEMAND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ET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ITALIEN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R="97790" algn="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EDGAR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QUINET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53149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ALLEMAND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8859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VERSAILLES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LCE</a:t>
                      </a:r>
                      <a:r>
                        <a:rPr sz="6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 err="1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lang="fr-FR" sz="6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lang="fr-FR" sz="600" spc="5" dirty="0">
                          <a:solidFill>
                            <a:srgbClr val="FF0000"/>
                          </a:solidFill>
                          <a:latin typeface="Gill Sans MT"/>
                          <a:cs typeface="Gill Sans MT"/>
                        </a:rPr>
                        <a:t>/ section internationale américaine</a:t>
                      </a:r>
                      <a:endParaRPr sz="600" dirty="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59245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ITALIEN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CHAPE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5684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CHARTREUX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22796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MALRIEU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*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PROVENCAL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 /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LCE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Anglais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ANG-ARABE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marR="85725" algn="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ANATOLE</a:t>
                      </a:r>
                      <a:r>
                        <a:rPr sz="6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France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AGL-ARABE+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AGL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ALL/ALL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LV2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211454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DEFFERRE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portugais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(pas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d'ouverture</a:t>
                      </a:r>
                      <a:r>
                        <a:rPr sz="600" spc="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en</a:t>
                      </a:r>
                      <a:r>
                        <a:rPr sz="600" spc="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6è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RS</a:t>
                      </a:r>
                      <a:r>
                        <a:rPr sz="600" spc="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20)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254000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DUMAS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ANG/ALL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puis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all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 LV2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50495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CLAIR</a:t>
                      </a:r>
                      <a:r>
                        <a:rPr sz="600" spc="-4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SOLEIL</a:t>
                      </a:r>
                      <a:endParaRPr sz="600" dirty="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WALLON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05740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05740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Angl</a:t>
                      </a:r>
                      <a:r>
                        <a:rPr sz="600" spc="-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1 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/Bilangues</a:t>
                      </a:r>
                      <a:r>
                        <a:rPr sz="600" spc="1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ita</a:t>
                      </a:r>
                      <a:r>
                        <a:rPr sz="600" spc="1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et</a:t>
                      </a:r>
                      <a:r>
                        <a:rPr sz="600" spc="3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all</a:t>
                      </a:r>
                      <a:r>
                        <a:rPr sz="600" spc="-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1 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/</a:t>
                      </a:r>
                      <a:r>
                        <a:rPr sz="600" spc="2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Lv 2</a:t>
                      </a:r>
                      <a:r>
                        <a:rPr sz="600" spc="1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ita</a:t>
                      </a:r>
                      <a:r>
                        <a:rPr sz="600" spc="1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-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et</a:t>
                      </a:r>
                      <a:r>
                        <a:rPr sz="600" spc="1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esp</a:t>
                      </a:r>
                      <a:r>
                        <a:rPr sz="600" spc="1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600" dirty="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655"/>
                        </a:lnSpc>
                        <a:spcBef>
                          <a:spcPts val="575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3ème.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Espagnol</a:t>
                      </a:r>
                      <a:r>
                        <a:rPr sz="6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h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/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HG</a:t>
                      </a:r>
                      <a:r>
                        <a:rPr sz="6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h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170180">
                        <a:lnSpc>
                          <a:spcPts val="65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LAURENCIN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marL="199390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MASSENET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645"/>
                        </a:lnSpc>
                        <a:spcBef>
                          <a:spcPts val="420"/>
                        </a:spcBef>
                      </a:pP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BILANGUE</a:t>
                      </a:r>
                      <a:r>
                        <a:rPr sz="600" spc="-30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ANG-ARABE</a:t>
                      </a:r>
                      <a:endParaRPr sz="600" dirty="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225425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PYTHEAS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dirty="0">
                          <a:latin typeface="Gill Sans MT"/>
                          <a:cs typeface="Gill Sans MT"/>
                        </a:rPr>
                        <a:t>X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385445">
                        <a:lnSpc>
                          <a:spcPts val="645"/>
                        </a:lnSpc>
                        <a:spcBef>
                          <a:spcPts val="430"/>
                        </a:spcBef>
                      </a:pPr>
                      <a:r>
                        <a:rPr sz="600" spc="5" dirty="0">
                          <a:latin typeface="Gill Sans MT"/>
                          <a:cs typeface="Gill Sans MT"/>
                        </a:rPr>
                        <a:t>LCA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spc="5" dirty="0">
                          <a:latin typeface="Gill Sans MT"/>
                          <a:cs typeface="Gill Sans MT"/>
                        </a:rPr>
                        <a:t>y</a:t>
                      </a:r>
                      <a:r>
                        <a:rPr sz="6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compris</a:t>
                      </a:r>
                      <a:r>
                        <a:rPr sz="6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600" dirty="0">
                          <a:latin typeface="Gill Sans MT"/>
                          <a:cs typeface="Gill Sans MT"/>
                        </a:rPr>
                        <a:t>grec</a:t>
                      </a:r>
                      <a:endParaRPr sz="600">
                        <a:latin typeface="Gill Sans MT"/>
                        <a:cs typeface="Gill Sans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 dirty="0">
                        <a:latin typeface="Gill Sans MT"/>
                        <a:cs typeface="Gill Sans MT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369FAA-88D7-49D8-A7D8-5BB27027AA8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2B1E04D7-E596-464C-8061-E2F69EFB6377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4098290" marR="5080" indent="-4086225">
              <a:lnSpc>
                <a:spcPts val="2630"/>
              </a:lnSpc>
              <a:spcBef>
                <a:spcPts val="190"/>
              </a:spcBef>
            </a:pPr>
            <a:r>
              <a:rPr spc="-5" dirty="0"/>
              <a:t>POINT</a:t>
            </a:r>
            <a:r>
              <a:rPr spc="-10" dirty="0"/>
              <a:t> </a:t>
            </a:r>
            <a:r>
              <a:rPr spc="-5" dirty="0"/>
              <a:t>SUR</a:t>
            </a:r>
            <a:r>
              <a:rPr spc="-25" dirty="0"/>
              <a:t> </a:t>
            </a:r>
            <a:r>
              <a:rPr spc="5" dirty="0"/>
              <a:t>LA</a:t>
            </a:r>
            <a:r>
              <a:rPr spc="-10" dirty="0"/>
              <a:t> </a:t>
            </a:r>
            <a:r>
              <a:rPr spc="-30" dirty="0"/>
              <a:t>CARTE</a:t>
            </a:r>
            <a:r>
              <a:rPr spc="-45" dirty="0"/>
              <a:t> </a:t>
            </a:r>
            <a:r>
              <a:rPr spc="-5" dirty="0"/>
              <a:t>DES</a:t>
            </a:r>
            <a:r>
              <a:rPr spc="10" dirty="0"/>
              <a:t> </a:t>
            </a:r>
            <a:r>
              <a:rPr spc="-5" dirty="0"/>
              <a:t>LANGUES</a:t>
            </a:r>
            <a:r>
              <a:rPr spc="-370" dirty="0"/>
              <a:t> </a:t>
            </a:r>
            <a:r>
              <a:rPr spc="-25" dirty="0"/>
              <a:t>VIVANTES</a:t>
            </a:r>
            <a:r>
              <a:rPr spc="-35" dirty="0"/>
              <a:t> </a:t>
            </a:r>
            <a:r>
              <a:rPr spc="-5" dirty="0"/>
              <a:t>ET LANGUES</a:t>
            </a:r>
            <a:r>
              <a:rPr spc="-235" dirty="0"/>
              <a:t> </a:t>
            </a:r>
            <a:r>
              <a:rPr spc="-5" dirty="0"/>
              <a:t>ANCIENNES </a:t>
            </a:r>
            <a:r>
              <a:rPr spc="-595" dirty="0"/>
              <a:t> </a:t>
            </a:r>
            <a:r>
              <a:rPr spc="-40" dirty="0"/>
              <a:t>LYCEES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8610168" y="6085937"/>
            <a:ext cx="486409" cy="12759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B5BBA2F8-66B2-4A90-A05B-9BCC09268ED1}" type="datetime1">
              <a:rPr lang="fr-FR" spc="-5" smtClean="0"/>
              <a:t>21/10/2022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182"/>
              </p:ext>
            </p:extLst>
          </p:nvPr>
        </p:nvGraphicFramePr>
        <p:xfrm>
          <a:off x="505205" y="3493770"/>
          <a:ext cx="9674851" cy="2054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45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22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94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94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94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3989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ANG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ESP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ITA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ALL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ARABE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ARMENIEN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RUSSE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CHI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PORTUGAIS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EURO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LATIN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GREC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ECLA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PROVEN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90"/>
                        </a:lnSpc>
                        <a:spcBef>
                          <a:spcPts val="11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spécificité</a:t>
                      </a:r>
                      <a:r>
                        <a:rPr sz="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projets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890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IN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H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AR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L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90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*</a:t>
                      </a:r>
                      <a:endParaRPr sz="90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35025" marR="655320" indent="-170815">
                        <a:lnSpc>
                          <a:spcPts val="94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ll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m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d/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ng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la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is 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Espagnol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20955"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158115" marR="151765" algn="ctr">
                        <a:lnSpc>
                          <a:spcPct val="96900"/>
                        </a:lnSpc>
                        <a:spcBef>
                          <a:spcPts val="2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Section internationale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OIB </a:t>
                      </a:r>
                      <a:r>
                        <a:rPr sz="800" spc="-204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Sections binationales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(ABIBAC/BACHIBAC)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L="5715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THIERS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H-G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et</a:t>
                      </a:r>
                      <a:r>
                        <a:rPr sz="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P-C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/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Italien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H-G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(depuis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2020)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89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890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MONTGRAND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890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sz="8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hg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et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maths;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allemand</a:t>
                      </a:r>
                      <a:r>
                        <a:rPr sz="800" spc="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HG;</a:t>
                      </a:r>
                      <a:r>
                        <a:rPr sz="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arabe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maths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905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VI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TO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8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HU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G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O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9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905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sz="800" spc="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H-G,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PC,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 Management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/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Italien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 H-G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/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REMPART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Anglais/SVT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9530" indent="-635" algn="ctr">
                        <a:lnSpc>
                          <a:spcPts val="950"/>
                        </a:lnSpc>
                        <a:spcBef>
                          <a:spcPts val="23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Euro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Anglais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(R2021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: 2nde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et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1ère</a:t>
                      </a:r>
                      <a:r>
                        <a:rPr sz="800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générale</a:t>
                      </a:r>
                      <a:r>
                        <a:rPr sz="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;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R2022</a:t>
                      </a:r>
                      <a:r>
                        <a:rPr sz="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: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tous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les </a:t>
                      </a:r>
                      <a:r>
                        <a:rPr sz="800" spc="-204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niveaux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voie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générale)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658" y="1464131"/>
            <a:ext cx="3358515" cy="774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441959">
              <a:lnSpc>
                <a:spcPct val="100000"/>
              </a:lnSpc>
              <a:spcBef>
                <a:spcPts val="110"/>
              </a:spcBef>
            </a:pPr>
            <a:r>
              <a:rPr sz="2450" spc="5" dirty="0"/>
              <a:t>C</a:t>
            </a:r>
            <a:r>
              <a:rPr sz="2450" spc="-5" dirty="0"/>
              <a:t>Y</a:t>
            </a:r>
            <a:r>
              <a:rPr sz="2450" spc="5" dirty="0"/>
              <a:t>C</a:t>
            </a:r>
            <a:r>
              <a:rPr sz="2450" spc="-5" dirty="0"/>
              <a:t>L</a:t>
            </a:r>
            <a:r>
              <a:rPr sz="2450" spc="5" dirty="0"/>
              <a:t>E</a:t>
            </a:r>
            <a:r>
              <a:rPr sz="2450" spc="-315" dirty="0"/>
              <a:t> </a:t>
            </a:r>
            <a:r>
              <a:rPr sz="2450" spc="-5" dirty="0"/>
              <a:t>T</a:t>
            </a:r>
            <a:r>
              <a:rPr sz="2450" spc="5" dirty="0"/>
              <a:t>E</a:t>
            </a:r>
            <a:r>
              <a:rPr sz="2450" spc="15" dirty="0"/>
              <a:t>R</a:t>
            </a:r>
            <a:r>
              <a:rPr sz="2450" dirty="0"/>
              <a:t>MIN</a:t>
            </a:r>
            <a:r>
              <a:rPr sz="2450" spc="10" dirty="0"/>
              <a:t>A</a:t>
            </a:r>
            <a:r>
              <a:rPr sz="2450" dirty="0"/>
              <a:t>L  </a:t>
            </a:r>
            <a:r>
              <a:rPr sz="2450" spc="-30" dirty="0"/>
              <a:t>CARTE</a:t>
            </a:r>
            <a:r>
              <a:rPr sz="2450" spc="-65" dirty="0"/>
              <a:t> </a:t>
            </a:r>
            <a:r>
              <a:rPr sz="2450" spc="10" dirty="0"/>
              <a:t>DES</a:t>
            </a:r>
            <a:r>
              <a:rPr sz="2450" spc="-35" dirty="0"/>
              <a:t> </a:t>
            </a:r>
            <a:r>
              <a:rPr sz="2450" dirty="0"/>
              <a:t>SPÉCIALITÉS</a:t>
            </a:r>
            <a:endParaRPr sz="24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6035"/>
              </p:ext>
            </p:extLst>
          </p:nvPr>
        </p:nvGraphicFramePr>
        <p:xfrm>
          <a:off x="512066" y="2662427"/>
          <a:ext cx="9660885" cy="1968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5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4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22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4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22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4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34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36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344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22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34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3443">
                  <a:extLst>
                    <a:ext uri="{9D8B030D-6E8A-4147-A177-3AD203B41FA5}">
                      <a16:colId xmlns:a16="http://schemas.microsoft.com/office/drawing/2014/main" val="2577953071"/>
                    </a:ext>
                  </a:extLst>
                </a:gridCol>
              </a:tblGrid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ARTS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CINEMA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DANSE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HDA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MUSIQUE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THEATRE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10" dirty="0">
                          <a:latin typeface="Calibri"/>
                          <a:cs typeface="Calibri"/>
                        </a:rPr>
                        <a:t>LLCA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HGGSP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10" dirty="0">
                          <a:latin typeface="Calibri"/>
                          <a:cs typeface="Calibri"/>
                        </a:rPr>
                        <a:t>HLP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AMC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10" dirty="0">
                          <a:latin typeface="Calibri"/>
                          <a:cs typeface="Calibri"/>
                        </a:rPr>
                        <a:t>LLCE</a:t>
                      </a:r>
                      <a:r>
                        <a:rPr lang="fr-FR" sz="700" spc="-10" dirty="0">
                          <a:latin typeface="Calibri"/>
                          <a:cs typeface="Calibri"/>
                        </a:rPr>
                        <a:t>R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MATH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NSI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PHYS-CHIMIE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SVT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SI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SES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lang="fr-FR" sz="7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EPPCS</a:t>
                      </a:r>
                      <a:endParaRPr sz="7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790"/>
                        </a:lnSpc>
                      </a:pPr>
                      <a:r>
                        <a:rPr sz="7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7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7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Anglais</a:t>
                      </a: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0979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THIERS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latin typeface="+mn-lt"/>
                          <a:cs typeface="Calibri"/>
                        </a:rPr>
                        <a:t>SUPPRIME</a:t>
                      </a: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7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(par le CNED)</a:t>
                      </a:r>
                      <a:endParaRPr sz="7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highlight>
                            <a:srgbClr val="00FF00"/>
                          </a:highlight>
                          <a:latin typeface="+mn-lt"/>
                          <a:cs typeface="Calibri"/>
                        </a:rPr>
                        <a:t>SUPPRIME</a:t>
                      </a: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7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7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Anglais</a:t>
                      </a:r>
                      <a:endParaRPr sz="7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MONTGRAND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7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7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Anglais / Espagnol (en sommeil)</a:t>
                      </a:r>
                      <a:endParaRPr sz="7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79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VICTOR</a:t>
                      </a:r>
                      <a:r>
                        <a:rPr sz="7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HUGO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fini</a:t>
                      </a: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fini</a:t>
                      </a:r>
                      <a:endParaRPr sz="7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REMPART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latin typeface="+mn-lt"/>
                          <a:cs typeface="Calibri"/>
                        </a:rPr>
                        <a:t>SUPPRIME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0979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5114" y="4733545"/>
            <a:ext cx="1173480" cy="53492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08515" y="5141428"/>
            <a:ext cx="10579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Calibri"/>
                <a:cs typeface="Calibri"/>
              </a:rPr>
              <a:t>Dans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un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autre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établissement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56D747A8-CE0A-42D6-8AA4-9033C3D24AD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2D0670B8-2F54-485C-8475-5B4B4C82E41F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1528" y="1364997"/>
            <a:ext cx="2760980" cy="6940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234315">
              <a:lnSpc>
                <a:spcPts val="2630"/>
              </a:lnSpc>
              <a:spcBef>
                <a:spcPts val="190"/>
              </a:spcBef>
              <a:tabLst>
                <a:tab pos="1562735" algn="l"/>
              </a:tabLst>
            </a:pPr>
            <a:r>
              <a:rPr spc="-5" dirty="0"/>
              <a:t>C</a:t>
            </a:r>
            <a:r>
              <a:rPr spc="5" dirty="0"/>
              <a:t>Y</a:t>
            </a:r>
            <a:r>
              <a:rPr spc="-5" dirty="0"/>
              <a:t>C</a:t>
            </a:r>
            <a:r>
              <a:rPr spc="-10" dirty="0"/>
              <a:t>L</a:t>
            </a:r>
            <a:r>
              <a:rPr spc="-5" dirty="0"/>
              <a:t>E</a:t>
            </a:r>
            <a:r>
              <a:rPr spc="-305" dirty="0"/>
              <a:t> 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0" dirty="0"/>
              <a:t>M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A</a:t>
            </a:r>
            <a:r>
              <a:rPr spc="-5" dirty="0"/>
              <a:t>L  </a:t>
            </a:r>
            <a:r>
              <a:rPr spc="65" dirty="0"/>
              <a:t>C</a:t>
            </a:r>
            <a:r>
              <a:rPr spc="-25" dirty="0"/>
              <a:t>A</a:t>
            </a:r>
            <a:r>
              <a:rPr spc="-190" dirty="0"/>
              <a:t>R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45" dirty="0"/>
              <a:t> </a:t>
            </a:r>
            <a:r>
              <a:rPr spc="-5" dirty="0"/>
              <a:t>D</a:t>
            </a:r>
            <a:r>
              <a:rPr spc="15" dirty="0"/>
              <a:t>E</a:t>
            </a:r>
            <a:r>
              <a:rPr spc="-5" dirty="0"/>
              <a:t>S</a:t>
            </a:r>
            <a:r>
              <a:rPr dirty="0"/>
              <a:t>	</a:t>
            </a:r>
            <a:r>
              <a:rPr spc="-15" dirty="0"/>
              <a:t>O</a:t>
            </a:r>
            <a:r>
              <a:rPr spc="-5" dirty="0"/>
              <a:t>P</a:t>
            </a:r>
            <a:r>
              <a:rPr spc="5" dirty="0"/>
              <a:t>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-5" dirty="0"/>
              <a:t>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76608"/>
              </p:ext>
            </p:extLst>
          </p:nvPr>
        </p:nvGraphicFramePr>
        <p:xfrm>
          <a:off x="512066" y="3130295"/>
          <a:ext cx="9271968" cy="214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9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92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92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808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09246">
                  <a:extLst>
                    <a:ext uri="{9D8B030D-6E8A-4147-A177-3AD203B41FA5}">
                      <a16:colId xmlns:a16="http://schemas.microsoft.com/office/drawing/2014/main" val="1139336089"/>
                    </a:ext>
                  </a:extLst>
                </a:gridCol>
              </a:tblGrid>
              <a:tr h="454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ITA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ESP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CHIN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RUSSE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PORTU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ARABE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PROVENC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ARMEN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LATIN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GREC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EPS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RT</a:t>
                      </a:r>
                      <a:r>
                        <a:rPr sz="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6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CINEMA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DANSE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HDA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MUSI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55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THEATRE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math</a:t>
                      </a:r>
                      <a:r>
                        <a:rPr sz="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comple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math</a:t>
                      </a:r>
                      <a:r>
                        <a:rPr sz="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exp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droit</a:t>
                      </a:r>
                      <a:r>
                        <a:rPr sz="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EC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655"/>
                        </a:lnSpc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Enseignement de mathématiques facultatif</a:t>
                      </a:r>
                      <a:endParaRPr sz="6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SAINT</a:t>
                      </a:r>
                      <a:r>
                        <a:rPr sz="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CHARLES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lang="fr-FR" sz="600" dirty="0">
                          <a:latin typeface="Calibri"/>
                          <a:cs typeface="Calibri"/>
                        </a:rPr>
                        <a:t>SUPPRIME</a:t>
                      </a:r>
                      <a:endParaRPr sz="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5715" marR="0" lvl="0" indent="0" defTabSz="914400" eaLnBrk="1" fontAlgn="auto" latinLnBrk="0" hangingPunct="1">
                        <a:lnSpc>
                          <a:spcPts val="67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dirty="0">
                          <a:latin typeface="+mn-lt"/>
                          <a:cs typeface="Calibri"/>
                        </a:rPr>
                        <a:t>SUPPRIME</a:t>
                      </a: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endParaRPr sz="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+mn-lt"/>
                          <a:cs typeface="Times New Roman"/>
                        </a:rPr>
                        <a:t>* 1gr: 35 élèves</a:t>
                      </a:r>
                      <a:endParaRPr sz="6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THIERS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+mn-lt"/>
                          <a:cs typeface="Times New Roman"/>
                        </a:rPr>
                        <a:t>* 1 gr: 22 élèves</a:t>
                      </a:r>
                      <a:endParaRPr sz="6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MONTGRAND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6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(non proposé à la RS 2022)</a:t>
                      </a:r>
                      <a:endParaRPr sz="6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810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655"/>
                        </a:lnSpc>
                        <a:spcBef>
                          <a:spcPts val="520"/>
                        </a:spcBef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+mn-lt"/>
                          <a:cs typeface="Times New Roman"/>
                        </a:rPr>
                        <a:t>* 1 gr: 8 élèves</a:t>
                      </a:r>
                      <a:endParaRPr sz="6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VIC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GO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endParaRPr sz="6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REMPART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+mn-lt"/>
                          <a:cs typeface="Times New Roman"/>
                        </a:rPr>
                        <a:t>(*)sera officialisé à la RS23</a:t>
                      </a:r>
                      <a:endParaRPr sz="600" dirty="0">
                        <a:solidFill>
                          <a:srgbClr val="00B050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670"/>
                        </a:lnSpc>
                        <a:spcBef>
                          <a:spcPts val="520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dirty="0">
                          <a:solidFill>
                            <a:srgbClr val="00B050"/>
                          </a:solidFill>
                          <a:latin typeface="+mn-lt"/>
                          <a:cs typeface="Times New Roman"/>
                        </a:rPr>
                        <a:t>* 1 gr: 5 élèves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ADCBC57A-01EB-45E4-AB8D-3FAA050CB55A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3778D122-2E98-4E6A-9FD6-1E38F24C38E6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056" y="1838946"/>
            <a:ext cx="2849880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dirty="0"/>
              <a:t>OPTIONS</a:t>
            </a:r>
            <a:r>
              <a:rPr sz="2450" spc="-80" dirty="0"/>
              <a:t> </a:t>
            </a:r>
            <a:r>
              <a:rPr sz="2450" spc="5" dirty="0"/>
              <a:t>SECONDE</a:t>
            </a:r>
            <a:endParaRPr sz="24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2105"/>
              </p:ext>
            </p:extLst>
          </p:nvPr>
        </p:nvGraphicFramePr>
        <p:xfrm>
          <a:off x="507491" y="2749295"/>
          <a:ext cx="9396086" cy="2236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77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100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384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473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798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LAT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GREC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131445" algn="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ITA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ESP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CHINOIS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RUSSE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ARABE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PORTUGA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PROVEN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ARMEN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RT</a:t>
                      </a:r>
                      <a:r>
                        <a:rPr sz="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6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CINEMA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DANSE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HDA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MUSIQUE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THEATRE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EPS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0640" marR="35560" indent="74295">
                        <a:lnSpc>
                          <a:spcPct val="101699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Sc.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600" spc="-10" dirty="0">
                          <a:latin typeface="Calibri"/>
                          <a:cs typeface="Calibri"/>
                        </a:rPr>
                        <a:t>'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Ing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é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ur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3020" marR="28575" indent="-1270" algn="ctr">
                        <a:lnSpc>
                          <a:spcPct val="101699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Création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Innovation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ique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090" marR="18415" indent="-64135">
                        <a:lnSpc>
                          <a:spcPct val="101699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sc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nc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s  labo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management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SAINT</a:t>
                      </a:r>
                      <a:r>
                        <a:rPr sz="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CHARLES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v(ECLA)</a:t>
                      </a:r>
                      <a:endParaRPr sz="6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fr-FR" sz="5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fr-FR" sz="550" dirty="0">
                          <a:latin typeface="Times New Roman"/>
                          <a:cs typeface="Times New Roman"/>
                        </a:rPr>
                        <a:t>ECLA</a:t>
                      </a:r>
                      <a:endParaRPr sz="5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 dirty="0">
                        <a:latin typeface="Times New Roman"/>
                        <a:cs typeface="Times New Roman"/>
                      </a:endParaRPr>
                    </a:p>
                    <a:p>
                      <a:pPr marR="1638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     x</a:t>
                      </a:r>
                      <a:endParaRPr sz="7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+mj-lt"/>
                          <a:cs typeface="Times New Roman"/>
                        </a:rPr>
                        <a:t>(*) En sommeil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dirty="0">
                          <a:solidFill>
                            <a:srgbClr val="00B050"/>
                          </a:solidFill>
                          <a:latin typeface="+mj-lt"/>
                          <a:cs typeface="Times New Roman"/>
                        </a:rPr>
                        <a:t>Réouverture prévue à la RS23</a:t>
                      </a:r>
                      <a:endParaRPr sz="600" dirty="0">
                        <a:solidFill>
                          <a:srgbClr val="00B050"/>
                        </a:solidFill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THIERS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644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835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MONTGRAND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638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 dirty="0">
                        <a:latin typeface="Times New Roman"/>
                        <a:cs typeface="Times New Roman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 En sommeil</a:t>
                      </a:r>
                      <a:endParaRPr sz="6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VIC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6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600" dirty="0">
                          <a:latin typeface="Calibri"/>
                          <a:cs typeface="Calibri"/>
                        </a:rPr>
                        <a:t>GO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638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835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Calibri"/>
                          <a:cs typeface="Calibri"/>
                        </a:rPr>
                        <a:t>*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600" spc="5" dirty="0">
                          <a:latin typeface="Calibri"/>
                          <a:cs typeface="Calibri"/>
                        </a:rPr>
                        <a:t>REMPART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rgbClr val="00B050"/>
                          </a:solidFill>
                          <a:latin typeface="+mn-lt"/>
                          <a:cs typeface="Calibri"/>
                        </a:rPr>
                        <a:t>*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rgbClr val="00B050"/>
                          </a:solidFill>
                          <a:latin typeface="+mn-lt"/>
                          <a:cs typeface="Calibri"/>
                        </a:rPr>
                        <a:t>Aviron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183515" algn="r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lang="fr-FR" sz="600" dirty="0">
                          <a:solidFill>
                            <a:srgbClr val="00B050"/>
                          </a:solidFill>
                          <a:latin typeface="+mn-lt"/>
                          <a:cs typeface="Calibri"/>
                        </a:rPr>
                        <a:t>Fusion Sciences de l'ingénieur et CIT</a:t>
                      </a:r>
                      <a:endParaRPr sz="6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FCDFD828-3F31-4F40-B20D-B8FB62AEA35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41046607-2066-49A4-9651-87580A117A37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056" y="1464131"/>
            <a:ext cx="4164329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dirty="0"/>
              <a:t>LES</a:t>
            </a:r>
            <a:r>
              <a:rPr sz="2450" spc="-360" dirty="0"/>
              <a:t> </a:t>
            </a:r>
            <a:r>
              <a:rPr sz="2450" spc="-105" dirty="0"/>
              <a:t>V</a:t>
            </a:r>
            <a:r>
              <a:rPr sz="2450" spc="20" dirty="0"/>
              <a:t>O</a:t>
            </a:r>
            <a:r>
              <a:rPr sz="2450" spc="-25" dirty="0"/>
              <a:t>I</a:t>
            </a:r>
            <a:r>
              <a:rPr sz="2450" spc="25" dirty="0"/>
              <a:t>E</a:t>
            </a:r>
            <a:r>
              <a:rPr sz="2450" dirty="0"/>
              <a:t>S</a:t>
            </a:r>
            <a:r>
              <a:rPr sz="2450" spc="-360" dirty="0"/>
              <a:t> </a:t>
            </a:r>
            <a:r>
              <a:rPr sz="2450" spc="15" dirty="0"/>
              <a:t>T</a:t>
            </a:r>
            <a:r>
              <a:rPr sz="2450" spc="5" dirty="0"/>
              <a:t>EC</a:t>
            </a:r>
            <a:r>
              <a:rPr sz="2450" spc="-20" dirty="0"/>
              <a:t>H</a:t>
            </a:r>
            <a:r>
              <a:rPr sz="2450" dirty="0"/>
              <a:t>N</a:t>
            </a:r>
            <a:r>
              <a:rPr sz="2450" spc="20" dirty="0"/>
              <a:t>O</a:t>
            </a:r>
            <a:r>
              <a:rPr sz="2450" spc="-5" dirty="0"/>
              <a:t>LO</a:t>
            </a:r>
            <a:r>
              <a:rPr sz="2450" dirty="0"/>
              <a:t>GI</a:t>
            </a:r>
            <a:r>
              <a:rPr sz="2450" spc="-5" dirty="0"/>
              <a:t>Q</a:t>
            </a:r>
            <a:r>
              <a:rPr sz="2450" spc="5" dirty="0"/>
              <a:t>UES</a:t>
            </a:r>
            <a:endParaRPr sz="24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40418"/>
              </p:ext>
            </p:extLst>
          </p:nvPr>
        </p:nvGraphicFramePr>
        <p:xfrm>
          <a:off x="505205" y="2683001"/>
          <a:ext cx="9672317" cy="3994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64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264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02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ST2S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2D</a:t>
                      </a:r>
                      <a:r>
                        <a:rPr sz="800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(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IDD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)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9539" marR="122555" indent="-3175">
                        <a:lnSpc>
                          <a:spcPts val="950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STI2D (Enseignements </a:t>
                      </a:r>
                      <a:r>
                        <a:rPr sz="800" spc="-2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pécif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qu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s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Ter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m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na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l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e)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S2TMD</a:t>
                      </a:r>
                      <a:r>
                        <a:rPr sz="8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(MUSIQUE)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STL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STMG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509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STD2A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2729" marR="188595" indent="-60960">
                        <a:lnSpc>
                          <a:spcPts val="950"/>
                        </a:lnSpc>
                      </a:pPr>
                      <a:r>
                        <a:rPr sz="800" spc="5" dirty="0">
                          <a:latin typeface="Gill Sans MT"/>
                          <a:cs typeface="Gill Sans MT"/>
                        </a:rPr>
                        <a:t>N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BR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IES 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TECHNO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1935" marR="66040" indent="-170815">
                        <a:lnSpc>
                          <a:spcPts val="95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EFFECT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F</a:t>
                      </a:r>
                      <a:r>
                        <a:rPr sz="800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2  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GT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EFFECT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1E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G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635" marR="168275" indent="-79375">
                        <a:lnSpc>
                          <a:spcPts val="950"/>
                        </a:lnSpc>
                      </a:pPr>
                      <a:r>
                        <a:rPr sz="800" spc="5" dirty="0">
                          <a:latin typeface="Gill Sans MT"/>
                          <a:cs typeface="Gill Sans MT"/>
                        </a:rPr>
                        <a:t>D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EPART</a:t>
                      </a:r>
                      <a:r>
                        <a:rPr sz="800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X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T 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TECHNO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4315" marR="182245" indent="-47625">
                        <a:lnSpc>
                          <a:spcPts val="95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V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-2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TECH 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INTERNE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83">
                <a:tc>
                  <a:txBody>
                    <a:bodyPr/>
                    <a:lstStyle/>
                    <a:p>
                      <a:pPr marL="146050" marR="140970" indent="67945">
                        <a:lnSpc>
                          <a:spcPts val="94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SAINT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 CHA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RLES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1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455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409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10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94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THIERS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1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317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270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32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7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MONTGRAND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1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320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192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42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54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VI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C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TO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800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HU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G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O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89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2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300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890"/>
                        </a:lnSpc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134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890"/>
                        </a:lnSpc>
                      </a:pPr>
                      <a:r>
                        <a:rPr lang="fr-FR" sz="800" spc="-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51</a:t>
                      </a:r>
                      <a:endParaRPr sz="800" dirty="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890"/>
                        </a:lnSpc>
                      </a:pPr>
                      <a:r>
                        <a:rPr lang="fr-FR" sz="800" spc="-5" dirty="0">
                          <a:solidFill>
                            <a:schemeClr val="tx1"/>
                          </a:solidFill>
                          <a:latin typeface="Gill Sans MT"/>
                          <a:cs typeface="Gill Sans MT"/>
                        </a:rPr>
                        <a:t>104</a:t>
                      </a:r>
                      <a:endParaRPr sz="800" dirty="0">
                        <a:solidFill>
                          <a:schemeClr val="tx1"/>
                        </a:solidFill>
                        <a:latin typeface="Gill Sans MT"/>
                        <a:cs typeface="Gill Sans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6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REMPART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*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8760" marR="234315" algn="ctr">
                        <a:lnSpc>
                          <a:spcPts val="950"/>
                        </a:lnSpc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-</a:t>
                      </a:r>
                      <a:r>
                        <a:rPr sz="800" spc="-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A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ch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i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ec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t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ure et 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Construction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  <a:p>
                      <a:pPr marL="138430" indent="-139065">
                        <a:lnSpc>
                          <a:spcPts val="910"/>
                        </a:lnSpc>
                        <a:buChar char="-"/>
                        <a:tabLst>
                          <a:tab pos="139065" algn="l"/>
                        </a:tabLst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En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g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ie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Envi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r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o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nn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m</a:t>
                      </a:r>
                      <a:r>
                        <a:rPr sz="800" spc="5" dirty="0">
                          <a:latin typeface="Gill Sans MT"/>
                          <a:cs typeface="Gill Sans MT"/>
                        </a:rPr>
                        <a:t>e</a:t>
                      </a:r>
                      <a:r>
                        <a:rPr sz="800" dirty="0">
                          <a:latin typeface="Gill Sans MT"/>
                          <a:cs typeface="Gill Sans MT"/>
                        </a:rPr>
                        <a:t>nt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  <a:p>
                      <a:pPr marL="55880" marR="51435">
                        <a:lnSpc>
                          <a:spcPts val="950"/>
                        </a:lnSpc>
                        <a:spcBef>
                          <a:spcPts val="3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Innovation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Techno.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Eco- </a:t>
                      </a:r>
                      <a:r>
                        <a:rPr sz="800" spc="-2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Conception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  <a:p>
                      <a:pPr marL="101600" indent="-102235">
                        <a:lnSpc>
                          <a:spcPts val="910"/>
                        </a:lnSpc>
                        <a:buChar char="-"/>
                        <a:tabLst>
                          <a:tab pos="102235" algn="l"/>
                        </a:tabLst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Système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10" dirty="0">
                          <a:latin typeface="Gill Sans MT"/>
                          <a:cs typeface="Gill Sans MT"/>
                        </a:rPr>
                        <a:t>d'Information</a:t>
                      </a:r>
                      <a:r>
                        <a:rPr sz="800" spc="1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800" spc="-5" dirty="0">
                          <a:latin typeface="Gill Sans MT"/>
                          <a:cs typeface="Gill Sans MT"/>
                        </a:rPr>
                        <a:t>et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800" spc="-10" dirty="0">
                          <a:latin typeface="Gill Sans MT"/>
                          <a:cs typeface="Gill Sans MT"/>
                        </a:rPr>
                        <a:t>Numérique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dirty="0">
                          <a:latin typeface="Gill Sans MT"/>
                          <a:cs typeface="Gill Sans MT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139</a:t>
                      </a:r>
                      <a:endParaRPr sz="8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trike="sngStrike" spc="-10" dirty="0">
                          <a:latin typeface="Calibri"/>
                          <a:cs typeface="Calibri"/>
                        </a:rPr>
                        <a:t>71</a:t>
                      </a:r>
                      <a:r>
                        <a:rPr lang="fr-FR" sz="800" strike="noStrike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800" strike="noStrike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83</a:t>
                      </a:r>
                      <a:endParaRPr sz="800" strike="sngStrike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14</a:t>
                      </a:r>
                      <a:endParaRPr sz="800" dirty="0">
                        <a:latin typeface="Gill Sans MT"/>
                        <a:cs typeface="Gill Sans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spc="-5" dirty="0">
                          <a:latin typeface="Gill Sans MT"/>
                          <a:cs typeface="Gill Sans MT"/>
                        </a:rPr>
                        <a:t>34</a:t>
                      </a:r>
                      <a:endParaRPr sz="800" dirty="0">
                        <a:latin typeface="Gill Sans MT"/>
                        <a:cs typeface="Gill Sans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74295" algn="r">
                        <a:lnSpc>
                          <a:spcPts val="580"/>
                        </a:lnSpc>
                      </a:pPr>
                      <a:r>
                        <a:rPr sz="800" dirty="0">
                          <a:solidFill>
                            <a:srgbClr val="8F3062"/>
                          </a:solidFill>
                          <a:latin typeface="Gill Sans MT"/>
                          <a:cs typeface="Gill Sans MT"/>
                        </a:rPr>
                        <a:t>8</a:t>
                      </a:r>
                      <a:endParaRPr sz="8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28B191-AED8-4CA7-84F0-827C60EEA8E3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72AF9FB1-3D03-4E26-B582-BCD1E3F41117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056" y="1838946"/>
            <a:ext cx="2330450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-20" dirty="0"/>
              <a:t>PROJETS</a:t>
            </a:r>
            <a:r>
              <a:rPr sz="2450" spc="-75" dirty="0"/>
              <a:t> </a:t>
            </a:r>
            <a:r>
              <a:rPr sz="2450" spc="-5" dirty="0"/>
              <a:t>RESEAU</a:t>
            </a:r>
            <a:endParaRPr sz="2450"/>
          </a:p>
        </p:txBody>
      </p:sp>
      <p:sp>
        <p:nvSpPr>
          <p:cNvPr id="5" name="object 5"/>
          <p:cNvSpPr txBox="1"/>
          <p:nvPr/>
        </p:nvSpPr>
        <p:spPr>
          <a:xfrm>
            <a:off x="9962741" y="6085937"/>
            <a:ext cx="189865" cy="14224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800" spc="-5" dirty="0">
                <a:solidFill>
                  <a:srgbClr val="8F3062"/>
                </a:solidFill>
                <a:latin typeface="Gill Sans MT"/>
                <a:cs typeface="Gill Sans MT"/>
              </a:rPr>
              <a:t>9</a:t>
            </a:fld>
            <a:endParaRPr sz="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7076" y="3010640"/>
            <a:ext cx="9328785" cy="333617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En</a:t>
            </a:r>
            <a:r>
              <a:rPr sz="2800" spc="-3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général:</a:t>
            </a:r>
            <a:endParaRPr sz="2800" dirty="0">
              <a:latin typeface="Gill Sans MT"/>
              <a:cs typeface="Gill Sans MT"/>
            </a:endParaRPr>
          </a:p>
          <a:p>
            <a:pPr marL="12700" marR="5080">
              <a:lnSpc>
                <a:spcPct val="100200"/>
              </a:lnSpc>
              <a:spcBef>
                <a:spcPts val="1195"/>
              </a:spcBef>
            </a:pP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Aucun </a:t>
            </a:r>
            <a:r>
              <a:rPr sz="2800" spc="-5" dirty="0">
                <a:solidFill>
                  <a:srgbClr val="3D3D3D"/>
                </a:solidFill>
                <a:latin typeface="Gill Sans MT"/>
                <a:cs typeface="Gill Sans MT"/>
              </a:rPr>
              <a:t>réel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changement demandé </a:t>
            </a:r>
            <a:r>
              <a:rPr sz="2800" spc="-5" dirty="0">
                <a:solidFill>
                  <a:srgbClr val="3D3D3D"/>
                </a:solidFill>
                <a:latin typeface="Gill Sans MT"/>
                <a:cs typeface="Gill Sans MT"/>
              </a:rPr>
              <a:t>quant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à la </a:t>
            </a:r>
            <a:r>
              <a:rPr sz="2800" spc="-5" dirty="0">
                <a:solidFill>
                  <a:srgbClr val="3D3D3D"/>
                </a:solidFill>
                <a:latin typeface="Gill Sans MT"/>
                <a:cs typeface="Gill Sans MT"/>
              </a:rPr>
              <a:t>structure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de </a:t>
            </a:r>
            <a:r>
              <a:rPr sz="2800" spc="5" dirty="0">
                <a:solidFill>
                  <a:srgbClr val="3D3D3D"/>
                </a:solidFill>
                <a:latin typeface="Gill Sans MT"/>
                <a:cs typeface="Gill Sans MT"/>
              </a:rPr>
              <a:t>chaque </a:t>
            </a:r>
            <a:r>
              <a:rPr sz="2800" spc="-765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établissement en termes de </a:t>
            </a:r>
            <a:r>
              <a:rPr sz="2800" spc="-5" dirty="0">
                <a:solidFill>
                  <a:srgbClr val="3D3D3D"/>
                </a:solidFill>
                <a:latin typeface="Gill Sans MT"/>
                <a:cs typeface="Gill Sans MT"/>
              </a:rPr>
              <a:t>spécialités,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options ou </a:t>
            </a:r>
            <a:r>
              <a:rPr sz="2800" spc="-5" dirty="0">
                <a:solidFill>
                  <a:srgbClr val="3D3D3D"/>
                </a:solidFill>
                <a:latin typeface="Gill Sans MT"/>
                <a:cs typeface="Gill Sans MT"/>
              </a:rPr>
              <a:t>familles </a:t>
            </a:r>
            <a:r>
              <a:rPr sz="2800" spc="-15" dirty="0">
                <a:solidFill>
                  <a:srgbClr val="3D3D3D"/>
                </a:solidFill>
                <a:latin typeface="Gill Sans MT"/>
                <a:cs typeface="Gill Sans MT"/>
              </a:rPr>
              <a:t>de </a:t>
            </a:r>
            <a:r>
              <a:rPr sz="2800" spc="-10" dirty="0">
                <a:solidFill>
                  <a:srgbClr val="3D3D3D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3D3D3D"/>
                </a:solidFill>
                <a:latin typeface="Gill Sans MT"/>
                <a:cs typeface="Gill Sans MT"/>
              </a:rPr>
              <a:t>métiers</a:t>
            </a:r>
            <a:br>
              <a:rPr lang="fr-FR" sz="2800" dirty="0">
                <a:solidFill>
                  <a:srgbClr val="3D3D3D"/>
                </a:solidFill>
                <a:latin typeface="Gill Sans MT"/>
                <a:cs typeface="Gill Sans MT"/>
              </a:rPr>
            </a:br>
            <a:br>
              <a:rPr lang="fr-FR" sz="2800" dirty="0">
                <a:solidFill>
                  <a:srgbClr val="3D3D3D"/>
                </a:solidFill>
                <a:latin typeface="Gill Sans MT"/>
                <a:cs typeface="Gill Sans MT"/>
              </a:rPr>
            </a:br>
            <a:r>
              <a:rPr lang="fr-FR" sz="2800" dirty="0">
                <a:solidFill>
                  <a:srgbClr val="00B050"/>
                </a:solidFill>
                <a:latin typeface="Gill Sans MT"/>
                <a:cs typeface="Gill Sans MT"/>
              </a:rPr>
              <a:t>Est soulevée la question de la mise en réseau des LV rares et/ou à faibles effectifs.</a:t>
            </a:r>
            <a:endParaRPr sz="2800" dirty="0">
              <a:solidFill>
                <a:srgbClr val="00B050"/>
              </a:solidFill>
              <a:latin typeface="Gill Sans MT"/>
              <a:cs typeface="Gill Sans MT"/>
            </a:endParaRP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0D131CCE-636F-4298-9E41-206B84AB75C7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fld id="{36A67013-F6F6-40F7-8AB5-2226A32C5987}" type="datetime1">
              <a:rPr lang="fr-FR" spc="-5" smtClean="0">
                <a:solidFill>
                  <a:srgbClr val="9E296B"/>
                </a:solidFill>
              </a:rPr>
              <a:t>21/10/2022</a:t>
            </a:fld>
            <a:endParaRPr lang="fr-FR" spc="-5" dirty="0">
              <a:solidFill>
                <a:srgbClr val="9E296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1328</Words>
  <Application>Microsoft Office PowerPoint</Application>
  <PresentationFormat>Personnalisé</PresentationFormat>
  <Paragraphs>895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Office Theme</vt:lpstr>
      <vt:lpstr>CARTE DES FORMATIONS SPECIALITES ET OPTIONS</vt:lpstr>
      <vt:lpstr>QUELQUES INDICATEURS DES PARCOURS SUR LE RÉSEAU MVP</vt:lpstr>
      <vt:lpstr>POINT SUR LA CARTE DES LANGUES VIVANTES ET LANGUES ANCIENNES  COLLEGES</vt:lpstr>
      <vt:lpstr>POINT SUR LA CARTE DES LANGUES VIVANTES ET LANGUES ANCIENNES  LYCEES</vt:lpstr>
      <vt:lpstr>CYCLE TERMINAL  CARTE DES SPÉCIALITÉS</vt:lpstr>
      <vt:lpstr>CYCLE TERMINAL  CARTE DES OPTIONS</vt:lpstr>
      <vt:lpstr>OPTIONS SECONDE</vt:lpstr>
      <vt:lpstr>LES VOIES TECHNOLOGIQUES</vt:lpstr>
      <vt:lpstr>PROJETS RESEAU</vt:lpstr>
      <vt:lpstr>PROJETS RESEAU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carte des formations 22 nov 21 reseau mvp.pptx</dc:title>
  <dc:creator>v.argentano</dc:creator>
  <cp:lastModifiedBy>FONTANA-ALBERTINI Pierre-Jean</cp:lastModifiedBy>
  <cp:revision>36</cp:revision>
  <cp:lastPrinted>2022-10-03T12:40:13Z</cp:lastPrinted>
  <dcterms:created xsi:type="dcterms:W3CDTF">2022-04-11T09:59:43Z</dcterms:created>
  <dcterms:modified xsi:type="dcterms:W3CDTF">2022-10-21T04:23:11Z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2022-04-11T00:00:00Z</vt:filetime>
  </property>
  <property fmtid="{D5CDD505-2E9C-101B-9397-08002B2CF9AE}" pid="3" name="LastSaved">
    <vt:filetime>2022-04-11T00:00:00Z</vt:filetime>
  </property>
</Properties>
</file>