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31" r:id="rId5"/>
    <p:sldId id="329" r:id="rId6"/>
    <p:sldId id="330" r:id="rId7"/>
    <p:sldId id="335" r:id="rId8"/>
    <p:sldId id="336" r:id="rId9"/>
    <p:sldId id="337" r:id="rId10"/>
    <p:sldId id="348" r:id="rId11"/>
    <p:sldId id="338" r:id="rId12"/>
    <p:sldId id="339" r:id="rId13"/>
    <p:sldId id="340" r:id="rId14"/>
    <p:sldId id="341" r:id="rId15"/>
    <p:sldId id="342" r:id="rId16"/>
    <p:sldId id="343" r:id="rId17"/>
    <p:sldId id="344" r:id="rId18"/>
    <p:sldId id="345" r:id="rId19"/>
    <p:sldId id="346" r:id="rId20"/>
    <p:sldId id="347"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111" d="100"/>
          <a:sy n="111" d="100"/>
        </p:scale>
        <p:origin x="82" y="31"/>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19/04/2024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19/04/2024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stretch>
            <a:fillRect/>
          </a:stretch>
        </p:blipFill>
        <p:spPr>
          <a:xfrm>
            <a:off x="180000" y="180000"/>
            <a:ext cx="2980909" cy="2448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0"/>
            <a:ext cx="1882906" cy="1548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a:t>2023-2024</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a:t>2023-2024</a:t>
            </a:r>
          </a:p>
        </p:txBody>
      </p:sp>
      <p:pic>
        <p:nvPicPr>
          <p:cNvPr id="5" name="Image 4"/>
          <p:cNvPicPr>
            <a:picLocks noChangeAspect="1"/>
          </p:cNvPicPr>
          <p:nvPr userDrawn="1"/>
        </p:nvPicPr>
        <p:blipFill>
          <a:blip r:embed="rId8"/>
          <a:stretch>
            <a:fillRect/>
          </a:stretch>
        </p:blipFill>
        <p:spPr>
          <a:xfrm>
            <a:off x="107504" y="78405"/>
            <a:ext cx="1091279" cy="8961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a:t>2023-2024</a:t>
            </a:r>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r>
              <a:rPr lang="fr-FR" sz="3250" b="1" cap="all" dirty="0">
                <a:solidFill>
                  <a:srgbClr val="435997"/>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435997"/>
              </a:solidFill>
              <a:latin typeface="Marianne" panose="02000000000000000000" pitchFamily="2" charset="0"/>
            </a:endParaRPr>
          </a:p>
          <a:p>
            <a:pPr marL="0" lvl="1" indent="0" defTabSz="914378">
              <a:spcBef>
                <a:spcPts val="500"/>
              </a:spcBef>
              <a:spcAft>
                <a:spcPts val="0"/>
              </a:spcAft>
              <a:buNone/>
            </a:pPr>
            <a:r>
              <a:rPr lang="fr-FR" sz="2800" b="1" dirty="0">
                <a:solidFill>
                  <a:srgbClr val="435997"/>
                </a:solidFill>
                <a:latin typeface="Marianne" panose="02000000000000000000" pitchFamily="2" charset="0"/>
              </a:rPr>
              <a:t>Comment demander sa voie d’orientation après la 3</a:t>
            </a:r>
            <a:r>
              <a:rPr lang="fr-FR" sz="2800" b="1" baseline="30000" dirty="0">
                <a:solidFill>
                  <a:srgbClr val="435997"/>
                </a:solidFill>
                <a:latin typeface="Marianne" panose="02000000000000000000" pitchFamily="2" charset="0"/>
              </a:rPr>
              <a:t>e</a:t>
            </a:r>
            <a:r>
              <a:rPr lang="fr-FR" sz="2800" b="1" dirty="0">
                <a:solidFill>
                  <a:srgbClr val="435997"/>
                </a:solidFill>
                <a:latin typeface="Marianne" panose="02000000000000000000" pitchFamily="2" charset="0"/>
              </a:rPr>
              <a:t> ?</a:t>
            </a:r>
          </a:p>
          <a:p>
            <a:pPr marL="0" lvl="1" indent="0" defTabSz="914378">
              <a:spcBef>
                <a:spcPts val="500"/>
              </a:spcBef>
              <a:spcAft>
                <a:spcPts val="0"/>
              </a:spcAft>
              <a:buNone/>
            </a:pPr>
            <a:endParaRPr lang="fr-FR" sz="3200" b="1" dirty="0">
              <a:solidFill>
                <a:srgbClr val="435997"/>
              </a:solidFill>
              <a:latin typeface="Marianne" panose="02000000000000000000" pitchFamily="2" charset="0"/>
            </a:endParaRPr>
          </a:p>
          <a:p>
            <a:pPr marL="0" lvl="1" indent="0" defTabSz="914378">
              <a:spcBef>
                <a:spcPts val="500"/>
              </a:spcBef>
              <a:spcAft>
                <a:spcPts val="0"/>
              </a:spcAft>
              <a:buNone/>
            </a:pPr>
            <a:r>
              <a:rPr lang="fr-FR" sz="2800" b="1" i="1" dirty="0">
                <a:solidFill>
                  <a:srgbClr val="435997"/>
                </a:solidFill>
                <a:latin typeface="Marianne" panose="02000000000000000000" pitchFamily="2" charset="0"/>
              </a:rPr>
              <a:t>Dialogue avec le conseil de classe</a:t>
            </a: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10354" y="311499"/>
            <a:ext cx="6600795" cy="4176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461665"/>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3</a:t>
            </a:r>
            <a:r>
              <a:rPr lang="fr-FR" sz="1200" b="1" baseline="30000" dirty="0">
                <a:solidFill>
                  <a:srgbClr val="435997"/>
                </a:solidFill>
                <a:latin typeface="Marianne" panose="02000000000000000000" pitchFamily="2" charset="0"/>
              </a:rPr>
              <a:t>e</a:t>
            </a:r>
            <a:endParaRPr lang="fr-FR" sz="1200" b="1" dirty="0">
              <a:solidFill>
                <a:srgbClr val="435997"/>
              </a:solidFill>
              <a:latin typeface="Marianne" panose="02000000000000000000" pitchFamily="2" charset="0"/>
            </a:endParaRPr>
          </a:p>
          <a:p>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251520" y="4394295"/>
            <a:ext cx="821602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étapes sont présentées avec des conseils pour s’informer sur les établissements et les formations envisagées après la 3</a:t>
            </a:r>
            <a:r>
              <a:rPr lang="fr-FR" sz="1400" baseline="30000" dirty="0">
                <a:solidFill>
                  <a:schemeClr val="tx2">
                    <a:lumMod val="75000"/>
                  </a:schemeClr>
                </a:solidFill>
                <a:latin typeface="Marianne" panose="02000000000000000000" pitchFamily="2" charset="0"/>
              </a:rPr>
              <a:t>e</a:t>
            </a:r>
            <a:r>
              <a:rPr lang="fr-FR" sz="1400" dirty="0">
                <a:solidFill>
                  <a:schemeClr val="tx2">
                    <a:lumMod val="75000"/>
                  </a:schemeClr>
                </a:solidFill>
                <a:latin typeface="Marianne" panose="02000000000000000000" pitchFamily="2" charset="0"/>
              </a:rPr>
              <a:t>.</a:t>
            </a:r>
          </a:p>
        </p:txBody>
      </p:sp>
    </p:spTree>
    <p:extLst>
      <p:ext uri="{BB962C8B-B14F-4D97-AF65-F5344CB8AC3E}">
        <p14:creationId xmlns:p14="http://schemas.microsoft.com/office/powerpoint/2010/main" val="133472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339752" y="357666"/>
            <a:ext cx="5590209" cy="4608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3</a:t>
            </a:r>
            <a:r>
              <a:rPr lang="fr-FR" sz="1200" b="1" baseline="30000" dirty="0">
                <a:solidFill>
                  <a:srgbClr val="435997"/>
                </a:solidFill>
                <a:latin typeface="Marianne" panose="02000000000000000000" pitchFamily="2" charset="0"/>
              </a:rPr>
              <a:t>e</a:t>
            </a:r>
            <a:endParaRPr lang="fr-FR" sz="1200" b="1" dirty="0">
              <a:solidFill>
                <a:srgbClr val="435997"/>
              </a:solidFill>
              <a:latin typeface="Marianne" panose="02000000000000000000" pitchFamily="2" charset="0"/>
            </a:endParaRPr>
          </a:p>
        </p:txBody>
      </p:sp>
      <p:sp>
        <p:nvSpPr>
          <p:cNvPr id="9" name="Titre 8"/>
          <p:cNvSpPr>
            <a:spLocks noGrp="1"/>
          </p:cNvSpPr>
          <p:nvPr>
            <p:ph type="title" idx="4294967295"/>
          </p:nvPr>
        </p:nvSpPr>
        <p:spPr>
          <a:xfrm>
            <a:off x="179512" y="2678520"/>
            <a:ext cx="338437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a:solidFill>
                  <a:schemeClr val="tx2">
                    <a:lumMod val="75000"/>
                  </a:schemeClr>
                </a:solidFill>
                <a:latin typeface="Marianne" panose="02000000000000000000" pitchFamily="2" charset="0"/>
              </a:rPr>
              <a:t>Le bouton + Ajouter un choix ouvre une pop-up qui permet la sélection d’une voie d’orientation.</a:t>
            </a:r>
          </a:p>
        </p:txBody>
      </p:sp>
    </p:spTree>
    <p:extLst>
      <p:ext uri="{BB962C8B-B14F-4D97-AF65-F5344CB8AC3E}">
        <p14:creationId xmlns:p14="http://schemas.microsoft.com/office/powerpoint/2010/main" val="351275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3</a:t>
            </a:r>
            <a:r>
              <a:rPr lang="fr-FR" sz="1200" b="1" baseline="30000" dirty="0">
                <a:solidFill>
                  <a:srgbClr val="435997"/>
                </a:solidFill>
                <a:latin typeface="Marianne" panose="02000000000000000000" pitchFamily="2" charset="0"/>
              </a:rPr>
              <a:t>e</a:t>
            </a:r>
            <a:endParaRPr lang="fr-FR" sz="1200" b="1" dirty="0">
              <a:solidFill>
                <a:srgbClr val="435997"/>
              </a:solidFill>
              <a:latin typeface="Marianne" panose="02000000000000000000" pitchFamily="2" charset="0"/>
            </a:endParaRPr>
          </a:p>
        </p:txBody>
      </p:sp>
      <p:sp>
        <p:nvSpPr>
          <p:cNvPr id="9" name="Titre 8"/>
          <p:cNvSpPr>
            <a:spLocks noGrp="1"/>
          </p:cNvSpPr>
          <p:nvPr>
            <p:ph type="title" idx="4294967295"/>
          </p:nvPr>
        </p:nvSpPr>
        <p:spPr>
          <a:xfrm>
            <a:off x="251519" y="4181132"/>
            <a:ext cx="868103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La sélection d’une voie se fait dans l’ordre de préférence, il est possible de modifier les choix jusqu’à la fermeture du service en ligne Orientation à la date indiquée par le chef d’établissement.</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4" name="Image 3"/>
          <p:cNvPicPr>
            <a:picLocks noChangeAspect="1"/>
          </p:cNvPicPr>
          <p:nvPr/>
        </p:nvPicPr>
        <p:blipFill>
          <a:blip r:embed="rId2"/>
          <a:stretch>
            <a:fillRect/>
          </a:stretch>
        </p:blipFill>
        <p:spPr>
          <a:xfrm>
            <a:off x="755576" y="761132"/>
            <a:ext cx="7824533" cy="3420000"/>
          </a:xfrm>
          <a:prstGeom prst="rect">
            <a:avLst/>
          </a:prstGeom>
        </p:spPr>
      </p:pic>
    </p:spTree>
    <p:extLst>
      <p:ext uri="{BB962C8B-B14F-4D97-AF65-F5344CB8AC3E}">
        <p14:creationId xmlns:p14="http://schemas.microsoft.com/office/powerpoint/2010/main" val="195458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6" name="ZoneTexte 5"/>
          <p:cNvSpPr txBox="1"/>
          <p:nvPr/>
        </p:nvSpPr>
        <p:spPr>
          <a:xfrm>
            <a:off x="0" y="1484784"/>
            <a:ext cx="9143999" cy="4647426"/>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Valider les demandes d’orientation</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318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34831" y="357666"/>
            <a:ext cx="4665944" cy="4716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36504"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d’orientation</a:t>
            </a:r>
          </a:p>
        </p:txBody>
      </p:sp>
      <p:sp>
        <p:nvSpPr>
          <p:cNvPr id="8" name="Titre 8"/>
          <p:cNvSpPr>
            <a:spLocks noGrp="1"/>
          </p:cNvSpPr>
          <p:nvPr>
            <p:ph type="title" idx="4294967295"/>
          </p:nvPr>
        </p:nvSpPr>
        <p:spPr>
          <a:xfrm>
            <a:off x="323528" y="2283718"/>
            <a:ext cx="32403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choix validés sont transmis automatiquement à l’établissement pour le conseil de classe.</a:t>
            </a:r>
          </a:p>
        </p:txBody>
      </p:sp>
    </p:spTree>
    <p:extLst>
      <p:ext uri="{BB962C8B-B14F-4D97-AF65-F5344CB8AC3E}">
        <p14:creationId xmlns:p14="http://schemas.microsoft.com/office/powerpoint/2010/main" val="154986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419872" y="357666"/>
            <a:ext cx="3873546" cy="4680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d’orientation</a:t>
            </a:r>
          </a:p>
        </p:txBody>
      </p:sp>
      <p:sp>
        <p:nvSpPr>
          <p:cNvPr id="6" name="Rectangle 5"/>
          <p:cNvSpPr/>
          <p:nvPr/>
        </p:nvSpPr>
        <p:spPr>
          <a:xfrm>
            <a:off x="251520" y="1635646"/>
            <a:ext cx="324036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2">
                    <a:lumMod val="75000"/>
                  </a:schemeClr>
                </a:solidFill>
                <a:latin typeface="Marianne" panose="02000000000000000000" pitchFamily="2" charset="0"/>
              </a:rPr>
              <a:t>Un courriel avec le récapitulatif des choix validés est transmis à chaque représentant légal. </a:t>
            </a: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Les choix peuvent être modifiés jusqu’à la fermeture du service. </a:t>
            </a:r>
          </a:p>
        </p:txBody>
      </p:sp>
    </p:spTree>
    <p:extLst>
      <p:ext uri="{BB962C8B-B14F-4D97-AF65-F5344CB8AC3E}">
        <p14:creationId xmlns:p14="http://schemas.microsoft.com/office/powerpoint/2010/main" val="280712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8" name="ZoneTexte 7"/>
          <p:cNvSpPr txBox="1"/>
          <p:nvPr/>
        </p:nvSpPr>
        <p:spPr>
          <a:xfrm>
            <a:off x="1" y="1730574"/>
            <a:ext cx="9143999" cy="4680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Répondre aux propositions d’orientation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4155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03648" y="322170"/>
            <a:ext cx="6692739" cy="4284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Répondre aux propositions d’orientation</a:t>
            </a:r>
          </a:p>
        </p:txBody>
      </p:sp>
      <p:sp>
        <p:nvSpPr>
          <p:cNvPr id="8" name="Rectangle 7"/>
          <p:cNvSpPr/>
          <p:nvPr/>
        </p:nvSpPr>
        <p:spPr>
          <a:xfrm>
            <a:off x="179512" y="4578808"/>
            <a:ext cx="8280920" cy="307777"/>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Tree>
    <p:extLst>
      <p:ext uri="{BB962C8B-B14F-4D97-AF65-F5344CB8AC3E}">
        <p14:creationId xmlns:p14="http://schemas.microsoft.com/office/powerpoint/2010/main" val="284229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t>XX/XX/XXXX</a:t>
            </a:r>
            <a:endParaRPr lang="fr-FR" cap="all" dirty="0"/>
          </a:p>
        </p:txBody>
      </p:sp>
      <p:sp>
        <p:nvSpPr>
          <p:cNvPr id="15" name="ZoneTexte 14"/>
          <p:cNvSpPr txBox="1"/>
          <p:nvPr/>
        </p:nvSpPr>
        <p:spPr>
          <a:xfrm>
            <a:off x="-20807" y="1412776"/>
            <a:ext cx="9143999" cy="5004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Se connecter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082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9" name="Rectangle 8"/>
          <p:cNvSpPr/>
          <p:nvPr/>
        </p:nvSpPr>
        <p:spPr>
          <a:xfrm>
            <a:off x="323528" y="3812176"/>
            <a:ext cx="8748453"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permet de formuler les choix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permet de lire ce que le représentant légal a complété.</a:t>
            </a:r>
            <a:endParaRPr lang="fr-FR" sz="1400" dirty="0">
              <a:solidFill>
                <a:schemeClr val="tx2">
                  <a:lumMod val="75000"/>
                </a:schemeClr>
              </a:solidFill>
            </a:endParaRPr>
          </a:p>
        </p:txBody>
      </p:sp>
      <p:pic>
        <p:nvPicPr>
          <p:cNvPr id="13" name="Image 12"/>
          <p:cNvPicPr>
            <a:picLocks noChangeAspect="1"/>
          </p:cNvPicPr>
          <p:nvPr/>
        </p:nvPicPr>
        <p:blipFill>
          <a:blip r:embed="rId2"/>
          <a:stretch>
            <a:fillRect/>
          </a:stretch>
        </p:blipFill>
        <p:spPr>
          <a:xfrm>
            <a:off x="1428074" y="379887"/>
            <a:ext cx="6539359" cy="3204000"/>
          </a:xfrm>
          <a:prstGeom prst="rect">
            <a:avLst/>
          </a:prstGeom>
        </p:spPr>
      </p:pic>
    </p:spTree>
    <p:extLst>
      <p:ext uri="{BB962C8B-B14F-4D97-AF65-F5344CB8AC3E}">
        <p14:creationId xmlns:p14="http://schemas.microsoft.com/office/powerpoint/2010/main" val="252250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662" y="33724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55378" y="4202670"/>
            <a:ext cx="8388464"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Se connecter avec mon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l’identifiant et le mot de passe transmis par le chef d’établissement.</a:t>
            </a:r>
            <a:br>
              <a:rPr lang="fr-FR" sz="1400" b="1" dirty="0">
                <a:solidFill>
                  <a:schemeClr val="tx2">
                    <a:lumMod val="75000"/>
                  </a:schemeClr>
                </a:solidFill>
                <a:latin typeface="Marianne" panose="02000000000000000000" pitchFamily="2" charset="0"/>
              </a:rPr>
            </a:b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50581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9632" y="483518"/>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6952441" y="1942719"/>
            <a:ext cx="1864825"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Accès aux services en ligne dans le menu Mes services.</a:t>
            </a:r>
            <a:endParaRPr lang="fr-FR" sz="1400" dirty="0">
              <a:solidFill>
                <a:schemeClr val="tx2">
                  <a:lumMod val="75000"/>
                </a:schemeClr>
              </a:solidFill>
            </a:endParaRPr>
          </a:p>
          <a:p>
            <a:pPr lvl="0" defTabSz="1219170">
              <a:lnSpc>
                <a:spcPct val="90000"/>
              </a:lnSpc>
              <a:spcBef>
                <a:spcPct val="0"/>
              </a:spcBef>
            </a:pPr>
            <a:br>
              <a:rPr lang="fr-FR" sz="1400" b="1" dirty="0">
                <a:solidFill>
                  <a:srgbClr val="31849B"/>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37012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87624" y="555526"/>
            <a:ext cx="7548300" cy="4284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942416" y="2283718"/>
            <a:ext cx="5256584"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Sur la page d’accueil de Scolarité services choisir Orientation à partir de la date indiquée par le chef d’établissement.</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165128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193791" y="463500"/>
            <a:ext cx="3771885" cy="4680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4965676" y="1347614"/>
            <a:ext cx="4067944" cy="1837426"/>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Les étapes de l’orientation, l’affectation et l’inscription sont présentées pour préparer la rentrée 2024. </a:t>
            </a:r>
          </a:p>
          <a:p>
            <a:pPr defTabSz="1219170">
              <a:lnSpc>
                <a:spcPct val="90000"/>
              </a:lnSpc>
              <a:spcBef>
                <a:spcPct val="0"/>
              </a:spcBef>
            </a:pPr>
            <a:endParaRPr lang="fr-FR" sz="1400" b="1" dirty="0">
              <a:solidFill>
                <a:schemeClr val="tx2">
                  <a:lumMod val="75000"/>
                </a:schemeClr>
              </a:solidFill>
              <a:latin typeface="Marianne" panose="02000000000000000000" pitchFamily="2"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Le bouton activé indique l’étape en cours.</a:t>
            </a:r>
          </a:p>
          <a:p>
            <a:pPr defTabSz="1219170">
              <a:lnSpc>
                <a:spcPct val="90000"/>
              </a:lnSpc>
              <a:spcBef>
                <a:spcPct val="0"/>
              </a:spcBef>
            </a:pP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222528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8" name="ZoneTexte 7"/>
          <p:cNvSpPr txBox="1"/>
          <p:nvPr/>
        </p:nvSpPr>
        <p:spPr>
          <a:xfrm>
            <a:off x="1" y="1412776"/>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Demander sa voie d’orientation après la 3</a:t>
            </a:r>
            <a:r>
              <a:rPr lang="fr-FR" sz="3200" b="1" baseline="30000" dirty="0">
                <a:solidFill>
                  <a:schemeClr val="bg1"/>
                </a:solidFill>
                <a:latin typeface="Marianne" panose="02000000000000000000" pitchFamily="2" charset="0"/>
              </a:rPr>
              <a:t>e</a:t>
            </a:r>
            <a:endParaRPr lang="fr-FR" sz="2400" dirty="0">
              <a:solidFill>
                <a:schemeClr val="bg1"/>
              </a:solidFill>
              <a:latin typeface="Marianne" panose="02000000000000000000" pitchFamily="2" charset="0"/>
            </a:endParaRPr>
          </a:p>
          <a:p>
            <a:endParaRPr lang="fr-FR" sz="2400" b="1" i="1" dirty="0">
              <a:solidFill>
                <a:schemeClr val="bg1"/>
              </a:solidFill>
              <a:latin typeface="Marianne" panose="02000000000000000000" pitchFamily="2" charset="0"/>
            </a:endParaRPr>
          </a:p>
          <a:p>
            <a:r>
              <a:rPr lang="fr-FR" sz="2400" b="1" i="1" dirty="0">
                <a:solidFill>
                  <a:schemeClr val="bg1"/>
                </a:solidFill>
                <a:latin typeface="Marianne" panose="02000000000000000000" pitchFamily="2" charset="0"/>
              </a:rPr>
              <a:t>Dialogue avec le conseil de classe</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523220"/>
          </a:xfrm>
          <a:prstGeom prst="rect">
            <a:avLst/>
          </a:prstGeom>
        </p:spPr>
        <p:txBody>
          <a:bodyPr wrap="square">
            <a:spAutoFit/>
          </a:bodyPr>
          <a:lstStyle/>
          <a:p>
            <a:r>
              <a:rPr lang="fr-FR" sz="1400" b="1" dirty="0">
                <a:solidFill>
                  <a:srgbClr val="435997"/>
                </a:solidFill>
                <a:latin typeface="Marianne" panose="02000000000000000000" pitchFamily="2" charset="0"/>
              </a:rPr>
              <a:t>Demander sa voie d’orientation après la 3</a:t>
            </a:r>
            <a:r>
              <a:rPr lang="fr-FR" sz="1400" b="1" baseline="30000" dirty="0">
                <a:solidFill>
                  <a:srgbClr val="435997"/>
                </a:solidFill>
                <a:latin typeface="Marianne" panose="02000000000000000000" pitchFamily="2" charset="0"/>
              </a:rPr>
              <a:t>e</a:t>
            </a:r>
            <a:endParaRPr lang="fr-FR" sz="1400" b="1" dirty="0">
              <a:solidFill>
                <a:srgbClr val="435997"/>
              </a:solidFill>
              <a:latin typeface="Marianne" panose="02000000000000000000" pitchFamily="2" charset="0"/>
            </a:endParaRPr>
          </a:p>
          <a:p>
            <a:endParaRPr lang="fr-FR" sz="14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683568" y="1059582"/>
            <a:ext cx="7776864" cy="3017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chemeClr val="tx2">
                    <a:lumMod val="75000"/>
                  </a:schemeClr>
                </a:solidFill>
                <a:latin typeface="Marianne" panose="02000000000000000000" pitchFamily="2" charset="0"/>
              </a:rPr>
              <a:t>Un seul des représentants légaux de l’élève peut faire la saisie des choix définitifs.</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La réponse aux propositions d’orientation du conseil de classe pourra être donnée indifféremment par l’un ou l’autre des représentants légaux.</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les responsables légaux peuvent s’adresser au chef d’établissement.</a:t>
            </a:r>
          </a:p>
        </p:txBody>
      </p:sp>
    </p:spTree>
    <p:extLst>
      <p:ext uri="{BB962C8B-B14F-4D97-AF65-F5344CB8AC3E}">
        <p14:creationId xmlns:p14="http://schemas.microsoft.com/office/powerpoint/2010/main" val="426570567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318</TotalTime>
  <Words>469</Words>
  <Application>Microsoft Office PowerPoint</Application>
  <PresentationFormat>Affichage à l'écran (16:9)</PresentationFormat>
  <Paragraphs>92</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seul des représentants légaux de l’élève peut faire la saisie des choix définitifs.   La réponse aux propositions d’orientation du conseil de classe pourra être donnée indifféremment par l’un ou l’autre des représentants légaux.   En cas de difficulté les responsables légaux peuvent s’adresser au chef d’établissement.</vt:lpstr>
      <vt:lpstr>Les étapes sont présentées avec des conseils pour s’informer sur les établissements et les formations envisagées après la 3e.</vt:lpstr>
      <vt:lpstr>Le bouton + Ajouter un choix ouvre une pop-up qui permet la sélection d’une voie d’orientation.</vt:lpstr>
      <vt:lpstr>La sélection d’une voie se fait dans l’ordre de préférence, il est possible de modifier les choix jusqu’à la fermeture du service en ligne Orientation à la date indiquée par le chef d’établissement. </vt:lpstr>
      <vt:lpstr>Présentation PowerPoint</vt:lpstr>
      <vt:lpstr> Les choix validés sont transmis automatiquement à l’établissement pour le conseil de classe.</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Gwennaelle AYRAULT</cp:lastModifiedBy>
  <cp:revision>40</cp:revision>
  <dcterms:created xsi:type="dcterms:W3CDTF">2020-03-05T15:21:24Z</dcterms:created>
  <dcterms:modified xsi:type="dcterms:W3CDTF">2024-04-19T16:03:00Z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