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6" r:id="rId6"/>
    <p:sldId id="261" r:id="rId7"/>
    <p:sldId id="262" r:id="rId8"/>
    <p:sldId id="263" r:id="rId9"/>
    <p:sldId id="269" r:id="rId10"/>
    <p:sldId id="271" r:id="rId11"/>
    <p:sldId id="270" r:id="rId12"/>
    <p:sldId id="272" r:id="rId13"/>
    <p:sldId id="273" r:id="rId14"/>
    <p:sldId id="264" r:id="rId15"/>
    <p:sldId id="267" r:id="rId16"/>
    <p:sldId id="265" r:id="rId17"/>
    <p:sldId id="275" r:id="rId18"/>
    <p:sldId id="274" r:id="rId19"/>
    <p:sldId id="268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F947C-4CF6-9343-A8B5-B1AC43B34AB1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D8904-897E-D44E-B476-F2C928FCA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928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616A5-6F3F-4A15-856C-5C9D519CF5D9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0481-9160-4A3D-9CB8-476B54E640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51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616A5-6F3F-4A15-856C-5C9D519CF5D9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0481-9160-4A3D-9CB8-476B54E640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213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616A5-6F3F-4A15-856C-5C9D519CF5D9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0481-9160-4A3D-9CB8-476B54E640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681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616A5-6F3F-4A15-856C-5C9D519CF5D9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0481-9160-4A3D-9CB8-476B54E640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014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616A5-6F3F-4A15-856C-5C9D519CF5D9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0481-9160-4A3D-9CB8-476B54E640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429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616A5-6F3F-4A15-856C-5C9D519CF5D9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0481-9160-4A3D-9CB8-476B54E640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676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616A5-6F3F-4A15-856C-5C9D519CF5D9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0481-9160-4A3D-9CB8-476B54E640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073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616A5-6F3F-4A15-856C-5C9D519CF5D9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0481-9160-4A3D-9CB8-476B54E640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529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616A5-6F3F-4A15-856C-5C9D519CF5D9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0481-9160-4A3D-9CB8-476B54E640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207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616A5-6F3F-4A15-856C-5C9D519CF5D9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0481-9160-4A3D-9CB8-476B54E640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700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616A5-6F3F-4A15-856C-5C9D519CF5D9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0481-9160-4A3D-9CB8-476B54E640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0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616A5-6F3F-4A15-856C-5C9D519CF5D9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10481-9160-4A3D-9CB8-476B54E640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00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sio-agents.education.fr/meeting/signin/240349/creator/128193/hash/e090c0a2a6e75a05ce223d3cde01c48e2c958e5b" TargetMode="External"/><Relationship Id="rId4" Type="http://schemas.openxmlformats.org/officeDocument/2006/relationships/hyperlink" Target="https://www.site.ac-aix-marseille.fr/lyc-chirac/spip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te.ac-aix-marseille.fr/lyc-chirac/spi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mailto:gestionnaire.0134472r@ac-aix-marseille.fr" TargetMode="External"/><Relationship Id="rId4" Type="http://schemas.openxmlformats.org/officeDocument/2006/relationships/hyperlink" Target="mailto:pr.0134472r@ac-aix-marseille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02674" y="2325189"/>
            <a:ext cx="9273289" cy="2104730"/>
          </a:xfrm>
        </p:spPr>
        <p:txBody>
          <a:bodyPr>
            <a:normAutofit fontScale="90000"/>
          </a:bodyPr>
          <a:lstStyle/>
          <a:p>
            <a:pPr algn="l"/>
            <a:br>
              <a:rPr lang="fr-FR" b="1" dirty="0">
                <a:solidFill>
                  <a:srgbClr val="002060"/>
                </a:solidFill>
              </a:rPr>
            </a:br>
            <a:br>
              <a:rPr lang="fr-FR" b="1" dirty="0">
                <a:solidFill>
                  <a:srgbClr val="002060"/>
                </a:solidFill>
              </a:rPr>
            </a:br>
            <a:r>
              <a:rPr lang="fr-FR" b="1" dirty="0">
                <a:solidFill>
                  <a:srgbClr val="002060"/>
                </a:solidFill>
              </a:rPr>
              <a:t>Cité scolaire internationale </a:t>
            </a:r>
            <a:br>
              <a:rPr lang="fr-FR" b="1" dirty="0">
                <a:solidFill>
                  <a:srgbClr val="002060"/>
                </a:solidFill>
              </a:rPr>
            </a:br>
            <a:r>
              <a:rPr lang="fr-FR" sz="3100" b="1" dirty="0">
                <a:solidFill>
                  <a:srgbClr val="002060"/>
                </a:solidFill>
              </a:rPr>
              <a:t>Jacques Chirac</a:t>
            </a:r>
            <a:br>
              <a:rPr lang="fr-FR" sz="3100" b="1" dirty="0">
                <a:solidFill>
                  <a:srgbClr val="002060"/>
                </a:solidFill>
              </a:rPr>
            </a:br>
            <a:br>
              <a:rPr lang="fr-FR" sz="3100" b="1" dirty="0">
                <a:solidFill>
                  <a:srgbClr val="002060"/>
                </a:solidFill>
              </a:rPr>
            </a:br>
            <a:r>
              <a:rPr lang="fr-FR" sz="4000" b="1" dirty="0">
                <a:solidFill>
                  <a:srgbClr val="002060"/>
                </a:solidFill>
              </a:rPr>
              <a:t>Rue URBAIN V</a:t>
            </a:r>
            <a:br>
              <a:rPr lang="fr-FR" sz="4000" b="1" dirty="0">
                <a:solidFill>
                  <a:srgbClr val="002060"/>
                </a:solidFill>
              </a:rPr>
            </a:br>
            <a:r>
              <a:rPr lang="fr-FR" sz="4000" b="1" dirty="0">
                <a:solidFill>
                  <a:srgbClr val="002060"/>
                </a:solidFill>
              </a:rPr>
              <a:t>13002 Marseille</a:t>
            </a:r>
            <a:br>
              <a:rPr lang="fr-FR" sz="4000" b="1" dirty="0">
                <a:solidFill>
                  <a:srgbClr val="002060"/>
                </a:solidFill>
              </a:rPr>
            </a:br>
            <a:endParaRPr lang="fr-FR" sz="4000" b="1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66800" y="4147366"/>
            <a:ext cx="9144000" cy="1655762"/>
          </a:xfrm>
        </p:spPr>
        <p:txBody>
          <a:bodyPr/>
          <a:lstStyle/>
          <a:p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fr-FR" b="1" dirty="0">
                <a:solidFill>
                  <a:srgbClr val="002060"/>
                </a:solidFill>
              </a:rPr>
              <a:t>OUVERTURE : 2 SEPTEMBRE 2024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270" y="0"/>
            <a:ext cx="3892730" cy="1231145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33600" cy="1231145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5378198"/>
            <a:ext cx="2019300" cy="1327401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00" y="5523963"/>
            <a:ext cx="3009899" cy="839005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00" y="5378199"/>
            <a:ext cx="2019300" cy="132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79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892731" y="308225"/>
            <a:ext cx="8299270" cy="92292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DNB mention option internationale</a:t>
            </a:r>
            <a:br>
              <a:rPr lang="fr-FR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26571" y="1476102"/>
            <a:ext cx="11027229" cy="5290457"/>
          </a:xfrm>
        </p:spPr>
        <p:txBody>
          <a:bodyPr>
            <a:normAutofit/>
          </a:bodyPr>
          <a:lstStyle/>
          <a:p>
            <a:r>
              <a:rPr lang="fr-FR" sz="2800" dirty="0"/>
              <a:t>La mention </a:t>
            </a:r>
            <a:r>
              <a:rPr lang="fr-FR" sz="2800" b="1" dirty="0"/>
              <a:t>option internationale </a:t>
            </a:r>
            <a:r>
              <a:rPr lang="fr-FR" sz="2800" dirty="0"/>
              <a:t>est attribuée aux candidats ayant satisfait à </a:t>
            </a:r>
            <a:r>
              <a:rPr lang="fr-FR" sz="2800" b="1" dirty="0"/>
              <a:t>deux épreuves orales spécifiques</a:t>
            </a:r>
            <a:r>
              <a:rPr lang="fr-FR" sz="2800" dirty="0"/>
              <a:t>, par l'obtention </a:t>
            </a:r>
            <a:r>
              <a:rPr lang="fr-FR" sz="2800" b="1" dirty="0"/>
              <a:t>d'une note supérieure ou égale à 25 sur 50 pour chacune d'elles :</a:t>
            </a:r>
          </a:p>
          <a:p>
            <a:endParaRPr lang="fr-FR" sz="2800" b="1" dirty="0"/>
          </a:p>
          <a:p>
            <a:pPr marL="342900" indent="-342900">
              <a:buFont typeface="Wingdings" pitchFamily="2" charset="2"/>
              <a:buChar char="v"/>
            </a:pPr>
            <a:r>
              <a:rPr lang="fr-FR" sz="2800" dirty="0"/>
              <a:t>l'une dans la langue de la section internationale, </a:t>
            </a:r>
          </a:p>
          <a:p>
            <a:pPr marL="342900" indent="-342900">
              <a:buFont typeface="Wingdings" pitchFamily="2" charset="2"/>
              <a:buChar char="v"/>
            </a:pPr>
            <a:endParaRPr lang="fr-FR" sz="2800" dirty="0"/>
          </a:p>
          <a:p>
            <a:pPr marL="342900" indent="-342900">
              <a:buFont typeface="Wingdings" pitchFamily="2" charset="2"/>
              <a:buChar char="v"/>
            </a:pPr>
            <a:r>
              <a:rPr lang="fr-FR" sz="2800" dirty="0"/>
              <a:t>l'autre dans la discipline non linguistique retenue dans la section (histoire et géographie ou mathématiques).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92730" cy="123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76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892731" y="308225"/>
            <a:ext cx="8299270" cy="92292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Horaires et nature des enseignements spécifiques en seconde </a:t>
            </a:r>
            <a:br>
              <a:rPr lang="fr-FR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26572" y="1476102"/>
            <a:ext cx="6661296" cy="5073673"/>
          </a:xfrm>
        </p:spPr>
        <p:txBody>
          <a:bodyPr>
            <a:normAutofit/>
          </a:bodyPr>
          <a:lstStyle/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92730" cy="1231145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DCEA9CF8-760C-0C76-C61E-6E2D6B77BCB9}"/>
              </a:ext>
            </a:extLst>
          </p:cNvPr>
          <p:cNvGrpSpPr/>
          <p:nvPr/>
        </p:nvGrpSpPr>
        <p:grpSpPr>
          <a:xfrm>
            <a:off x="914399" y="1743457"/>
            <a:ext cx="5303522" cy="2206752"/>
            <a:chOff x="2426269" y="212"/>
            <a:chExt cx="4307946" cy="1926207"/>
          </a:xfrm>
        </p:grpSpPr>
        <p:sp>
          <p:nvSpPr>
            <p:cNvPr id="9" name="Signalisation droite 8">
              <a:extLst>
                <a:ext uri="{FF2B5EF4-FFF2-40B4-BE49-F238E27FC236}">
                  <a16:creationId xmlns:a16="http://schemas.microsoft.com/office/drawing/2014/main" id="{C7240E32-8B17-0DFD-104F-E30936A1900A}"/>
                </a:ext>
              </a:extLst>
            </p:cNvPr>
            <p:cNvSpPr/>
            <p:nvPr/>
          </p:nvSpPr>
          <p:spPr>
            <a:xfrm rot="10800000">
              <a:off x="2426269" y="212"/>
              <a:ext cx="4307946" cy="1926207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0" name="Signalisation droite 4">
              <a:extLst>
                <a:ext uri="{FF2B5EF4-FFF2-40B4-BE49-F238E27FC236}">
                  <a16:creationId xmlns:a16="http://schemas.microsoft.com/office/drawing/2014/main" id="{C1DE97B6-8245-D439-284D-41F781D4680C}"/>
                </a:ext>
              </a:extLst>
            </p:cNvPr>
            <p:cNvSpPr txBox="1"/>
            <p:nvPr/>
          </p:nvSpPr>
          <p:spPr>
            <a:xfrm rot="21600000">
              <a:off x="2907821" y="212"/>
              <a:ext cx="3826394" cy="19262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2163" tIns="68580" rIns="128016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b="1" kern="1200" dirty="0">
                  <a:solidFill>
                    <a:schemeClr val="tx1"/>
                  </a:solidFill>
                </a:rPr>
                <a:t>Langue et littérature : 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b="1" kern="1200" dirty="0">
                  <a:solidFill>
                    <a:schemeClr val="tx1"/>
                  </a:solidFill>
                </a:rPr>
                <a:t>+ 4h dans la langue de section (s’ajoutent aux 3h de LVA du tronc commun)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b="1" kern="1200" dirty="0">
                  <a:solidFill>
                    <a:schemeClr val="tx1"/>
                  </a:solidFill>
                </a:rPr>
                <a:t>= 7 h en </a:t>
              </a:r>
              <a:r>
                <a:rPr lang="fr-FR" b="1" dirty="0">
                  <a:solidFill>
                    <a:schemeClr val="tx1"/>
                  </a:solidFill>
                </a:rPr>
                <a:t>langue de section</a:t>
              </a:r>
              <a:endParaRPr lang="fr-FR" sz="18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23C69411-A8F0-3ABA-E7D1-1F45FD26054C}"/>
              </a:ext>
            </a:extLst>
          </p:cNvPr>
          <p:cNvSpPr txBox="1"/>
          <p:nvPr/>
        </p:nvSpPr>
        <p:spPr>
          <a:xfrm>
            <a:off x="6803136" y="5596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51D1BA9D-DED5-F916-7ACC-95380EE8784E}"/>
              </a:ext>
            </a:extLst>
          </p:cNvPr>
          <p:cNvGrpSpPr/>
          <p:nvPr/>
        </p:nvGrpSpPr>
        <p:grpSpPr>
          <a:xfrm>
            <a:off x="914400" y="3950208"/>
            <a:ext cx="5303521" cy="2206751"/>
            <a:chOff x="2133555" y="2699584"/>
            <a:chExt cx="4701761" cy="2124738"/>
          </a:xfrm>
        </p:grpSpPr>
        <p:sp>
          <p:nvSpPr>
            <p:cNvPr id="16" name="Signalisation droite 15">
              <a:extLst>
                <a:ext uri="{FF2B5EF4-FFF2-40B4-BE49-F238E27FC236}">
                  <a16:creationId xmlns:a16="http://schemas.microsoft.com/office/drawing/2014/main" id="{87CD1733-7B58-B2B4-387E-C0B1A120CE0C}"/>
                </a:ext>
              </a:extLst>
            </p:cNvPr>
            <p:cNvSpPr/>
            <p:nvPr/>
          </p:nvSpPr>
          <p:spPr>
            <a:xfrm rot="10800000">
              <a:off x="2133555" y="2699584"/>
              <a:ext cx="4701761" cy="2124738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50000"/>
                <a:hueOff val="-343703"/>
                <a:satOff val="6863"/>
                <a:lumOff val="43010"/>
                <a:alphaOff val="0"/>
              </a:schemeClr>
            </a:fillRef>
            <a:effectRef idx="0">
              <a:schemeClr val="accent4">
                <a:shade val="50000"/>
                <a:hueOff val="-343703"/>
                <a:satOff val="6863"/>
                <a:lumOff val="4301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7" name="Signalisation droite 4">
              <a:extLst>
                <a:ext uri="{FF2B5EF4-FFF2-40B4-BE49-F238E27FC236}">
                  <a16:creationId xmlns:a16="http://schemas.microsoft.com/office/drawing/2014/main" id="{9F97C206-AEFA-1E1F-5761-FA9F5125D25E}"/>
                </a:ext>
              </a:extLst>
            </p:cNvPr>
            <p:cNvSpPr txBox="1"/>
            <p:nvPr/>
          </p:nvSpPr>
          <p:spPr>
            <a:xfrm rot="21600000">
              <a:off x="2664739" y="2699584"/>
              <a:ext cx="4170577" cy="2124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2163" tIns="68580" rIns="128016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b="1" kern="1200" dirty="0">
                  <a:solidFill>
                    <a:schemeClr val="tx1"/>
                  </a:solidFill>
                </a:rPr>
                <a:t>DNL obligatoire Histoire-géographie </a:t>
              </a:r>
              <a:r>
                <a:rPr lang="fr-FR" b="1" dirty="0">
                  <a:solidFill>
                    <a:schemeClr val="tx1"/>
                  </a:solidFill>
                </a:rPr>
                <a:t>(sauf chinois, mathématiques) :</a:t>
              </a:r>
              <a:endParaRPr lang="fr-FR" sz="1800" b="1" kern="1200" dirty="0">
                <a:solidFill>
                  <a:schemeClr val="tx1"/>
                </a:solidFill>
              </a:endParaRP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b="1" kern="1200" dirty="0">
                  <a:solidFill>
                    <a:schemeClr val="tx1"/>
                  </a:solidFill>
                </a:rPr>
                <a:t>4h (2h en langue de section et 2h en français)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0179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892731" y="308225"/>
            <a:ext cx="8299270" cy="92292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section internationale : deux pays partenaires</a:t>
            </a:r>
            <a:br>
              <a:rPr lang="fr-FR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26572" y="1476102"/>
            <a:ext cx="6661296" cy="5073673"/>
          </a:xfrm>
        </p:spPr>
        <p:txBody>
          <a:bodyPr>
            <a:normAutofit/>
          </a:bodyPr>
          <a:lstStyle/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92730" cy="123114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3C69411-A8F0-3ABA-E7D1-1F45FD26054C}"/>
              </a:ext>
            </a:extLst>
          </p:cNvPr>
          <p:cNvSpPr txBox="1"/>
          <p:nvPr/>
        </p:nvSpPr>
        <p:spPr>
          <a:xfrm>
            <a:off x="6803136" y="5596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662129F-54EE-A349-B7E4-BC36B4F81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4" y="1570463"/>
            <a:ext cx="6789971" cy="497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13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892731" y="308225"/>
            <a:ext cx="8299270" cy="92292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Baccalauréat Français International</a:t>
            </a:r>
            <a:br>
              <a:rPr lang="fr-FR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26572" y="1476102"/>
            <a:ext cx="6661296" cy="5073673"/>
          </a:xfrm>
        </p:spPr>
        <p:txBody>
          <a:bodyPr>
            <a:normAutofit/>
          </a:bodyPr>
          <a:lstStyle/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92730" cy="123114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3C69411-A8F0-3ABA-E7D1-1F45FD26054C}"/>
              </a:ext>
            </a:extLst>
          </p:cNvPr>
          <p:cNvSpPr txBox="1"/>
          <p:nvPr/>
        </p:nvSpPr>
        <p:spPr>
          <a:xfrm>
            <a:off x="6803136" y="5596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D0323C1-75DD-02FA-553F-4A11FFAE0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31145"/>
            <a:ext cx="5786120" cy="55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66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892731" y="207264"/>
            <a:ext cx="8299270" cy="1023881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Des professeurs à compétences spécifiques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26571" y="1476102"/>
            <a:ext cx="11027229" cy="529045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Repérage des personnels ressources dans le 1</a:t>
            </a:r>
            <a:r>
              <a:rPr lang="fr-FR" baseline="30000" dirty="0"/>
              <a:t>er</a:t>
            </a:r>
            <a:r>
              <a:rPr lang="fr-FR" dirty="0"/>
              <a:t> degré dès 2022 et publication de postes à profils départementaux en  janvier 2024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Publication de postes à profil nationaux dans le second degré en novembre 2023</a:t>
            </a:r>
          </a:p>
          <a:p>
            <a:pPr lvl="1">
              <a:buFontTx/>
              <a:buChar char="-"/>
            </a:pPr>
            <a:r>
              <a:rPr lang="fr-FR" dirty="0"/>
              <a:t>Des compétences linguistiques</a:t>
            </a:r>
          </a:p>
          <a:p>
            <a:pPr lvl="1">
              <a:buFontTx/>
              <a:buChar char="-"/>
            </a:pPr>
            <a:r>
              <a:rPr lang="fr-FR" dirty="0"/>
              <a:t>Une capacité à accompagner différents rythmes d’apprentissage</a:t>
            </a:r>
          </a:p>
          <a:p>
            <a:pPr lvl="1">
              <a:buFontTx/>
              <a:buChar char="-"/>
            </a:pPr>
            <a:r>
              <a:rPr lang="fr-FR" dirty="0"/>
              <a:t>Une capacité à utiliser les ressources numériques au service de l’apprentissage</a:t>
            </a:r>
          </a:p>
          <a:p>
            <a:pPr marL="457200" lvl="1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Des assistants de langue pour chaque section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Des personnels encadrants plurilingues</a:t>
            </a:r>
          </a:p>
          <a:p>
            <a:pPr marL="457200" lvl="1" indent="0">
              <a:buNone/>
            </a:pPr>
            <a:endParaRPr lang="fr-FR" dirty="0"/>
          </a:p>
          <a:p>
            <a:pPr lvl="1">
              <a:buFontTx/>
              <a:buChar char="-"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92730" cy="123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51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051663" y="-94418"/>
            <a:ext cx="8140337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MODALITES DE RECRUTEMENT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26571" y="1476102"/>
            <a:ext cx="11027229" cy="52904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92730" cy="123114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6571" y="1606731"/>
            <a:ext cx="1161032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L'admission en section internationale et dans les classes menant au baccalauréat français international (BFI) est prononcée</a:t>
            </a:r>
          </a:p>
          <a:p>
            <a:r>
              <a:rPr lang="fr-FR" dirty="0"/>
              <a:t> par l'IA-DASEN, sur proposition du directeur d'école ou du chef d'établissement </a:t>
            </a:r>
          </a:p>
          <a:p>
            <a:r>
              <a:rPr lang="fr-FR" dirty="0"/>
              <a:t>qui auront au préalable vérifié l'aptitude des élèves à suivre les enseignements dispensés dans la section.</a:t>
            </a:r>
          </a:p>
          <a:p>
            <a:r>
              <a:rPr lang="fr-FR" dirty="0"/>
              <a:t>Article D421-133 du code de l’éducation.</a:t>
            </a:r>
          </a:p>
          <a:p>
            <a:endParaRPr lang="fr-FR" dirty="0"/>
          </a:p>
          <a:p>
            <a:r>
              <a:rPr lang="fr-FR" dirty="0"/>
              <a:t>Des tests seront organisés par niveau scolaire :</a:t>
            </a:r>
          </a:p>
          <a:p>
            <a:pPr marL="285750" indent="-285750">
              <a:buFontTx/>
              <a:buChar char="-"/>
            </a:pPr>
            <a:r>
              <a:rPr lang="fr-FR" dirty="0"/>
              <a:t>Tests oraux à l’école</a:t>
            </a:r>
          </a:p>
          <a:p>
            <a:pPr marL="285750" indent="-285750">
              <a:buFontTx/>
              <a:buChar char="-"/>
            </a:pPr>
            <a:r>
              <a:rPr lang="fr-FR" dirty="0"/>
              <a:t>Tests écrits et oraux dans la langue de section au collège et au lycée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dirty="0"/>
              <a:t>A l’école, les critères linguistiques ne seront pas prioritaires pour l’inscription en CP et en CM1 à la rentrée 2024.</a:t>
            </a:r>
          </a:p>
          <a:p>
            <a:r>
              <a:rPr lang="fr-FR" dirty="0"/>
              <a:t>Plusieurs éléments seront pris en compte 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Entretien avec l’élève (et sa famille) pour apprécier sa curiosité et son appétence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Tests oraux sous forme de jeux pour apprécier son potentiel d’apprentissage et sa capacité à communiquer,</a:t>
            </a:r>
          </a:p>
          <a:p>
            <a:pPr lvl="0"/>
            <a:r>
              <a:rPr lang="fr-FR" dirty="0"/>
              <a:t>      à entrer en contact avec l’autre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Etude du carnet de suivi des apprentissages de l’école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Critères sociaux : à résultats de tests quasi identiques, prise en compte de la situation sociale et culturelle de la famille  </a:t>
            </a:r>
          </a:p>
          <a:p>
            <a:pPr lvl="0"/>
            <a:r>
              <a:rPr lang="fr-FR" dirty="0"/>
              <a:t>de façon à privilégier les élèves boursiers et garantir la mixité sociale de l’établissement. </a:t>
            </a:r>
          </a:p>
          <a:p>
            <a:pPr lvl="0"/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7086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051663" y="-94418"/>
            <a:ext cx="8140337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CALENDRIER DE RECRUTEMENT</a:t>
            </a:r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0011320"/>
              </p:ext>
            </p:extLst>
          </p:nvPr>
        </p:nvGraphicFramePr>
        <p:xfrm>
          <a:off x="705394" y="1711235"/>
          <a:ext cx="10567851" cy="4480561"/>
        </p:xfrm>
        <a:graphic>
          <a:graphicData uri="http://schemas.openxmlformats.org/drawingml/2006/table">
            <a:tbl>
              <a:tblPr firstRow="1" firstCol="1" bandRow="1"/>
              <a:tblGrid>
                <a:gridCol w="2141039">
                  <a:extLst>
                    <a:ext uri="{9D8B030D-6E8A-4147-A177-3AD203B41FA5}">
                      <a16:colId xmlns:a16="http://schemas.microsoft.com/office/drawing/2014/main" val="767258268"/>
                    </a:ext>
                  </a:extLst>
                </a:gridCol>
                <a:gridCol w="1832488">
                  <a:extLst>
                    <a:ext uri="{9D8B030D-6E8A-4147-A177-3AD203B41FA5}">
                      <a16:colId xmlns:a16="http://schemas.microsoft.com/office/drawing/2014/main" val="1426125933"/>
                    </a:ext>
                  </a:extLst>
                </a:gridCol>
                <a:gridCol w="1867294">
                  <a:extLst>
                    <a:ext uri="{9D8B030D-6E8A-4147-A177-3AD203B41FA5}">
                      <a16:colId xmlns:a16="http://schemas.microsoft.com/office/drawing/2014/main" val="4070755462"/>
                    </a:ext>
                  </a:extLst>
                </a:gridCol>
                <a:gridCol w="2312247">
                  <a:extLst>
                    <a:ext uri="{9D8B030D-6E8A-4147-A177-3AD203B41FA5}">
                      <a16:colId xmlns:a16="http://schemas.microsoft.com/office/drawing/2014/main" val="3396346815"/>
                    </a:ext>
                  </a:extLst>
                </a:gridCol>
                <a:gridCol w="2414783">
                  <a:extLst>
                    <a:ext uri="{9D8B030D-6E8A-4147-A177-3AD203B41FA5}">
                      <a16:colId xmlns:a16="http://schemas.microsoft.com/office/drawing/2014/main" val="3410790218"/>
                    </a:ext>
                  </a:extLst>
                </a:gridCol>
              </a:tblGrid>
              <a:tr h="10243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Dépôt des dossiers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Test écrit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Test oral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Communication des résultats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18348"/>
                  </a:ext>
                </a:extLst>
              </a:tr>
              <a:tr h="1011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Lycée: Entrée en seconde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11-mars-24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03-avr-24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du 15 au 19 avril 2024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21-mai-24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235483"/>
                  </a:ext>
                </a:extLst>
              </a:tr>
              <a:tr h="1011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Collège: Entrée en sixième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19-avr-24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 ou 22 mai 2024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 ou 22 mai 2024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27-mai-24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016450"/>
                  </a:ext>
                </a:extLst>
              </a:tr>
              <a:tr h="1433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Ecole: entrée au CP et au CM1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24-mai-24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Pas de test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du 10 au 14 juin 2024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18-juin-24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172590"/>
                  </a:ext>
                </a:extLst>
              </a:tr>
            </a:tbl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92730" cy="123114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A1C82ED-7AFA-AC81-7F67-23AE20EB9A30}"/>
              </a:ext>
            </a:extLst>
          </p:cNvPr>
          <p:cNvSpPr txBox="1"/>
          <p:nvPr/>
        </p:nvSpPr>
        <p:spPr>
          <a:xfrm>
            <a:off x="1173345" y="6352248"/>
            <a:ext cx="1009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DOSSIERS TELECHARGEABLES SUR LE SITE INTERNET DE LA CSI.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355569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051663" y="-94418"/>
            <a:ext cx="8140337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INFORMATIONS SUR LE RECRUTEMENT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92730" cy="123114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A1C82ED-7AFA-AC81-7F67-23AE20EB9A30}"/>
              </a:ext>
            </a:extLst>
          </p:cNvPr>
          <p:cNvSpPr txBox="1"/>
          <p:nvPr/>
        </p:nvSpPr>
        <p:spPr>
          <a:xfrm>
            <a:off x="1173345" y="6352248"/>
            <a:ext cx="1009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DOSSIERS TELECHARGEABLES SUR LE SITE INTERNET DE LA CSI.</a:t>
            </a:r>
            <a:endParaRPr lang="pt-PT" b="1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B2043FF-72F3-7E5C-D5B8-C0276AB16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/>
              <a:t>DOSSIERS TELECHARGEABLES SUR LE SITE INTERNET DE LA CSI:</a:t>
            </a:r>
          </a:p>
          <a:p>
            <a:pPr marL="0" indent="0">
              <a:buNone/>
            </a:pPr>
            <a:r>
              <a:rPr lang="fr-FR" b="1" dirty="0">
                <a:hlinkClick r:id="rId4"/>
              </a:rPr>
              <a:t>https://www.site.ac-aix-marseille.fr/lyc-chirac/spip</a:t>
            </a:r>
            <a:endParaRPr lang="fr-FR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Visioconférence prévue: merci de partager ce lien aux équipes pédagogiques de 3</a:t>
            </a:r>
            <a:r>
              <a:rPr lang="fr-FR" b="1" baseline="30000" dirty="0"/>
              <a:t>ème</a:t>
            </a:r>
            <a:r>
              <a:rPr lang="fr-FR" b="1" dirty="0"/>
              <a:t> et aux parents d’élèves:</a:t>
            </a:r>
          </a:p>
          <a:p>
            <a:pPr marL="0" indent="0">
              <a:buNone/>
            </a:pPr>
            <a:r>
              <a:rPr lang="fr-FR" b="1" dirty="0">
                <a:hlinkClick r:id="rId5"/>
              </a:rPr>
              <a:t>https://visio-agents.education.fr/meeting/signin/240349/creator/128193/hash/e090c0a2a6e75a05ce223d3cde01c48e2c958e5b</a:t>
            </a:r>
            <a:endParaRPr lang="fr-FR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Entrée en Seconde: Jeudi 18 janvier 2024 à 18H00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pt-PT" b="1" dirty="0"/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47735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051663" y="-94418"/>
            <a:ext cx="8140337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La maquette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92730" cy="123114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15B269B-0DC1-C6B3-B042-CB73FF545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452" y="1576564"/>
            <a:ext cx="8670835" cy="487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75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94303" y="711173"/>
            <a:ext cx="9939494" cy="600893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b="1" dirty="0">
                <a:solidFill>
                  <a:srgbClr val="002060"/>
                </a:solidFill>
              </a:rPr>
              <a:t>Pour toute information complémentaire:</a:t>
            </a:r>
            <a:br>
              <a:rPr lang="fr-FR" b="1" dirty="0">
                <a:solidFill>
                  <a:srgbClr val="002060"/>
                </a:solidFill>
              </a:rPr>
            </a:br>
            <a:endParaRPr lang="fr-FR" sz="3100" b="1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31867" y="1312066"/>
            <a:ext cx="9144000" cy="1655762"/>
          </a:xfrm>
        </p:spPr>
        <p:txBody>
          <a:bodyPr>
            <a:noAutofit/>
          </a:bodyPr>
          <a:lstStyle/>
          <a:p>
            <a:r>
              <a:rPr lang="fr-FR" sz="2800" dirty="0">
                <a:hlinkClick r:id="rId3"/>
              </a:rPr>
              <a:t>https://www.site.ac-aix-marseille.fr/lyc-chirac/spip</a:t>
            </a:r>
            <a:endParaRPr lang="fr-FR" sz="2800" dirty="0"/>
          </a:p>
          <a:p>
            <a:endParaRPr lang="fr-FR" sz="2800" dirty="0"/>
          </a:p>
          <a:p>
            <a:r>
              <a:rPr lang="fr-FR" sz="2800" dirty="0"/>
              <a:t>LinkedIn Cité scolaire internationale Jacques Chirac</a:t>
            </a:r>
          </a:p>
          <a:p>
            <a:endParaRPr lang="fr-FR" sz="2800" dirty="0"/>
          </a:p>
          <a:p>
            <a:r>
              <a:rPr lang="fr-FR" sz="2800" dirty="0"/>
              <a:t>Contacts de l’équipe préfiguratrice: </a:t>
            </a:r>
          </a:p>
          <a:p>
            <a:r>
              <a:rPr lang="fr-FR" sz="2800" dirty="0"/>
              <a:t>Isabelle NEGREL, proviseure</a:t>
            </a:r>
          </a:p>
          <a:p>
            <a:r>
              <a:rPr lang="fr-FR" u="sng" dirty="0">
                <a:hlinkClick r:id="rId4"/>
              </a:rPr>
              <a:t>pr.0134472r@ac-aix-marseille.fr</a:t>
            </a:r>
            <a:endParaRPr lang="fr-FR" dirty="0"/>
          </a:p>
          <a:p>
            <a:r>
              <a:rPr lang="fr-FR" sz="2800" dirty="0"/>
              <a:t>Cécile DONNADIEU, gestionnaire- agent comptable</a:t>
            </a:r>
          </a:p>
          <a:p>
            <a:r>
              <a:rPr lang="fr-FR" dirty="0">
                <a:hlinkClick r:id="rId5"/>
              </a:rPr>
              <a:t>gestionnaire.0134472r@ac-aix-marseille.fr</a:t>
            </a:r>
            <a:endParaRPr lang="fr-FR" dirty="0"/>
          </a:p>
          <a:p>
            <a:endParaRPr lang="fr-FR" dirty="0"/>
          </a:p>
          <a:p>
            <a:r>
              <a:rPr lang="fr-FR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800" b="1" dirty="0">
                <a:solidFill>
                  <a:srgbClr val="002060"/>
                </a:solidFill>
              </a:rPr>
              <a:t>OUVERTURE : 2 SEPTEMBRE 2024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270" y="0"/>
            <a:ext cx="3892730" cy="123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59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937" y="202822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Cité scolaire internationale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4400" dirty="0">
                <a:solidFill>
                  <a:schemeClr val="tx2"/>
                </a:solidFill>
              </a:rPr>
              <a:t>Une ambition territoriale</a:t>
            </a:r>
          </a:p>
          <a:p>
            <a:pPr marL="0" indent="0">
              <a:buNone/>
            </a:pPr>
            <a:endParaRPr lang="fr-FR" sz="4400" dirty="0">
              <a:solidFill>
                <a:schemeClr val="tx2"/>
              </a:solidFill>
            </a:endParaRPr>
          </a:p>
          <a:p>
            <a:r>
              <a:rPr lang="fr-FR" sz="4400" dirty="0">
                <a:solidFill>
                  <a:srgbClr val="C00000"/>
                </a:solidFill>
              </a:rPr>
              <a:t>Un projet pédagogique innovant </a:t>
            </a:r>
            <a:r>
              <a:rPr lang="fr-FR" sz="4400" b="0" i="0" dirty="0">
                <a:solidFill>
                  <a:srgbClr val="C00000"/>
                </a:solidFill>
                <a:effectLst/>
              </a:rPr>
              <a:t>alliant excellence et mixité sociale et scolaire</a:t>
            </a:r>
          </a:p>
          <a:p>
            <a:endParaRPr lang="fr-FR" sz="4400" dirty="0">
              <a:solidFill>
                <a:schemeClr val="tx2"/>
              </a:solidFill>
            </a:endParaRPr>
          </a:p>
          <a:p>
            <a:r>
              <a:rPr lang="fr-FR" sz="4400" dirty="0">
                <a:solidFill>
                  <a:schemeClr val="tx2"/>
                </a:solidFill>
              </a:rPr>
              <a:t>Des personnels ressources pour la réussite de tous les élèves</a:t>
            </a:r>
          </a:p>
          <a:p>
            <a:pPr marL="0" indent="0">
              <a:buNone/>
            </a:pPr>
            <a:endParaRPr lang="fr-FR" sz="4400" dirty="0">
              <a:solidFill>
                <a:schemeClr val="tx2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270" y="0"/>
            <a:ext cx="3892730" cy="123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93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096512" y="365125"/>
            <a:ext cx="7257288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UNE AMBITION TERRITORIALE PARTAGÉE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838200" y="1536700"/>
            <a:ext cx="10515600" cy="46402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Académie d’Aix-Marseille, Région Sud-PACA, Conseil départemental des Bouches-du-Rhône, ville de Marseille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Au sein d’</a:t>
            </a:r>
            <a:r>
              <a:rPr lang="fr-FR" dirty="0" err="1"/>
              <a:t>Euroméditerranée</a:t>
            </a:r>
            <a:r>
              <a:rPr lang="fr-FR" dirty="0"/>
              <a:t> I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Au cœur d’une zone d’éducation prioritaire (réseaux Vieux-Port et Madrague) et qui s’articule avec le plan Marseille en Grand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Une ouverture internationale sur l’Europe, la Méditerranée et l’Orient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92730" cy="1231145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95" y="5819775"/>
            <a:ext cx="1487170" cy="1038225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682" y="5819775"/>
            <a:ext cx="1600835" cy="1038225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835" y="5819774"/>
            <a:ext cx="2201064" cy="662743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835" y="5771258"/>
            <a:ext cx="1495970" cy="111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08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213463" y="365125"/>
            <a:ext cx="8140337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UN PROJET PEDAGOGIQUE INNOVANT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Une cité scolaire à terme de 2150 élèves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350 élèves à l’école élémentaire (à partir du CP)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700 élèves au collège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1100 élèves au lycée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Tous les élèves inscrits en section internationale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5 sections internationales : allemand, anglais, arabe, chinois et espagnol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Une ambition de mixité sociale et scolaire consubstantielle au projet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Un internat de 200 places pour les lycéens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92730" cy="123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4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213463" y="365125"/>
            <a:ext cx="8978537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UNE OUVERTURE PROGRESSIVE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901336" y="1502229"/>
            <a:ext cx="10452463" cy="46465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4000" dirty="0">
                <a:solidFill>
                  <a:srgbClr val="0070C0"/>
                </a:solidFill>
              </a:rPr>
              <a:t>RENTRÉE 2024 :</a:t>
            </a:r>
          </a:p>
          <a:p>
            <a:pPr marL="0" indent="0">
              <a:buNone/>
            </a:pPr>
            <a:endParaRPr lang="fr-FR" sz="3000" dirty="0">
              <a:solidFill>
                <a:srgbClr val="0070C0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3000" dirty="0"/>
              <a:t>A L’ÉCOLE :</a:t>
            </a:r>
          </a:p>
          <a:p>
            <a:pPr lvl="2">
              <a:buFontTx/>
              <a:buChar char="-"/>
            </a:pPr>
            <a:r>
              <a:rPr lang="fr-FR" sz="3000" dirty="0"/>
              <a:t>3 classes de CP</a:t>
            </a:r>
          </a:p>
          <a:p>
            <a:pPr lvl="2">
              <a:buFontTx/>
              <a:buChar char="-"/>
            </a:pPr>
            <a:r>
              <a:rPr lang="fr-FR" sz="3000" dirty="0"/>
              <a:t>3 classes de CM1</a:t>
            </a:r>
          </a:p>
          <a:p>
            <a:pPr lvl="2">
              <a:buFontTx/>
              <a:buChar char="-"/>
            </a:pPr>
            <a:endParaRPr lang="fr-FR" sz="30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3000" dirty="0"/>
              <a:t>AU COLLÈGE :</a:t>
            </a:r>
          </a:p>
          <a:p>
            <a:pPr marL="914400" lvl="2" indent="0">
              <a:buNone/>
            </a:pPr>
            <a:r>
              <a:rPr lang="fr-FR" sz="3000" dirty="0"/>
              <a:t>- 6 classes de 6ème</a:t>
            </a:r>
          </a:p>
          <a:p>
            <a:pPr marL="914400" lvl="2" indent="0">
              <a:buNone/>
            </a:pPr>
            <a:endParaRPr lang="fr-FR" sz="30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3000" dirty="0"/>
              <a:t>AU LYCÉE : </a:t>
            </a:r>
          </a:p>
          <a:p>
            <a:pPr marL="914400" lvl="2" indent="0">
              <a:buNone/>
            </a:pPr>
            <a:r>
              <a:rPr lang="fr-FR" sz="3000" dirty="0"/>
              <a:t>- 10 classes de Seconde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92730" cy="123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95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051663" y="-94418"/>
            <a:ext cx="8140337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L’ambition de la mixité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Articulation avec le plan Marseille en Grand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Le vivier de recrutement : réseaux Vieux-Port et Madrague et hors sectorisation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Une politique d’admission attentive aux IPS des familles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Un accompagnement pour favoriser l’école inclusive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92730" cy="123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47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19"/>
            <a:ext cx="12191999" cy="687095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1136469"/>
            <a:ext cx="3305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Réseau Vieux-Port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55CB16C-C0D4-A737-9BCC-EBD038E18EF1}"/>
              </a:ext>
            </a:extLst>
          </p:cNvPr>
          <p:cNvSpPr txBox="1"/>
          <p:nvPr/>
        </p:nvSpPr>
        <p:spPr>
          <a:xfrm>
            <a:off x="5247341" y="627529"/>
            <a:ext cx="476412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CSI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184945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051663" y="-94418"/>
            <a:ext cx="8140337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Un projet pédagogique innovant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26571" y="1476102"/>
            <a:ext cx="11027229" cy="529045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5 langues de section: allemand, anglais, arabe, chinois et espagnol</a:t>
            </a:r>
          </a:p>
          <a:p>
            <a:pPr marL="0" indent="0">
              <a:buNone/>
            </a:pPr>
            <a:r>
              <a:rPr lang="fr-FR" dirty="0"/>
              <a:t>	Objectif : préparation du Baccalauréat Français International (BFI) bilingue 	dans chaque langue de section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Une offre linguistique élargie en LVB et LVC : russe, arménien, hébreu, italien, portugais, provençal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fr-FR" dirty="0"/>
              <a:t>Une articulation des langues régionales, des langues et cultures de l’antiquité et des langues de la Méditerranée grâce à l’enseignement optionnel </a:t>
            </a:r>
            <a:r>
              <a:rPr lang="fr-FR" i="1" dirty="0"/>
              <a:t>Mare </a:t>
            </a:r>
            <a:r>
              <a:rPr lang="fr-FR" i="1" dirty="0" err="1"/>
              <a:t>Nostrum</a:t>
            </a:r>
            <a:r>
              <a:rPr lang="fr-FR" dirty="0"/>
              <a:t>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fr-FR" dirty="0"/>
              <a:t>Un projet interculturel et citoyen en 6</a:t>
            </a:r>
            <a:r>
              <a:rPr lang="fr-FR" baseline="30000" dirty="0"/>
              <a:t>ème</a:t>
            </a:r>
            <a:r>
              <a:rPr lang="fr-FR" dirty="0"/>
              <a:t> pour une réflexion sur les LV2/3 et un choix médité de l’élève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fr-FR" dirty="0"/>
              <a:t>Des « Semaines des langues » réinventées par la présentation régulière d’une culture et d’une langue par les élèves.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fr-FR" dirty="0"/>
              <a:t>Un encouragement à la mobilité des élèves à partir de la classe de seconde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fr-FR" dirty="0"/>
              <a:t>Un lieu de partenariats et de culture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92730" cy="123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54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892731" y="308225"/>
            <a:ext cx="8299270" cy="92292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Horaires et nature des enseignements de langue au collège </a:t>
            </a:r>
            <a:br>
              <a:rPr lang="fr-FR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26572" y="1476102"/>
            <a:ext cx="7866452" cy="5290457"/>
          </a:xfrm>
        </p:spPr>
        <p:txBody>
          <a:bodyPr>
            <a:normAutofit fontScale="92500" lnSpcReduction="10000"/>
          </a:bodyPr>
          <a:lstStyle/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Enseignement conforme aux horaires et programmes en vigueur au niveau considéré</a:t>
            </a:r>
          </a:p>
          <a:p>
            <a:pPr marL="0" indent="0" algn="ctr"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	+		</a:t>
            </a:r>
          </a:p>
          <a:p>
            <a:pPr marL="285750" indent="-285750">
              <a:buFontTx/>
              <a:buChar char="-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Enseignement complémentaire de lettres étrangères : 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4h de lettres étrangères  </a:t>
            </a:r>
          </a:p>
          <a:p>
            <a:pPr marL="0" indent="0" algn="ctr"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</a:p>
          <a:p>
            <a:pPr marL="342900" indent="-342900">
              <a:buFontTx/>
              <a:buChar char="-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Histoire et géographie : 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horaires en vigueur (3h) à parité en français et en langue de section (</a:t>
            </a:r>
            <a:r>
              <a:rPr lang="fr-FR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sauf chinois)</a:t>
            </a:r>
            <a:endParaRPr lang="fr-FR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Mathématiques: 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horaires en vigueur à parité en français et chinois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Niveau attendu CECRL fin de 3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 dans les 5 activités langagières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92730" cy="123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996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1093</Words>
  <Application>Microsoft Office PowerPoint</Application>
  <PresentationFormat>Grand écran</PresentationFormat>
  <Paragraphs>159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Thème Office</vt:lpstr>
      <vt:lpstr>  Cité scolaire internationale  Jacques Chirac  Rue URBAIN V 13002 Marseille </vt:lpstr>
      <vt:lpstr>Cité scolaire internationale</vt:lpstr>
      <vt:lpstr>UNE AMBITION TERRITORIALE PARTAGÉE</vt:lpstr>
      <vt:lpstr>UN PROJET PEDAGOGIQUE INNOVANT</vt:lpstr>
      <vt:lpstr>UNE OUVERTURE PROGRESSIVE</vt:lpstr>
      <vt:lpstr>L’ambition de la mixité</vt:lpstr>
      <vt:lpstr>Présentation PowerPoint</vt:lpstr>
      <vt:lpstr>Un projet pédagogique innovant</vt:lpstr>
      <vt:lpstr>Horaires et nature des enseignements de langue au collège  </vt:lpstr>
      <vt:lpstr>Le DNB mention option internationale </vt:lpstr>
      <vt:lpstr>Horaires et nature des enseignements spécifiques en seconde  </vt:lpstr>
      <vt:lpstr>Une section internationale : deux pays partenaires </vt:lpstr>
      <vt:lpstr>Le Baccalauréat Français International </vt:lpstr>
      <vt:lpstr>Des professeurs à compétences spécifiques</vt:lpstr>
      <vt:lpstr>MODALITES DE RECRUTEMENT</vt:lpstr>
      <vt:lpstr>CALENDRIER DE RECRUTEMENT</vt:lpstr>
      <vt:lpstr>INFORMATIONS SUR LE RECRUTEMENT</vt:lpstr>
      <vt:lpstr>La maquette</vt:lpstr>
      <vt:lpstr>Pour toute information complémentaire: </vt:lpstr>
    </vt:vector>
  </TitlesOfParts>
  <Company>Education nationale - Academie Aix-Marseille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Cité scolaire internationale  Jacques chirac Marseille</dc:title>
  <dc:creator>isabelle negrel</dc:creator>
  <cp:lastModifiedBy>BARNIER Christophe</cp:lastModifiedBy>
  <cp:revision>33</cp:revision>
  <dcterms:created xsi:type="dcterms:W3CDTF">2023-09-26T12:20:32Z</dcterms:created>
  <dcterms:modified xsi:type="dcterms:W3CDTF">2024-01-17T07:48:49Z</dcterms:modified>
</cp:coreProperties>
</file>